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341"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87" r:id="rId19"/>
    <p:sldId id="272" r:id="rId20"/>
    <p:sldId id="273" r:id="rId21"/>
    <p:sldId id="274" r:id="rId22"/>
    <p:sldId id="288" r:id="rId23"/>
    <p:sldId id="294" r:id="rId24"/>
    <p:sldId id="295" r:id="rId25"/>
    <p:sldId id="296" r:id="rId26"/>
    <p:sldId id="289" r:id="rId27"/>
    <p:sldId id="290" r:id="rId28"/>
    <p:sldId id="291" r:id="rId29"/>
    <p:sldId id="292" r:id="rId30"/>
    <p:sldId id="293" r:id="rId31"/>
    <p:sldId id="297" r:id="rId32"/>
    <p:sldId id="298" r:id="rId33"/>
    <p:sldId id="299" r:id="rId34"/>
    <p:sldId id="300" r:id="rId35"/>
    <p:sldId id="275" r:id="rId36"/>
    <p:sldId id="286" r:id="rId37"/>
    <p:sldId id="276" r:id="rId38"/>
    <p:sldId id="277" r:id="rId39"/>
    <p:sldId id="278" r:id="rId40"/>
    <p:sldId id="279"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281" r:id="rId54"/>
    <p:sldId id="280" r:id="rId55"/>
    <p:sldId id="282" r:id="rId56"/>
    <p:sldId id="283" r:id="rId57"/>
    <p:sldId id="284" r:id="rId58"/>
    <p:sldId id="285" r:id="rId59"/>
    <p:sldId id="301" r:id="rId60"/>
    <p:sldId id="302" r:id="rId61"/>
    <p:sldId id="303" r:id="rId62"/>
    <p:sldId id="304" r:id="rId63"/>
    <p:sldId id="317" r:id="rId64"/>
    <p:sldId id="318" r:id="rId65"/>
    <p:sldId id="319" r:id="rId66"/>
    <p:sldId id="320" r:id="rId67"/>
    <p:sldId id="323" r:id="rId68"/>
    <p:sldId id="324" r:id="rId69"/>
    <p:sldId id="321" r:id="rId70"/>
    <p:sldId id="322"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64433-3E8C-4E30-9CBC-837449F78E97}" type="doc">
      <dgm:prSet loTypeId="urn:microsoft.com/office/officeart/2005/8/layout/lProcess3" loCatId="process" qsTypeId="urn:microsoft.com/office/officeart/2005/8/quickstyle/simple2" qsCatId="simple" csTypeId="urn:microsoft.com/office/officeart/2005/8/colors/accent3_4" csCatId="accent3" phldr="1"/>
      <dgm:spPr/>
      <dgm:t>
        <a:bodyPr/>
        <a:lstStyle/>
        <a:p>
          <a:endParaRPr lang="en-US"/>
        </a:p>
      </dgm:t>
    </dgm:pt>
    <dgm:pt modelId="{9FCAF77A-F374-43CE-9295-4DB6119462F7}">
      <dgm:prSet/>
      <dgm:spPr/>
      <dgm:t>
        <a:bodyPr/>
        <a:lstStyle/>
        <a:p>
          <a:pPr rtl="0"/>
          <a:r>
            <a:rPr lang="en-US" b="1" dirty="0" err="1" smtClean="0">
              <a:solidFill>
                <a:schemeClr val="tx1"/>
              </a:solidFill>
            </a:rPr>
            <a:t>Identifikasi</a:t>
          </a:r>
          <a:r>
            <a:rPr lang="en-US" b="1" dirty="0" smtClean="0">
              <a:solidFill>
                <a:schemeClr val="tx1"/>
              </a:solidFill>
            </a:rPr>
            <a:t> </a:t>
          </a:r>
          <a:r>
            <a:rPr lang="en-US" b="1" dirty="0" err="1" smtClean="0">
              <a:solidFill>
                <a:schemeClr val="tx1"/>
              </a:solidFill>
            </a:rPr>
            <a:t>jabatan</a:t>
          </a:r>
          <a:r>
            <a:rPr lang="en-US" b="1" dirty="0" smtClean="0">
              <a:solidFill>
                <a:schemeClr val="tx1"/>
              </a:solidFill>
            </a:rPr>
            <a:t> </a:t>
          </a:r>
          <a:r>
            <a:rPr lang="en-US" b="1" dirty="0" err="1" smtClean="0">
              <a:solidFill>
                <a:schemeClr val="tx1"/>
              </a:solidFill>
            </a:rPr>
            <a:t>fungsional</a:t>
          </a:r>
          <a:endParaRPr lang="en-US" b="1" dirty="0">
            <a:solidFill>
              <a:schemeClr val="tx1"/>
            </a:solidFill>
          </a:endParaRPr>
        </a:p>
      </dgm:t>
    </dgm:pt>
    <dgm:pt modelId="{39DAF29D-EFBD-43C6-A0AB-FAA21C77AE65}" type="parTrans" cxnId="{BC1983FB-0EC7-485D-BB93-20C41FED7EEE}">
      <dgm:prSet/>
      <dgm:spPr/>
      <dgm:t>
        <a:bodyPr/>
        <a:lstStyle/>
        <a:p>
          <a:endParaRPr lang="en-US" b="1">
            <a:solidFill>
              <a:schemeClr val="tx1"/>
            </a:solidFill>
          </a:endParaRPr>
        </a:p>
      </dgm:t>
    </dgm:pt>
    <dgm:pt modelId="{EFF47B2C-0EB9-49DD-9B7C-409E751A1A26}" type="sibTrans" cxnId="{BC1983FB-0EC7-485D-BB93-20C41FED7EEE}">
      <dgm:prSet/>
      <dgm:spPr/>
      <dgm:t>
        <a:bodyPr/>
        <a:lstStyle/>
        <a:p>
          <a:endParaRPr lang="en-US" b="1">
            <a:solidFill>
              <a:schemeClr val="tx1"/>
            </a:solidFill>
          </a:endParaRPr>
        </a:p>
      </dgm:t>
    </dgm:pt>
    <dgm:pt modelId="{8007B7AC-5513-45A1-B733-9E41F2F6CD32}">
      <dgm:prSet/>
      <dgm:spPr/>
      <dgm:t>
        <a:bodyPr/>
        <a:lstStyle/>
        <a:p>
          <a:pPr rtl="0"/>
          <a:r>
            <a:rPr lang="en-US" b="1" dirty="0" err="1" smtClean="0">
              <a:solidFill>
                <a:schemeClr val="tx1"/>
              </a:solidFill>
            </a:rPr>
            <a:t>Penyusunan</a:t>
          </a:r>
          <a:r>
            <a:rPr lang="en-US" b="1" dirty="0" smtClean="0">
              <a:solidFill>
                <a:schemeClr val="tx1"/>
              </a:solidFill>
            </a:rPr>
            <a:t> </a:t>
          </a:r>
          <a:r>
            <a:rPr lang="en-US" b="1" dirty="0" err="1" smtClean="0">
              <a:solidFill>
                <a:schemeClr val="tx1"/>
              </a:solidFill>
            </a:rPr>
            <a:t>standar</a:t>
          </a:r>
          <a:r>
            <a:rPr lang="en-US" b="1" dirty="0" smtClean="0">
              <a:solidFill>
                <a:schemeClr val="tx1"/>
              </a:solidFill>
            </a:rPr>
            <a:t> </a:t>
          </a:r>
          <a:r>
            <a:rPr lang="en-US" b="1" dirty="0" err="1" smtClean="0">
              <a:solidFill>
                <a:schemeClr val="tx1"/>
              </a:solidFill>
            </a:rPr>
            <a:t>kompetensi</a:t>
          </a:r>
          <a:endParaRPr lang="en-US" b="1" dirty="0">
            <a:solidFill>
              <a:schemeClr val="tx1"/>
            </a:solidFill>
          </a:endParaRPr>
        </a:p>
      </dgm:t>
    </dgm:pt>
    <dgm:pt modelId="{02CE035B-176A-4D85-BBB1-A223CF6E7141}" type="parTrans" cxnId="{2C4E6E65-9346-40B8-BD4B-90697308166C}">
      <dgm:prSet/>
      <dgm:spPr/>
      <dgm:t>
        <a:bodyPr/>
        <a:lstStyle/>
        <a:p>
          <a:endParaRPr lang="en-US" b="1">
            <a:solidFill>
              <a:schemeClr val="tx1"/>
            </a:solidFill>
          </a:endParaRPr>
        </a:p>
      </dgm:t>
    </dgm:pt>
    <dgm:pt modelId="{E28DD495-E0F4-4115-A8DD-DCA6202FD59F}" type="sibTrans" cxnId="{2C4E6E65-9346-40B8-BD4B-90697308166C}">
      <dgm:prSet/>
      <dgm:spPr/>
      <dgm:t>
        <a:bodyPr/>
        <a:lstStyle/>
        <a:p>
          <a:endParaRPr lang="en-US" b="1">
            <a:solidFill>
              <a:schemeClr val="tx1"/>
            </a:solidFill>
          </a:endParaRPr>
        </a:p>
      </dgm:t>
    </dgm:pt>
    <dgm:pt modelId="{ABD61F5F-D854-40F6-8CFB-7712BE1A610A}">
      <dgm:prSet/>
      <dgm:spPr/>
      <dgm:t>
        <a:bodyPr/>
        <a:lstStyle/>
        <a:p>
          <a:pPr rtl="0"/>
          <a:r>
            <a:rPr lang="en-US" b="1" dirty="0" err="1" smtClean="0">
              <a:solidFill>
                <a:schemeClr val="tx1"/>
              </a:solidFill>
            </a:rPr>
            <a:t>Identifikasi</a:t>
          </a:r>
          <a:r>
            <a:rPr lang="en-US" b="1" dirty="0" smtClean="0">
              <a:solidFill>
                <a:schemeClr val="tx1"/>
              </a:solidFill>
            </a:rPr>
            <a:t> output </a:t>
          </a:r>
          <a:r>
            <a:rPr lang="en-US" b="1" dirty="0" err="1" smtClean="0">
              <a:solidFill>
                <a:schemeClr val="tx1"/>
              </a:solidFill>
            </a:rPr>
            <a:t>jabatan</a:t>
          </a:r>
          <a:r>
            <a:rPr lang="en-US" b="1" dirty="0" smtClean="0">
              <a:solidFill>
                <a:schemeClr val="tx1"/>
              </a:solidFill>
            </a:rPr>
            <a:t> </a:t>
          </a:r>
          <a:r>
            <a:rPr lang="en-US" b="1" dirty="0" err="1" smtClean="0">
              <a:solidFill>
                <a:schemeClr val="tx1"/>
              </a:solidFill>
            </a:rPr>
            <a:t>fungsional</a:t>
          </a:r>
          <a:endParaRPr lang="en-US" b="1" dirty="0">
            <a:solidFill>
              <a:schemeClr val="tx1"/>
            </a:solidFill>
          </a:endParaRPr>
        </a:p>
      </dgm:t>
    </dgm:pt>
    <dgm:pt modelId="{7A3FB20E-1865-4F7E-BFC1-3F7F54373D74}" type="parTrans" cxnId="{A8589C51-191A-451B-B33A-B8E02E40DD4A}">
      <dgm:prSet/>
      <dgm:spPr/>
      <dgm:t>
        <a:bodyPr/>
        <a:lstStyle/>
        <a:p>
          <a:endParaRPr lang="en-US" b="1">
            <a:solidFill>
              <a:schemeClr val="tx1"/>
            </a:solidFill>
          </a:endParaRPr>
        </a:p>
      </dgm:t>
    </dgm:pt>
    <dgm:pt modelId="{1C021BAE-F5FB-4D5B-8C13-1635BD9B397F}" type="sibTrans" cxnId="{A8589C51-191A-451B-B33A-B8E02E40DD4A}">
      <dgm:prSet/>
      <dgm:spPr/>
      <dgm:t>
        <a:bodyPr/>
        <a:lstStyle/>
        <a:p>
          <a:endParaRPr lang="en-US" b="1">
            <a:solidFill>
              <a:schemeClr val="tx1"/>
            </a:solidFill>
          </a:endParaRPr>
        </a:p>
      </dgm:t>
    </dgm:pt>
    <dgm:pt modelId="{5E7E14AC-4B3F-45E6-A21B-566B43F98D28}">
      <dgm:prSet/>
      <dgm:spPr/>
      <dgm:t>
        <a:bodyPr/>
        <a:lstStyle/>
        <a:p>
          <a:pPr rtl="0"/>
          <a:r>
            <a:rPr lang="id-ID" b="1" dirty="0" smtClean="0">
              <a:solidFill>
                <a:schemeClr val="tx1"/>
              </a:solidFill>
            </a:rPr>
            <a:t>Pen</a:t>
          </a:r>
          <a:r>
            <a:rPr lang="en-US" b="1" dirty="0" err="1" smtClean="0">
              <a:solidFill>
                <a:schemeClr val="tx1"/>
              </a:solidFill>
            </a:rPr>
            <a:t>gelolaan</a:t>
          </a:r>
          <a:r>
            <a:rPr lang="en-US" b="1" dirty="0" smtClean="0">
              <a:solidFill>
                <a:schemeClr val="tx1"/>
              </a:solidFill>
            </a:rPr>
            <a:t> </a:t>
          </a:r>
          <a:r>
            <a:rPr lang="en-US" b="1" dirty="0" err="1" smtClean="0">
              <a:solidFill>
                <a:schemeClr val="tx1"/>
              </a:solidFill>
            </a:rPr>
            <a:t>kinerja</a:t>
          </a:r>
          <a:r>
            <a:rPr lang="en-US" b="1" dirty="0" smtClean="0">
              <a:solidFill>
                <a:schemeClr val="tx1"/>
              </a:solidFill>
            </a:rPr>
            <a:t> </a:t>
          </a:r>
          <a:r>
            <a:rPr lang="id-ID" b="1" dirty="0" smtClean="0">
              <a:solidFill>
                <a:schemeClr val="tx1"/>
              </a:solidFill>
            </a:rPr>
            <a:t> jabatan fungsional</a:t>
          </a:r>
          <a:endParaRPr lang="id-ID" b="1" dirty="0">
            <a:solidFill>
              <a:schemeClr val="tx1"/>
            </a:solidFill>
          </a:endParaRPr>
        </a:p>
      </dgm:t>
    </dgm:pt>
    <dgm:pt modelId="{14F30CA7-04CB-4CEA-8214-39541B3BD44E}" type="parTrans" cxnId="{37F9E0CA-FB7F-428C-850C-9F82AEB3E065}">
      <dgm:prSet/>
      <dgm:spPr/>
      <dgm:t>
        <a:bodyPr/>
        <a:lstStyle/>
        <a:p>
          <a:endParaRPr lang="en-US" b="1">
            <a:solidFill>
              <a:schemeClr val="tx1"/>
            </a:solidFill>
          </a:endParaRPr>
        </a:p>
      </dgm:t>
    </dgm:pt>
    <dgm:pt modelId="{60133136-120E-473B-A25E-A47CBB5C1F2D}" type="sibTrans" cxnId="{37F9E0CA-FB7F-428C-850C-9F82AEB3E065}">
      <dgm:prSet/>
      <dgm:spPr/>
      <dgm:t>
        <a:bodyPr/>
        <a:lstStyle/>
        <a:p>
          <a:endParaRPr lang="en-US" b="1">
            <a:solidFill>
              <a:schemeClr val="tx1"/>
            </a:solidFill>
          </a:endParaRPr>
        </a:p>
      </dgm:t>
    </dgm:pt>
    <dgm:pt modelId="{89700C5B-5563-4CDF-BDA9-63B94A1CCA02}">
      <dgm:prSet/>
      <dgm:spPr/>
      <dgm:t>
        <a:bodyPr/>
        <a:lstStyle/>
        <a:p>
          <a:r>
            <a:rPr lang="en-US" b="1" dirty="0" err="1" smtClean="0">
              <a:solidFill>
                <a:schemeClr val="tx1"/>
              </a:solidFill>
            </a:rPr>
            <a:t>Penyesuaian</a:t>
          </a:r>
          <a:r>
            <a:rPr lang="en-US" b="1" dirty="0" smtClean="0">
              <a:solidFill>
                <a:schemeClr val="tx1"/>
              </a:solidFill>
            </a:rPr>
            <a:t> </a:t>
          </a:r>
          <a:r>
            <a:rPr lang="en-US" b="1" dirty="0" err="1" smtClean="0">
              <a:solidFill>
                <a:schemeClr val="tx1"/>
              </a:solidFill>
            </a:rPr>
            <a:t>tunjangan</a:t>
          </a:r>
          <a:r>
            <a:rPr lang="en-US" b="1" dirty="0" smtClean="0">
              <a:solidFill>
                <a:schemeClr val="tx1"/>
              </a:solidFill>
            </a:rPr>
            <a:t> </a:t>
          </a:r>
          <a:r>
            <a:rPr lang="en-US" b="1" dirty="0" err="1" smtClean="0">
              <a:solidFill>
                <a:schemeClr val="tx1"/>
              </a:solidFill>
            </a:rPr>
            <a:t>jabatan</a:t>
          </a:r>
          <a:r>
            <a:rPr lang="en-US" b="1" dirty="0" smtClean="0">
              <a:solidFill>
                <a:schemeClr val="tx1"/>
              </a:solidFill>
            </a:rPr>
            <a:t> </a:t>
          </a:r>
          <a:r>
            <a:rPr lang="en-US" b="1" dirty="0" err="1" smtClean="0">
              <a:solidFill>
                <a:schemeClr val="tx1"/>
              </a:solidFill>
            </a:rPr>
            <a:t>fungsional</a:t>
          </a:r>
          <a:endParaRPr lang="en-US" b="1" dirty="0">
            <a:solidFill>
              <a:schemeClr val="tx1"/>
            </a:solidFill>
          </a:endParaRPr>
        </a:p>
      </dgm:t>
    </dgm:pt>
    <dgm:pt modelId="{AFA7E7B1-7490-4B68-AC03-ECA9417E9349}" type="parTrans" cxnId="{5B83752C-5ACD-48C3-B230-8FDD9D200AAC}">
      <dgm:prSet/>
      <dgm:spPr/>
      <dgm:t>
        <a:bodyPr/>
        <a:lstStyle/>
        <a:p>
          <a:endParaRPr lang="en-US" b="1">
            <a:solidFill>
              <a:schemeClr val="tx1"/>
            </a:solidFill>
          </a:endParaRPr>
        </a:p>
      </dgm:t>
    </dgm:pt>
    <dgm:pt modelId="{8EB4F59F-E3D9-42FD-9CC2-EB0FE494D76A}" type="sibTrans" cxnId="{5B83752C-5ACD-48C3-B230-8FDD9D200AAC}">
      <dgm:prSet/>
      <dgm:spPr/>
      <dgm:t>
        <a:bodyPr/>
        <a:lstStyle/>
        <a:p>
          <a:endParaRPr lang="en-US" b="1">
            <a:solidFill>
              <a:schemeClr val="tx1"/>
            </a:solidFill>
          </a:endParaRPr>
        </a:p>
      </dgm:t>
    </dgm:pt>
    <dgm:pt modelId="{D7E0D7F2-D9E5-462E-A09A-60089F3AF77B}" type="pres">
      <dgm:prSet presAssocID="{E7664433-3E8C-4E30-9CBC-837449F78E97}" presName="Name0" presStyleCnt="0">
        <dgm:presLayoutVars>
          <dgm:chPref val="3"/>
          <dgm:dir/>
          <dgm:animLvl val="lvl"/>
          <dgm:resizeHandles/>
        </dgm:presLayoutVars>
      </dgm:prSet>
      <dgm:spPr/>
      <dgm:t>
        <a:bodyPr/>
        <a:lstStyle/>
        <a:p>
          <a:endParaRPr lang="en-US"/>
        </a:p>
      </dgm:t>
    </dgm:pt>
    <dgm:pt modelId="{79A1DA65-5A5D-4C0F-8243-BEE68B4A613F}" type="pres">
      <dgm:prSet presAssocID="{9FCAF77A-F374-43CE-9295-4DB6119462F7}" presName="horFlow" presStyleCnt="0"/>
      <dgm:spPr/>
      <dgm:t>
        <a:bodyPr/>
        <a:lstStyle/>
        <a:p>
          <a:endParaRPr lang="en-US"/>
        </a:p>
      </dgm:t>
    </dgm:pt>
    <dgm:pt modelId="{A1C77C52-842F-47A1-8D7F-39D3F452677E}" type="pres">
      <dgm:prSet presAssocID="{9FCAF77A-F374-43CE-9295-4DB6119462F7}" presName="bigChev" presStyleLbl="node1" presStyleIdx="0" presStyleCnt="5" custScaleX="209127" custLinFactNeighborX="-3342"/>
      <dgm:spPr/>
      <dgm:t>
        <a:bodyPr/>
        <a:lstStyle/>
        <a:p>
          <a:endParaRPr lang="en-US"/>
        </a:p>
      </dgm:t>
    </dgm:pt>
    <dgm:pt modelId="{B5107C57-407A-4221-8932-706931CE0F65}" type="pres">
      <dgm:prSet presAssocID="{9FCAF77A-F374-43CE-9295-4DB6119462F7}" presName="vSp" presStyleCnt="0"/>
      <dgm:spPr/>
      <dgm:t>
        <a:bodyPr/>
        <a:lstStyle/>
        <a:p>
          <a:endParaRPr lang="en-US"/>
        </a:p>
      </dgm:t>
    </dgm:pt>
    <dgm:pt modelId="{BF110554-5867-4286-A705-1BD274E7EFBD}" type="pres">
      <dgm:prSet presAssocID="{8007B7AC-5513-45A1-B733-9E41F2F6CD32}" presName="horFlow" presStyleCnt="0"/>
      <dgm:spPr/>
      <dgm:t>
        <a:bodyPr/>
        <a:lstStyle/>
        <a:p>
          <a:endParaRPr lang="en-US"/>
        </a:p>
      </dgm:t>
    </dgm:pt>
    <dgm:pt modelId="{7BD96AED-104C-4A27-A7B4-378C8EE03A17}" type="pres">
      <dgm:prSet presAssocID="{8007B7AC-5513-45A1-B733-9E41F2F6CD32}" presName="bigChev" presStyleLbl="node1" presStyleIdx="1" presStyleCnt="5" custScaleX="209127" custLinFactY="13412" custLinFactNeighborX="-3342" custLinFactNeighborY="100000"/>
      <dgm:spPr/>
      <dgm:t>
        <a:bodyPr/>
        <a:lstStyle/>
        <a:p>
          <a:endParaRPr lang="en-US"/>
        </a:p>
      </dgm:t>
    </dgm:pt>
    <dgm:pt modelId="{269809E5-912B-4697-8EF5-805756024FA6}" type="pres">
      <dgm:prSet presAssocID="{8007B7AC-5513-45A1-B733-9E41F2F6CD32}" presName="vSp" presStyleCnt="0"/>
      <dgm:spPr/>
      <dgm:t>
        <a:bodyPr/>
        <a:lstStyle/>
        <a:p>
          <a:endParaRPr lang="en-US"/>
        </a:p>
      </dgm:t>
    </dgm:pt>
    <dgm:pt modelId="{36DEA9C2-3313-403F-A66B-C4AA5F51A321}" type="pres">
      <dgm:prSet presAssocID="{ABD61F5F-D854-40F6-8CFB-7712BE1A610A}" presName="horFlow" presStyleCnt="0"/>
      <dgm:spPr/>
      <dgm:t>
        <a:bodyPr/>
        <a:lstStyle/>
        <a:p>
          <a:endParaRPr lang="en-US"/>
        </a:p>
      </dgm:t>
    </dgm:pt>
    <dgm:pt modelId="{0DF76157-B9E2-49FE-8B52-E04A31C8F569}" type="pres">
      <dgm:prSet presAssocID="{ABD61F5F-D854-40F6-8CFB-7712BE1A610A}" presName="bigChev" presStyleLbl="node1" presStyleIdx="2" presStyleCnt="5" custScaleX="209127" custLinFactY="-13235" custLinFactNeighborX="-3342" custLinFactNeighborY="-100000"/>
      <dgm:spPr/>
      <dgm:t>
        <a:bodyPr/>
        <a:lstStyle/>
        <a:p>
          <a:endParaRPr lang="en-US"/>
        </a:p>
      </dgm:t>
    </dgm:pt>
    <dgm:pt modelId="{00D9AB66-3B12-4C8D-9178-7546C195DE3F}" type="pres">
      <dgm:prSet presAssocID="{ABD61F5F-D854-40F6-8CFB-7712BE1A610A}" presName="vSp" presStyleCnt="0"/>
      <dgm:spPr/>
      <dgm:t>
        <a:bodyPr/>
        <a:lstStyle/>
        <a:p>
          <a:endParaRPr lang="en-US"/>
        </a:p>
      </dgm:t>
    </dgm:pt>
    <dgm:pt modelId="{36EFBD29-CF47-4D01-9FFD-6C7B48A7400A}" type="pres">
      <dgm:prSet presAssocID="{5E7E14AC-4B3F-45E6-A21B-566B43F98D28}" presName="horFlow" presStyleCnt="0"/>
      <dgm:spPr/>
      <dgm:t>
        <a:bodyPr/>
        <a:lstStyle/>
        <a:p>
          <a:endParaRPr lang="en-US"/>
        </a:p>
      </dgm:t>
    </dgm:pt>
    <dgm:pt modelId="{2CF457CE-39A0-4A39-9D37-0150C28C9871}" type="pres">
      <dgm:prSet presAssocID="{5E7E14AC-4B3F-45E6-A21B-566B43F98D28}" presName="bigChev" presStyleLbl="node1" presStyleIdx="3" presStyleCnt="5" custScaleX="209127" custLinFactNeighborX="-1671"/>
      <dgm:spPr/>
      <dgm:t>
        <a:bodyPr/>
        <a:lstStyle/>
        <a:p>
          <a:endParaRPr lang="en-US"/>
        </a:p>
      </dgm:t>
    </dgm:pt>
    <dgm:pt modelId="{1C03FDD4-5B61-4005-B5B0-5F504492391D}" type="pres">
      <dgm:prSet presAssocID="{5E7E14AC-4B3F-45E6-A21B-566B43F98D28}" presName="vSp" presStyleCnt="0"/>
      <dgm:spPr/>
      <dgm:t>
        <a:bodyPr/>
        <a:lstStyle/>
        <a:p>
          <a:endParaRPr lang="en-US"/>
        </a:p>
      </dgm:t>
    </dgm:pt>
    <dgm:pt modelId="{4172EF63-C90C-44EA-9412-CF32D5792EC0}" type="pres">
      <dgm:prSet presAssocID="{89700C5B-5563-4CDF-BDA9-63B94A1CCA02}" presName="horFlow" presStyleCnt="0"/>
      <dgm:spPr/>
      <dgm:t>
        <a:bodyPr/>
        <a:lstStyle/>
        <a:p>
          <a:endParaRPr lang="en-US"/>
        </a:p>
      </dgm:t>
    </dgm:pt>
    <dgm:pt modelId="{63B05FC3-1118-4469-BA8D-1248D7BAB2C0}" type="pres">
      <dgm:prSet presAssocID="{89700C5B-5563-4CDF-BDA9-63B94A1CCA02}" presName="bigChev" presStyleLbl="node1" presStyleIdx="4" presStyleCnt="5" custScaleX="209127"/>
      <dgm:spPr/>
      <dgm:t>
        <a:bodyPr/>
        <a:lstStyle/>
        <a:p>
          <a:endParaRPr lang="en-US"/>
        </a:p>
      </dgm:t>
    </dgm:pt>
  </dgm:ptLst>
  <dgm:cxnLst>
    <dgm:cxn modelId="{BC1983FB-0EC7-485D-BB93-20C41FED7EEE}" srcId="{E7664433-3E8C-4E30-9CBC-837449F78E97}" destId="{9FCAF77A-F374-43CE-9295-4DB6119462F7}" srcOrd="0" destOrd="0" parTransId="{39DAF29D-EFBD-43C6-A0AB-FAA21C77AE65}" sibTransId="{EFF47B2C-0EB9-49DD-9B7C-409E751A1A26}"/>
    <dgm:cxn modelId="{D49B5F19-6043-4CAD-9ABB-BBE62F28F654}" type="presOf" srcId="{5E7E14AC-4B3F-45E6-A21B-566B43F98D28}" destId="{2CF457CE-39A0-4A39-9D37-0150C28C9871}" srcOrd="0" destOrd="0" presId="urn:microsoft.com/office/officeart/2005/8/layout/lProcess3"/>
    <dgm:cxn modelId="{5092D693-8C19-43B7-AB08-C111D647261E}" type="presOf" srcId="{9FCAF77A-F374-43CE-9295-4DB6119462F7}" destId="{A1C77C52-842F-47A1-8D7F-39D3F452677E}" srcOrd="0" destOrd="0" presId="urn:microsoft.com/office/officeart/2005/8/layout/lProcess3"/>
    <dgm:cxn modelId="{37F9E0CA-FB7F-428C-850C-9F82AEB3E065}" srcId="{E7664433-3E8C-4E30-9CBC-837449F78E97}" destId="{5E7E14AC-4B3F-45E6-A21B-566B43F98D28}" srcOrd="3" destOrd="0" parTransId="{14F30CA7-04CB-4CEA-8214-39541B3BD44E}" sibTransId="{60133136-120E-473B-A25E-A47CBB5C1F2D}"/>
    <dgm:cxn modelId="{2C4E6E65-9346-40B8-BD4B-90697308166C}" srcId="{E7664433-3E8C-4E30-9CBC-837449F78E97}" destId="{8007B7AC-5513-45A1-B733-9E41F2F6CD32}" srcOrd="1" destOrd="0" parTransId="{02CE035B-176A-4D85-BBB1-A223CF6E7141}" sibTransId="{E28DD495-E0F4-4115-A8DD-DCA6202FD59F}"/>
    <dgm:cxn modelId="{17E7BC53-34BD-480F-BF92-AE43DCF54624}" type="presOf" srcId="{ABD61F5F-D854-40F6-8CFB-7712BE1A610A}" destId="{0DF76157-B9E2-49FE-8B52-E04A31C8F569}" srcOrd="0" destOrd="0" presId="urn:microsoft.com/office/officeart/2005/8/layout/lProcess3"/>
    <dgm:cxn modelId="{F0A5C251-5084-485E-A58C-EC063003AE9D}" type="presOf" srcId="{E7664433-3E8C-4E30-9CBC-837449F78E97}" destId="{D7E0D7F2-D9E5-462E-A09A-60089F3AF77B}" srcOrd="0" destOrd="0" presId="urn:microsoft.com/office/officeart/2005/8/layout/lProcess3"/>
    <dgm:cxn modelId="{A8589C51-191A-451B-B33A-B8E02E40DD4A}" srcId="{E7664433-3E8C-4E30-9CBC-837449F78E97}" destId="{ABD61F5F-D854-40F6-8CFB-7712BE1A610A}" srcOrd="2" destOrd="0" parTransId="{7A3FB20E-1865-4F7E-BFC1-3F7F54373D74}" sibTransId="{1C021BAE-F5FB-4D5B-8C13-1635BD9B397F}"/>
    <dgm:cxn modelId="{D28CD6F5-CB7D-47A7-A5DD-23871BD8BD55}" type="presOf" srcId="{89700C5B-5563-4CDF-BDA9-63B94A1CCA02}" destId="{63B05FC3-1118-4469-BA8D-1248D7BAB2C0}" srcOrd="0" destOrd="0" presId="urn:microsoft.com/office/officeart/2005/8/layout/lProcess3"/>
    <dgm:cxn modelId="{30EB0D6B-3ACC-4831-B850-C574F20EF873}" type="presOf" srcId="{8007B7AC-5513-45A1-B733-9E41F2F6CD32}" destId="{7BD96AED-104C-4A27-A7B4-378C8EE03A17}" srcOrd="0" destOrd="0" presId="urn:microsoft.com/office/officeart/2005/8/layout/lProcess3"/>
    <dgm:cxn modelId="{5B83752C-5ACD-48C3-B230-8FDD9D200AAC}" srcId="{E7664433-3E8C-4E30-9CBC-837449F78E97}" destId="{89700C5B-5563-4CDF-BDA9-63B94A1CCA02}" srcOrd="4" destOrd="0" parTransId="{AFA7E7B1-7490-4B68-AC03-ECA9417E9349}" sibTransId="{8EB4F59F-E3D9-42FD-9CC2-EB0FE494D76A}"/>
    <dgm:cxn modelId="{9A9F2CB1-9885-4B3F-8203-F561D1490850}" type="presParOf" srcId="{D7E0D7F2-D9E5-462E-A09A-60089F3AF77B}" destId="{79A1DA65-5A5D-4C0F-8243-BEE68B4A613F}" srcOrd="0" destOrd="0" presId="urn:microsoft.com/office/officeart/2005/8/layout/lProcess3"/>
    <dgm:cxn modelId="{E1691540-2E23-46F7-A074-D1E1F8435A56}" type="presParOf" srcId="{79A1DA65-5A5D-4C0F-8243-BEE68B4A613F}" destId="{A1C77C52-842F-47A1-8D7F-39D3F452677E}" srcOrd="0" destOrd="0" presId="urn:microsoft.com/office/officeart/2005/8/layout/lProcess3"/>
    <dgm:cxn modelId="{69AD0460-B101-499E-A9BF-7C38A96B7A6F}" type="presParOf" srcId="{D7E0D7F2-D9E5-462E-A09A-60089F3AF77B}" destId="{B5107C57-407A-4221-8932-706931CE0F65}" srcOrd="1" destOrd="0" presId="urn:microsoft.com/office/officeart/2005/8/layout/lProcess3"/>
    <dgm:cxn modelId="{C726D926-44DC-46C7-BABE-DD0DDB02FE9E}" type="presParOf" srcId="{D7E0D7F2-D9E5-462E-A09A-60089F3AF77B}" destId="{BF110554-5867-4286-A705-1BD274E7EFBD}" srcOrd="2" destOrd="0" presId="urn:microsoft.com/office/officeart/2005/8/layout/lProcess3"/>
    <dgm:cxn modelId="{092B8CBB-D11D-48EB-AA7F-B4B2BD8E97D4}" type="presParOf" srcId="{BF110554-5867-4286-A705-1BD274E7EFBD}" destId="{7BD96AED-104C-4A27-A7B4-378C8EE03A17}" srcOrd="0" destOrd="0" presId="urn:microsoft.com/office/officeart/2005/8/layout/lProcess3"/>
    <dgm:cxn modelId="{ABED3F79-0F98-437D-ADC6-0C18C1D2AFD2}" type="presParOf" srcId="{D7E0D7F2-D9E5-462E-A09A-60089F3AF77B}" destId="{269809E5-912B-4697-8EF5-805756024FA6}" srcOrd="3" destOrd="0" presId="urn:microsoft.com/office/officeart/2005/8/layout/lProcess3"/>
    <dgm:cxn modelId="{0D47279C-25DA-4FE0-9633-90BB11442A1D}" type="presParOf" srcId="{D7E0D7F2-D9E5-462E-A09A-60089F3AF77B}" destId="{36DEA9C2-3313-403F-A66B-C4AA5F51A321}" srcOrd="4" destOrd="0" presId="urn:microsoft.com/office/officeart/2005/8/layout/lProcess3"/>
    <dgm:cxn modelId="{7C7C225C-07C2-47D9-985B-17DA499B06B4}" type="presParOf" srcId="{36DEA9C2-3313-403F-A66B-C4AA5F51A321}" destId="{0DF76157-B9E2-49FE-8B52-E04A31C8F569}" srcOrd="0" destOrd="0" presId="urn:microsoft.com/office/officeart/2005/8/layout/lProcess3"/>
    <dgm:cxn modelId="{477D9231-18DD-4E8C-9FF2-8EAA081ADF91}" type="presParOf" srcId="{D7E0D7F2-D9E5-462E-A09A-60089F3AF77B}" destId="{00D9AB66-3B12-4C8D-9178-7546C195DE3F}" srcOrd="5" destOrd="0" presId="urn:microsoft.com/office/officeart/2005/8/layout/lProcess3"/>
    <dgm:cxn modelId="{F2996175-D9D1-47A1-84FB-82C95792E618}" type="presParOf" srcId="{D7E0D7F2-D9E5-462E-A09A-60089F3AF77B}" destId="{36EFBD29-CF47-4D01-9FFD-6C7B48A7400A}" srcOrd="6" destOrd="0" presId="urn:microsoft.com/office/officeart/2005/8/layout/lProcess3"/>
    <dgm:cxn modelId="{F58C7735-4714-44FE-8B02-F6AA0D9248FD}" type="presParOf" srcId="{36EFBD29-CF47-4D01-9FFD-6C7B48A7400A}" destId="{2CF457CE-39A0-4A39-9D37-0150C28C9871}" srcOrd="0" destOrd="0" presId="urn:microsoft.com/office/officeart/2005/8/layout/lProcess3"/>
    <dgm:cxn modelId="{C725D1E2-7741-41ED-BBEF-9F9B1D3F6BA0}" type="presParOf" srcId="{D7E0D7F2-D9E5-462E-A09A-60089F3AF77B}" destId="{1C03FDD4-5B61-4005-B5B0-5F504492391D}" srcOrd="7" destOrd="0" presId="urn:microsoft.com/office/officeart/2005/8/layout/lProcess3"/>
    <dgm:cxn modelId="{D5A18046-5615-4D4C-8FD5-A5661E20F08A}" type="presParOf" srcId="{D7E0D7F2-D9E5-462E-A09A-60089F3AF77B}" destId="{4172EF63-C90C-44EA-9412-CF32D5792EC0}" srcOrd="8" destOrd="0" presId="urn:microsoft.com/office/officeart/2005/8/layout/lProcess3"/>
    <dgm:cxn modelId="{BF9E3C9F-48AA-44DC-9B62-C5AE5ADE39BF}" type="presParOf" srcId="{4172EF63-C90C-44EA-9412-CF32D5792EC0}" destId="{63B05FC3-1118-4469-BA8D-1248D7BAB2C0}"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77C52-842F-47A1-8D7F-39D3F452677E}">
      <dsp:nvSpPr>
        <dsp:cNvPr id="0" name=""/>
        <dsp:cNvSpPr/>
      </dsp:nvSpPr>
      <dsp:spPr>
        <a:xfrm>
          <a:off x="37573" y="244"/>
          <a:ext cx="3770920" cy="721268"/>
        </a:xfrm>
        <a:prstGeom prst="chevron">
          <a:avLst/>
        </a:prstGeom>
        <a:solidFill>
          <a:schemeClr val="accent3">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b="1" kern="1200" dirty="0" err="1" smtClean="0">
              <a:solidFill>
                <a:schemeClr val="tx1"/>
              </a:solidFill>
            </a:rPr>
            <a:t>Identifikasi</a:t>
          </a:r>
          <a:r>
            <a:rPr lang="en-US" sz="2400" b="1" kern="1200" dirty="0" smtClean="0">
              <a:solidFill>
                <a:schemeClr val="tx1"/>
              </a:solidFill>
            </a:rPr>
            <a:t> </a:t>
          </a:r>
          <a:r>
            <a:rPr lang="en-US" sz="2400" b="1" kern="1200" dirty="0" err="1" smtClean="0">
              <a:solidFill>
                <a:schemeClr val="tx1"/>
              </a:solidFill>
            </a:rPr>
            <a:t>jabatan</a:t>
          </a:r>
          <a:r>
            <a:rPr lang="en-US" sz="2400" b="1" kern="1200" dirty="0" smtClean="0">
              <a:solidFill>
                <a:schemeClr val="tx1"/>
              </a:solidFill>
            </a:rPr>
            <a:t> </a:t>
          </a:r>
          <a:r>
            <a:rPr lang="en-US" sz="2400" b="1" kern="1200" dirty="0" err="1" smtClean="0">
              <a:solidFill>
                <a:schemeClr val="tx1"/>
              </a:solidFill>
            </a:rPr>
            <a:t>fungsional</a:t>
          </a:r>
          <a:endParaRPr lang="en-US" sz="2400" b="1" kern="1200" dirty="0">
            <a:solidFill>
              <a:schemeClr val="tx1"/>
            </a:solidFill>
          </a:endParaRPr>
        </a:p>
      </dsp:txBody>
      <dsp:txXfrm>
        <a:off x="398207" y="244"/>
        <a:ext cx="3049652" cy="721268"/>
      </dsp:txXfrm>
    </dsp:sp>
    <dsp:sp modelId="{7BD96AED-104C-4A27-A7B4-378C8EE03A17}">
      <dsp:nvSpPr>
        <dsp:cNvPr id="0" name=""/>
        <dsp:cNvSpPr/>
      </dsp:nvSpPr>
      <dsp:spPr>
        <a:xfrm>
          <a:off x="37573" y="1640496"/>
          <a:ext cx="3770920" cy="721268"/>
        </a:xfrm>
        <a:prstGeom prst="chevron">
          <a:avLst/>
        </a:prstGeom>
        <a:solidFill>
          <a:schemeClr val="accent3">
            <a:shade val="50000"/>
            <a:hueOff val="107022"/>
            <a:satOff val="-1708"/>
            <a:lumOff val="164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b="1" kern="1200" dirty="0" err="1" smtClean="0">
              <a:solidFill>
                <a:schemeClr val="tx1"/>
              </a:solidFill>
            </a:rPr>
            <a:t>Penyusunan</a:t>
          </a:r>
          <a:r>
            <a:rPr lang="en-US" sz="2400" b="1" kern="1200" dirty="0" smtClean="0">
              <a:solidFill>
                <a:schemeClr val="tx1"/>
              </a:solidFill>
            </a:rPr>
            <a:t> </a:t>
          </a:r>
          <a:r>
            <a:rPr lang="en-US" sz="2400" b="1" kern="1200" dirty="0" err="1" smtClean="0">
              <a:solidFill>
                <a:schemeClr val="tx1"/>
              </a:solidFill>
            </a:rPr>
            <a:t>standar</a:t>
          </a:r>
          <a:r>
            <a:rPr lang="en-US" sz="2400" b="1" kern="1200" dirty="0" smtClean="0">
              <a:solidFill>
                <a:schemeClr val="tx1"/>
              </a:solidFill>
            </a:rPr>
            <a:t> </a:t>
          </a:r>
          <a:r>
            <a:rPr lang="en-US" sz="2400" b="1" kern="1200" dirty="0" err="1" smtClean="0">
              <a:solidFill>
                <a:schemeClr val="tx1"/>
              </a:solidFill>
            </a:rPr>
            <a:t>kompetensi</a:t>
          </a:r>
          <a:endParaRPr lang="en-US" sz="2400" b="1" kern="1200" dirty="0">
            <a:solidFill>
              <a:schemeClr val="tx1"/>
            </a:solidFill>
          </a:endParaRPr>
        </a:p>
      </dsp:txBody>
      <dsp:txXfrm>
        <a:off x="398207" y="1640496"/>
        <a:ext cx="3049652" cy="721268"/>
      </dsp:txXfrm>
    </dsp:sp>
    <dsp:sp modelId="{0DF76157-B9E2-49FE-8B52-E04A31C8F569}">
      <dsp:nvSpPr>
        <dsp:cNvPr id="0" name=""/>
        <dsp:cNvSpPr/>
      </dsp:nvSpPr>
      <dsp:spPr>
        <a:xfrm>
          <a:off x="37573" y="828008"/>
          <a:ext cx="3770920" cy="721268"/>
        </a:xfrm>
        <a:prstGeom prst="chevron">
          <a:avLst/>
        </a:prstGeom>
        <a:solidFill>
          <a:schemeClr val="accent3">
            <a:shade val="50000"/>
            <a:hueOff val="214044"/>
            <a:satOff val="-3415"/>
            <a:lumOff val="328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b="1" kern="1200" dirty="0" err="1" smtClean="0">
              <a:solidFill>
                <a:schemeClr val="tx1"/>
              </a:solidFill>
            </a:rPr>
            <a:t>Identifikasi</a:t>
          </a:r>
          <a:r>
            <a:rPr lang="en-US" sz="2400" b="1" kern="1200" dirty="0" smtClean="0">
              <a:solidFill>
                <a:schemeClr val="tx1"/>
              </a:solidFill>
            </a:rPr>
            <a:t> output </a:t>
          </a:r>
          <a:r>
            <a:rPr lang="en-US" sz="2400" b="1" kern="1200" dirty="0" err="1" smtClean="0">
              <a:solidFill>
                <a:schemeClr val="tx1"/>
              </a:solidFill>
            </a:rPr>
            <a:t>jabatan</a:t>
          </a:r>
          <a:r>
            <a:rPr lang="en-US" sz="2400" b="1" kern="1200" dirty="0" smtClean="0">
              <a:solidFill>
                <a:schemeClr val="tx1"/>
              </a:solidFill>
            </a:rPr>
            <a:t> </a:t>
          </a:r>
          <a:r>
            <a:rPr lang="en-US" sz="2400" b="1" kern="1200" dirty="0" err="1" smtClean="0">
              <a:solidFill>
                <a:schemeClr val="tx1"/>
              </a:solidFill>
            </a:rPr>
            <a:t>fungsional</a:t>
          </a:r>
          <a:endParaRPr lang="en-US" sz="2400" b="1" kern="1200" dirty="0">
            <a:solidFill>
              <a:schemeClr val="tx1"/>
            </a:solidFill>
          </a:endParaRPr>
        </a:p>
      </dsp:txBody>
      <dsp:txXfrm>
        <a:off x="398207" y="828008"/>
        <a:ext cx="3049652" cy="721268"/>
      </dsp:txXfrm>
    </dsp:sp>
    <dsp:sp modelId="{2CF457CE-39A0-4A39-9D37-0150C28C9871}">
      <dsp:nvSpPr>
        <dsp:cNvPr id="0" name=""/>
        <dsp:cNvSpPr/>
      </dsp:nvSpPr>
      <dsp:spPr>
        <a:xfrm>
          <a:off x="67704" y="2466984"/>
          <a:ext cx="3770920" cy="721268"/>
        </a:xfrm>
        <a:prstGeom prst="chevron">
          <a:avLst/>
        </a:prstGeom>
        <a:solidFill>
          <a:schemeClr val="accent3">
            <a:shade val="50000"/>
            <a:hueOff val="214044"/>
            <a:satOff val="-3415"/>
            <a:lumOff val="328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id-ID" sz="2400" b="1" kern="1200" dirty="0" smtClean="0">
              <a:solidFill>
                <a:schemeClr val="tx1"/>
              </a:solidFill>
            </a:rPr>
            <a:t>Pen</a:t>
          </a:r>
          <a:r>
            <a:rPr lang="en-US" sz="2400" b="1" kern="1200" dirty="0" err="1" smtClean="0">
              <a:solidFill>
                <a:schemeClr val="tx1"/>
              </a:solidFill>
            </a:rPr>
            <a:t>gelolaan</a:t>
          </a:r>
          <a:r>
            <a:rPr lang="en-US" sz="2400" b="1" kern="1200" dirty="0" smtClean="0">
              <a:solidFill>
                <a:schemeClr val="tx1"/>
              </a:solidFill>
            </a:rPr>
            <a:t> </a:t>
          </a:r>
          <a:r>
            <a:rPr lang="en-US" sz="2400" b="1" kern="1200" dirty="0" err="1" smtClean="0">
              <a:solidFill>
                <a:schemeClr val="tx1"/>
              </a:solidFill>
            </a:rPr>
            <a:t>kinerja</a:t>
          </a:r>
          <a:r>
            <a:rPr lang="en-US" sz="2400" b="1" kern="1200" dirty="0" smtClean="0">
              <a:solidFill>
                <a:schemeClr val="tx1"/>
              </a:solidFill>
            </a:rPr>
            <a:t> </a:t>
          </a:r>
          <a:r>
            <a:rPr lang="id-ID" sz="2400" b="1" kern="1200" dirty="0" smtClean="0">
              <a:solidFill>
                <a:schemeClr val="tx1"/>
              </a:solidFill>
            </a:rPr>
            <a:t> jabatan fungsional</a:t>
          </a:r>
          <a:endParaRPr lang="id-ID" sz="2400" b="1" kern="1200" dirty="0">
            <a:solidFill>
              <a:schemeClr val="tx1"/>
            </a:solidFill>
          </a:endParaRPr>
        </a:p>
      </dsp:txBody>
      <dsp:txXfrm>
        <a:off x="428338" y="2466984"/>
        <a:ext cx="3049652" cy="721268"/>
      </dsp:txXfrm>
    </dsp:sp>
    <dsp:sp modelId="{63B05FC3-1118-4469-BA8D-1248D7BAB2C0}">
      <dsp:nvSpPr>
        <dsp:cNvPr id="0" name=""/>
        <dsp:cNvSpPr/>
      </dsp:nvSpPr>
      <dsp:spPr>
        <a:xfrm>
          <a:off x="97835" y="3289230"/>
          <a:ext cx="3770920" cy="721268"/>
        </a:xfrm>
        <a:prstGeom prst="chevron">
          <a:avLst/>
        </a:prstGeom>
        <a:solidFill>
          <a:schemeClr val="accent3">
            <a:shade val="50000"/>
            <a:hueOff val="107022"/>
            <a:satOff val="-1708"/>
            <a:lumOff val="164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rPr>
            <a:t>Penyesuaian</a:t>
          </a:r>
          <a:r>
            <a:rPr lang="en-US" sz="2400" b="1" kern="1200" dirty="0" smtClean="0">
              <a:solidFill>
                <a:schemeClr val="tx1"/>
              </a:solidFill>
            </a:rPr>
            <a:t> </a:t>
          </a:r>
          <a:r>
            <a:rPr lang="en-US" sz="2400" b="1" kern="1200" dirty="0" err="1" smtClean="0">
              <a:solidFill>
                <a:schemeClr val="tx1"/>
              </a:solidFill>
            </a:rPr>
            <a:t>tunjangan</a:t>
          </a:r>
          <a:r>
            <a:rPr lang="en-US" sz="2400" b="1" kern="1200" dirty="0" smtClean="0">
              <a:solidFill>
                <a:schemeClr val="tx1"/>
              </a:solidFill>
            </a:rPr>
            <a:t> </a:t>
          </a:r>
          <a:r>
            <a:rPr lang="en-US" sz="2400" b="1" kern="1200" dirty="0" err="1" smtClean="0">
              <a:solidFill>
                <a:schemeClr val="tx1"/>
              </a:solidFill>
            </a:rPr>
            <a:t>jabatan</a:t>
          </a:r>
          <a:r>
            <a:rPr lang="en-US" sz="2400" b="1" kern="1200" dirty="0" smtClean="0">
              <a:solidFill>
                <a:schemeClr val="tx1"/>
              </a:solidFill>
            </a:rPr>
            <a:t> </a:t>
          </a:r>
          <a:r>
            <a:rPr lang="en-US" sz="2400" b="1" kern="1200" dirty="0" err="1" smtClean="0">
              <a:solidFill>
                <a:schemeClr val="tx1"/>
              </a:solidFill>
            </a:rPr>
            <a:t>fungsional</a:t>
          </a:r>
          <a:endParaRPr lang="en-US" sz="2400" b="1" kern="1200" dirty="0">
            <a:solidFill>
              <a:schemeClr val="tx1"/>
            </a:solidFill>
          </a:endParaRPr>
        </a:p>
      </dsp:txBody>
      <dsp:txXfrm>
        <a:off x="458469" y="3289230"/>
        <a:ext cx="3049652" cy="7212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B449EC1-6946-4A49-B8CC-87E46E7C0B44}" type="datetimeFigureOut">
              <a:rPr lang="id-ID" smtClean="0"/>
              <a:pPr/>
              <a:t>11/02/2016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B449EC1-6946-4A49-B8CC-87E46E7C0B44}" type="datetimeFigureOut">
              <a:rPr lang="id-ID" smtClean="0"/>
              <a:pPr/>
              <a:t>11/02/2016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B449EC1-6946-4A49-B8CC-87E46E7C0B44}" type="datetimeFigureOut">
              <a:rPr lang="id-ID" smtClean="0"/>
              <a:pPr/>
              <a:t>11/02/2016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B449EC1-6946-4A49-B8CC-87E46E7C0B44}" type="datetimeFigureOut">
              <a:rPr lang="id-ID" smtClean="0"/>
              <a:pPr/>
              <a:t>11/02/2016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449EC1-6946-4A49-B8CC-87E46E7C0B44}" type="datetimeFigureOut">
              <a:rPr lang="id-ID" smtClean="0"/>
              <a:pPr/>
              <a:t>11/02/2016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B449EC1-6946-4A49-B8CC-87E46E7C0B44}" type="datetimeFigureOut">
              <a:rPr lang="id-ID" smtClean="0"/>
              <a:pPr/>
              <a:t>11/02/2016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B449EC1-6946-4A49-B8CC-87E46E7C0B44}" type="datetimeFigureOut">
              <a:rPr lang="id-ID" smtClean="0"/>
              <a:pPr/>
              <a:t>11/02/2016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B449EC1-6946-4A49-B8CC-87E46E7C0B44}" type="datetimeFigureOut">
              <a:rPr lang="id-ID" smtClean="0"/>
              <a:pPr/>
              <a:t>11/02/2016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49EC1-6946-4A49-B8CC-87E46E7C0B44}" type="datetimeFigureOut">
              <a:rPr lang="id-ID" smtClean="0"/>
              <a:pPr/>
              <a:t>11/02/2016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49EC1-6946-4A49-B8CC-87E46E7C0B44}" type="datetimeFigureOut">
              <a:rPr lang="id-ID" smtClean="0"/>
              <a:pPr/>
              <a:t>11/02/2016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49EC1-6946-4A49-B8CC-87E46E7C0B44}" type="datetimeFigureOut">
              <a:rPr lang="id-ID" smtClean="0"/>
              <a:pPr/>
              <a:t>11/02/2016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49EC1-6946-4A49-B8CC-87E46E7C0B44}" type="datetimeFigureOut">
              <a:rPr lang="id-ID" smtClean="0"/>
              <a:pPr/>
              <a:t>11/02/2016</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F536C-4740-4FCE-8722-744F4785FA55}"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4904"/>
            <a:ext cx="7772400" cy="1035546"/>
          </a:xfrm>
        </p:spPr>
        <p:txBody>
          <a:bodyPr>
            <a:normAutofit fontScale="90000"/>
          </a:bodyPr>
          <a:lstStyle/>
          <a:p>
            <a:pPr>
              <a:defRPr/>
            </a:pPr>
            <a:r>
              <a:rPr lang="en-AU" b="1" kern="10" dirty="0">
                <a:ln w="12700">
                  <a:solidFill>
                    <a:srgbClr val="000000"/>
                  </a:solidFill>
                  <a:round/>
                  <a:headEnd/>
                  <a:tailEnd/>
                </a:ln>
                <a:solidFill>
                  <a:schemeClr val="tx1"/>
                </a:solidFill>
                <a:effectLst>
                  <a:outerShdw dist="20320" dir="1799969" algn="tl" rotWithShape="0">
                    <a:srgbClr val="000000">
                      <a:alpha val="39998"/>
                    </a:srgbClr>
                  </a:outerShdw>
                </a:effectLst>
                <a:latin typeface="Franklin Gothic Book"/>
                <a:ea typeface="+mj-ea"/>
                <a:cs typeface="+mj-cs"/>
              </a:rPr>
              <a:t/>
            </a:r>
            <a:br>
              <a:rPr lang="en-AU" b="1" kern="10" dirty="0">
                <a:ln w="12700">
                  <a:solidFill>
                    <a:srgbClr val="000000"/>
                  </a:solidFill>
                  <a:round/>
                  <a:headEnd/>
                  <a:tailEnd/>
                </a:ln>
                <a:solidFill>
                  <a:schemeClr val="tx1"/>
                </a:solidFill>
                <a:effectLst>
                  <a:outerShdw dist="20320" dir="1799969" algn="tl" rotWithShape="0">
                    <a:srgbClr val="000000">
                      <a:alpha val="39998"/>
                    </a:srgbClr>
                  </a:outerShdw>
                </a:effectLst>
                <a:latin typeface="Franklin Gothic Book"/>
                <a:ea typeface="+mj-ea"/>
                <a:cs typeface="+mj-cs"/>
              </a:rPr>
            </a:br>
            <a:r>
              <a:rPr lang="en-AU" b="1" kern="10" dirty="0">
                <a:ln w="12700">
                  <a:solidFill>
                    <a:srgbClr val="000000"/>
                  </a:solidFill>
                  <a:round/>
                  <a:headEnd/>
                  <a:tailEnd/>
                </a:ln>
                <a:solidFill>
                  <a:srgbClr val="0070C0"/>
                </a:solidFill>
                <a:effectLst>
                  <a:outerShdw dist="20320" dir="1799969" algn="tl" rotWithShape="0">
                    <a:srgbClr val="000000">
                      <a:alpha val="39998"/>
                    </a:srgbClr>
                  </a:outerShdw>
                </a:effectLst>
                <a:latin typeface="Franklin Gothic Book"/>
                <a:ea typeface="+mj-ea"/>
                <a:cs typeface="+mj-cs"/>
              </a:rPr>
              <a:t>PEMBINAAN DAN PENGEMBANGAN</a:t>
            </a:r>
            <a:br>
              <a:rPr lang="en-AU" b="1" kern="10" dirty="0">
                <a:ln w="12700">
                  <a:solidFill>
                    <a:srgbClr val="000000"/>
                  </a:solidFill>
                  <a:round/>
                  <a:headEnd/>
                  <a:tailEnd/>
                </a:ln>
                <a:solidFill>
                  <a:srgbClr val="0070C0"/>
                </a:solidFill>
                <a:effectLst>
                  <a:outerShdw dist="20320" dir="1799969" algn="tl" rotWithShape="0">
                    <a:srgbClr val="000000">
                      <a:alpha val="39998"/>
                    </a:srgbClr>
                  </a:outerShdw>
                </a:effectLst>
                <a:latin typeface="Franklin Gothic Book"/>
                <a:ea typeface="+mj-ea"/>
                <a:cs typeface="+mj-cs"/>
              </a:rPr>
            </a:br>
            <a:r>
              <a:rPr lang="en-AU" b="1" kern="10" dirty="0">
                <a:ln w="12700">
                  <a:solidFill>
                    <a:srgbClr val="000000"/>
                  </a:solidFill>
                  <a:round/>
                  <a:headEnd/>
                  <a:tailEnd/>
                </a:ln>
                <a:solidFill>
                  <a:srgbClr val="0070C0"/>
                </a:solidFill>
                <a:effectLst>
                  <a:outerShdw dist="20320" dir="1799969" algn="tl" rotWithShape="0">
                    <a:srgbClr val="000000">
                      <a:alpha val="39998"/>
                    </a:srgbClr>
                  </a:outerShdw>
                </a:effectLst>
                <a:latin typeface="Franklin Gothic Book"/>
                <a:ea typeface="+mj-ea"/>
                <a:cs typeface="+mj-cs"/>
              </a:rPr>
              <a:t>KARIER</a:t>
            </a:r>
            <a:br>
              <a:rPr lang="en-AU" b="1" kern="10" dirty="0">
                <a:ln w="12700">
                  <a:solidFill>
                    <a:srgbClr val="000000"/>
                  </a:solidFill>
                  <a:round/>
                  <a:headEnd/>
                  <a:tailEnd/>
                </a:ln>
                <a:solidFill>
                  <a:srgbClr val="0070C0"/>
                </a:solidFill>
                <a:effectLst>
                  <a:outerShdw dist="20320" dir="1799969" algn="tl" rotWithShape="0">
                    <a:srgbClr val="000000">
                      <a:alpha val="39998"/>
                    </a:srgbClr>
                  </a:outerShdw>
                </a:effectLst>
                <a:latin typeface="Franklin Gothic Book"/>
                <a:ea typeface="+mj-ea"/>
                <a:cs typeface="+mj-cs"/>
              </a:rPr>
            </a:br>
            <a:r>
              <a:rPr lang="en-AU" b="1" kern="10" dirty="0">
                <a:ln w="12700">
                  <a:solidFill>
                    <a:srgbClr val="000000"/>
                  </a:solidFill>
                  <a:round/>
                  <a:headEnd/>
                  <a:tailEnd/>
                </a:ln>
                <a:solidFill>
                  <a:srgbClr val="0070C0"/>
                </a:solidFill>
                <a:effectLst>
                  <a:outerShdw dist="20320" dir="1799969" algn="tl" rotWithShape="0">
                    <a:srgbClr val="000000">
                      <a:alpha val="39998"/>
                    </a:srgbClr>
                  </a:outerShdw>
                </a:effectLst>
                <a:latin typeface="Franklin Gothic Book"/>
                <a:ea typeface="+mj-ea"/>
                <a:cs typeface="+mj-cs"/>
              </a:rPr>
              <a:t>JABATAN FUNGSIONAL </a:t>
            </a:r>
            <a:br>
              <a:rPr lang="en-AU" b="1" kern="10" dirty="0">
                <a:ln w="12700">
                  <a:solidFill>
                    <a:srgbClr val="000000"/>
                  </a:solidFill>
                  <a:round/>
                  <a:headEnd/>
                  <a:tailEnd/>
                </a:ln>
                <a:solidFill>
                  <a:srgbClr val="0070C0"/>
                </a:solidFill>
                <a:effectLst>
                  <a:outerShdw dist="20320" dir="1799969" algn="tl" rotWithShape="0">
                    <a:srgbClr val="000000">
                      <a:alpha val="39998"/>
                    </a:srgbClr>
                  </a:outerShdw>
                </a:effectLst>
                <a:latin typeface="Franklin Gothic Book"/>
                <a:ea typeface="+mj-ea"/>
                <a:cs typeface="+mj-cs"/>
              </a:rPr>
            </a:br>
            <a:r>
              <a:rPr lang="en-AU" b="1" kern="10" dirty="0">
                <a:ln w="12700">
                  <a:solidFill>
                    <a:srgbClr val="000000"/>
                  </a:solidFill>
                  <a:round/>
                  <a:headEnd/>
                  <a:tailEnd/>
                </a:ln>
                <a:solidFill>
                  <a:srgbClr val="0070C0"/>
                </a:solidFill>
                <a:effectLst>
                  <a:outerShdw dist="20320" dir="1799969" algn="tl" rotWithShape="0">
                    <a:srgbClr val="000000">
                      <a:alpha val="39998"/>
                    </a:srgbClr>
                  </a:outerShdw>
                </a:effectLst>
                <a:latin typeface="Franklin Gothic Book"/>
                <a:ea typeface="+mj-ea"/>
                <a:cs typeface="+mj-cs"/>
              </a:rPr>
              <a:t>ANALIS KEPEGAWAIAN</a:t>
            </a:r>
            <a:r>
              <a:rPr lang="en-AU" b="1" kern="10" dirty="0">
                <a:ln w="12700">
                  <a:solidFill>
                    <a:srgbClr val="000000"/>
                  </a:solidFill>
                  <a:round/>
                  <a:headEnd/>
                  <a:tailEnd/>
                </a:ln>
                <a:solidFill>
                  <a:schemeClr val="tx1"/>
                </a:solidFill>
                <a:effectLst>
                  <a:outerShdw dist="20320" dir="1799969" algn="tl" rotWithShape="0">
                    <a:srgbClr val="000000">
                      <a:alpha val="39998"/>
                    </a:srgbClr>
                  </a:outerShdw>
                </a:effectLst>
                <a:latin typeface="Franklin Gothic Book"/>
                <a:ea typeface="+mj-ea"/>
                <a:cs typeface="+mj-cs"/>
              </a:rPr>
              <a:t/>
            </a:r>
            <a:br>
              <a:rPr lang="en-AU" b="1" kern="10" dirty="0">
                <a:ln w="12700">
                  <a:solidFill>
                    <a:srgbClr val="000000"/>
                  </a:solidFill>
                  <a:round/>
                  <a:headEnd/>
                  <a:tailEnd/>
                </a:ln>
                <a:solidFill>
                  <a:schemeClr val="tx1"/>
                </a:solidFill>
                <a:effectLst>
                  <a:outerShdw dist="20320" dir="1799969" algn="tl" rotWithShape="0">
                    <a:srgbClr val="000000">
                      <a:alpha val="39998"/>
                    </a:srgbClr>
                  </a:outerShdw>
                </a:effectLst>
                <a:latin typeface="Franklin Gothic Book"/>
                <a:ea typeface="+mj-ea"/>
                <a:cs typeface="+mj-cs"/>
              </a:rPr>
            </a:b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755576" y="548681"/>
            <a:ext cx="7632848" cy="824841"/>
          </a:xfrm>
          <a:prstGeom prst="rect">
            <a:avLst/>
          </a:prstGeom>
        </p:spPr>
        <p:txBody>
          <a:bodyPr wrap="square">
            <a:spAutoFit/>
          </a:bodyPr>
          <a:lstStyle/>
          <a:p>
            <a:pPr algn="ctr">
              <a:lnSpc>
                <a:spcPct val="85000"/>
              </a:lnSpc>
              <a:buClr>
                <a:schemeClr val="accent1"/>
              </a:buClr>
              <a:defRPr/>
            </a:pPr>
            <a:r>
              <a:rPr lang="en-US" sz="2800" b="1" dirty="0">
                <a:solidFill>
                  <a:srgbClr val="000000"/>
                </a:solidFill>
                <a:effectLst>
                  <a:outerShdw blurRad="38100" dist="38100" dir="2700000" algn="tl">
                    <a:srgbClr val="FFFFFF"/>
                  </a:outerShdw>
                </a:effectLst>
                <a:latin typeface="Arial Narrow" pitchFamily="34" charset="0"/>
              </a:rPr>
              <a:t>TUGAS, PERAN DAN KEDUDUKAN </a:t>
            </a:r>
          </a:p>
          <a:p>
            <a:pPr algn="ctr">
              <a:lnSpc>
                <a:spcPct val="85000"/>
              </a:lnSpc>
              <a:buClr>
                <a:schemeClr val="accent1"/>
              </a:buClr>
              <a:defRPr/>
            </a:pPr>
            <a:r>
              <a:rPr lang="en-US" sz="2800" b="1" dirty="0">
                <a:solidFill>
                  <a:srgbClr val="000000"/>
                </a:solidFill>
                <a:effectLst>
                  <a:outerShdw blurRad="38100" dist="38100" dir="2700000" algn="tl">
                    <a:srgbClr val="FFFFFF"/>
                  </a:outerShdw>
                </a:effectLst>
                <a:latin typeface="Arial Narrow" pitchFamily="34" charset="0"/>
              </a:rPr>
              <a:t>JABATAN FUNGSIONAL</a:t>
            </a:r>
            <a:endParaRPr lang="id-ID" sz="2800" dirty="0"/>
          </a:p>
        </p:txBody>
      </p:sp>
      <p:sp>
        <p:nvSpPr>
          <p:cNvPr id="3" name="Rectangle 2"/>
          <p:cNvSpPr/>
          <p:nvPr/>
        </p:nvSpPr>
        <p:spPr>
          <a:xfrm>
            <a:off x="467544" y="1628800"/>
            <a:ext cx="8136904" cy="4487382"/>
          </a:xfrm>
          <a:prstGeom prst="rect">
            <a:avLst/>
          </a:prstGeom>
        </p:spPr>
        <p:txBody>
          <a:bodyPr wrap="square">
            <a:spAutoFit/>
          </a:bodyPr>
          <a:lstStyle/>
          <a:p>
            <a:pPr marL="342900" indent="-342900">
              <a:lnSpc>
                <a:spcPct val="85000"/>
              </a:lnSpc>
              <a:buClr>
                <a:schemeClr val="accent1"/>
              </a:buClr>
              <a:defRPr/>
            </a:pPr>
            <a:r>
              <a:rPr lang="en-US" sz="2400" b="1" dirty="0">
                <a:solidFill>
                  <a:srgbClr val="000000"/>
                </a:solidFill>
                <a:effectLst>
                  <a:outerShdw blurRad="38100" dist="38100" dir="2700000" algn="tl">
                    <a:srgbClr val="FFFFFF"/>
                  </a:outerShdw>
                </a:effectLst>
                <a:latin typeface="Arial Narrow" pitchFamily="34" charset="0"/>
              </a:rPr>
              <a:t>TUGAS</a:t>
            </a:r>
          </a:p>
          <a:p>
            <a:pPr algn="just">
              <a:lnSpc>
                <a:spcPct val="85000"/>
              </a:lnSpc>
              <a:buClr>
                <a:schemeClr val="accent1"/>
              </a:buClr>
              <a:defRPr/>
            </a:pPr>
            <a:r>
              <a:rPr lang="en-US" sz="2400" b="1" dirty="0" err="1">
                <a:solidFill>
                  <a:srgbClr val="000000"/>
                </a:solidFill>
                <a:effectLst>
                  <a:outerShdw blurRad="38100" dist="38100" dir="2700000" algn="tl">
                    <a:srgbClr val="FFFFFF"/>
                  </a:outerShdw>
                </a:effectLst>
                <a:latin typeface="Arial Narrow" pitchFamily="34" charset="0"/>
              </a:rPr>
              <a:t>Melaksanakan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tugas</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pelayanan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berdasarkan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profesi</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jabatan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fungsional</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keahlian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dan</a:t>
            </a:r>
            <a:r>
              <a:rPr lang="en-US" sz="2400" b="1" dirty="0">
                <a:solidFill>
                  <a:srgbClr val="000000"/>
                </a:solidFill>
                <a:effectLst>
                  <a:outerShdw blurRad="38100" dist="38100" dir="2700000" algn="tl">
                    <a:srgbClr val="FFFFFF"/>
                  </a:outerShdw>
                </a:effectLst>
                <a:latin typeface="Arial Narrow" pitchFamily="34" charset="0"/>
              </a:rPr>
              <a:t>/</a:t>
            </a:r>
            <a:r>
              <a:rPr lang="en-US" sz="2400" b="1" dirty="0" err="1">
                <a:solidFill>
                  <a:srgbClr val="000000"/>
                </a:solidFill>
                <a:effectLst>
                  <a:outerShdw blurRad="38100" dist="38100" dir="2700000" algn="tl">
                    <a:srgbClr val="FFFFFF"/>
                  </a:outerShdw>
                </a:effectLst>
                <a:latin typeface="Arial Narrow" pitchFamily="34" charset="0"/>
              </a:rPr>
              <a:t>atau</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keterampilan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tertentu</a:t>
            </a:r>
            <a:endParaRPr lang="en-US" sz="2400" b="1" dirty="0">
              <a:solidFill>
                <a:srgbClr val="000000"/>
              </a:solidFill>
              <a:effectLst>
                <a:outerShdw blurRad="38100" dist="38100" dir="2700000" algn="tl">
                  <a:srgbClr val="FFFFFF"/>
                </a:outerShdw>
              </a:effectLst>
              <a:latin typeface="Arial Narrow" pitchFamily="34" charset="0"/>
            </a:endParaRPr>
          </a:p>
          <a:p>
            <a:pPr algn="just">
              <a:lnSpc>
                <a:spcPct val="85000"/>
              </a:lnSpc>
              <a:buClr>
                <a:schemeClr val="accent1"/>
              </a:buClr>
              <a:defRPr/>
            </a:pPr>
            <a:endParaRPr lang="en-US" sz="2400" b="1" dirty="0">
              <a:solidFill>
                <a:srgbClr val="000000"/>
              </a:solidFill>
              <a:effectLst>
                <a:outerShdw blurRad="38100" dist="38100" dir="2700000" algn="tl">
                  <a:srgbClr val="FFFFFF"/>
                </a:outerShdw>
              </a:effectLst>
              <a:latin typeface="Arial Narrow" pitchFamily="34" charset="0"/>
            </a:endParaRPr>
          </a:p>
          <a:p>
            <a:pPr algn="just">
              <a:lnSpc>
                <a:spcPct val="85000"/>
              </a:lnSpc>
              <a:buClr>
                <a:schemeClr val="accent1"/>
              </a:buClr>
              <a:defRPr/>
            </a:pPr>
            <a:r>
              <a:rPr lang="en-US" sz="2400" b="1" dirty="0">
                <a:solidFill>
                  <a:srgbClr val="000000"/>
                </a:solidFill>
                <a:effectLst>
                  <a:outerShdw blurRad="38100" dist="38100" dir="2700000" algn="tl">
                    <a:srgbClr val="FFFFFF"/>
                  </a:outerShdw>
                </a:effectLst>
                <a:latin typeface="Arial Narrow" pitchFamily="34" charset="0"/>
              </a:rPr>
              <a:t>PERAN</a:t>
            </a:r>
          </a:p>
          <a:p>
            <a:pPr algn="just">
              <a:lnSpc>
                <a:spcPct val="85000"/>
              </a:lnSpc>
              <a:buClr>
                <a:schemeClr val="accent1"/>
              </a:buClr>
              <a:defRPr/>
            </a:pPr>
            <a:r>
              <a:rPr lang="en-US" sz="2400" b="1" dirty="0" err="1">
                <a:solidFill>
                  <a:srgbClr val="000000"/>
                </a:solidFill>
                <a:effectLst>
                  <a:outerShdw blurRad="38100" dist="38100" dir="2700000" algn="tl">
                    <a:srgbClr val="FFFFFF"/>
                  </a:outerShdw>
                </a:effectLst>
                <a:latin typeface="Arial Narrow" pitchFamily="34" charset="0"/>
              </a:rPr>
              <a:t>Sebagai</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pelaksana</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tugas</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di</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bidang</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pelayanan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dan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profesi</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jabatan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fungsional</a:t>
            </a:r>
            <a:r>
              <a:rPr lang="en-US" sz="2400" b="1" dirty="0">
                <a:solidFill>
                  <a:srgbClr val="000000"/>
                </a:solidFill>
                <a:effectLst>
                  <a:outerShdw blurRad="38100" dist="38100" dir="2700000" algn="tl">
                    <a:srgbClr val="FFFFFF"/>
                  </a:outerShdw>
                </a:effectLst>
                <a:latin typeface="Arial Narrow" pitchFamily="34" charset="0"/>
              </a:rPr>
              <a:t> yang </a:t>
            </a:r>
            <a:r>
              <a:rPr lang="en-US" sz="2400" b="1" dirty="0" err="1">
                <a:solidFill>
                  <a:srgbClr val="000000"/>
                </a:solidFill>
                <a:effectLst>
                  <a:outerShdw blurRad="38100" dist="38100" dir="2700000" algn="tl">
                    <a:srgbClr val="FFFFFF"/>
                  </a:outerShdw>
                </a:effectLst>
                <a:latin typeface="Arial Narrow" pitchFamily="34" charset="0"/>
              </a:rPr>
              <a:t>berdasarkan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pada</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keahlian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dan</a:t>
            </a:r>
            <a:r>
              <a:rPr lang="en-US" sz="2400" b="1" dirty="0">
                <a:solidFill>
                  <a:srgbClr val="000000"/>
                </a:solidFill>
                <a:effectLst>
                  <a:outerShdw blurRad="38100" dist="38100" dir="2700000" algn="tl">
                    <a:srgbClr val="FFFFFF"/>
                  </a:outerShdw>
                </a:effectLst>
                <a:latin typeface="Arial Narrow" pitchFamily="34" charset="0"/>
              </a:rPr>
              <a:t>/</a:t>
            </a:r>
            <a:r>
              <a:rPr lang="en-US" sz="2400" b="1" dirty="0" err="1">
                <a:solidFill>
                  <a:srgbClr val="000000"/>
                </a:solidFill>
                <a:effectLst>
                  <a:outerShdw blurRad="38100" dist="38100" dir="2700000" algn="tl">
                    <a:srgbClr val="FFFFFF"/>
                  </a:outerShdw>
                </a:effectLst>
                <a:latin typeface="Arial Narrow" pitchFamily="34" charset="0"/>
              </a:rPr>
              <a:t>atau</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keterampilan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tertentu</a:t>
            </a:r>
            <a:endParaRPr lang="en-US" sz="2400" b="1" dirty="0">
              <a:solidFill>
                <a:srgbClr val="000000"/>
              </a:solidFill>
              <a:effectLst>
                <a:outerShdw blurRad="38100" dist="38100" dir="2700000" algn="tl">
                  <a:srgbClr val="FFFFFF"/>
                </a:outerShdw>
              </a:effectLst>
              <a:latin typeface="Arial Narrow" pitchFamily="34" charset="0"/>
            </a:endParaRPr>
          </a:p>
          <a:p>
            <a:pPr algn="just">
              <a:lnSpc>
                <a:spcPct val="85000"/>
              </a:lnSpc>
              <a:buClr>
                <a:schemeClr val="accent1"/>
              </a:buClr>
              <a:defRPr/>
            </a:pPr>
            <a:endParaRPr lang="en-US" sz="2400" b="1" dirty="0">
              <a:solidFill>
                <a:srgbClr val="000000"/>
              </a:solidFill>
              <a:effectLst>
                <a:outerShdw blurRad="38100" dist="38100" dir="2700000" algn="tl">
                  <a:srgbClr val="FFFFFF"/>
                </a:outerShdw>
              </a:effectLst>
              <a:latin typeface="Arial Narrow" pitchFamily="34" charset="0"/>
            </a:endParaRPr>
          </a:p>
          <a:p>
            <a:pPr algn="just">
              <a:lnSpc>
                <a:spcPct val="85000"/>
              </a:lnSpc>
              <a:buClr>
                <a:schemeClr val="accent1"/>
              </a:buClr>
              <a:defRPr/>
            </a:pPr>
            <a:r>
              <a:rPr lang="en-US" sz="2400" b="1" dirty="0">
                <a:solidFill>
                  <a:srgbClr val="000000"/>
                </a:solidFill>
                <a:effectLst>
                  <a:outerShdw blurRad="38100" dist="38100" dir="2700000" algn="tl">
                    <a:srgbClr val="FFFFFF"/>
                  </a:outerShdw>
                </a:effectLst>
                <a:latin typeface="Arial Narrow" pitchFamily="34" charset="0"/>
              </a:rPr>
              <a:t>KEDUDUKAN</a:t>
            </a:r>
          </a:p>
          <a:p>
            <a:pPr algn="just">
              <a:lnSpc>
                <a:spcPct val="85000"/>
              </a:lnSpc>
              <a:buClr>
                <a:schemeClr val="accent1"/>
              </a:buClr>
              <a:defRPr/>
            </a:pPr>
            <a:r>
              <a:rPr lang="en-US" sz="2400" b="1" dirty="0" err="1">
                <a:solidFill>
                  <a:srgbClr val="000000"/>
                </a:solidFill>
                <a:effectLst>
                  <a:outerShdw blurRad="38100" dist="38100" dir="2700000" algn="tl">
                    <a:srgbClr val="FFFFFF"/>
                  </a:outerShdw>
                </a:effectLst>
                <a:latin typeface="Arial Narrow" pitchFamily="34" charset="0"/>
              </a:rPr>
              <a:t>Jabatan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fungsional</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berkedudukan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dibawah</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dan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bertanggung</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jawab</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secara</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langsung</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pada</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pejabat</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pimpinan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tinggi</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atau</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pejabat</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administrasi</a:t>
            </a:r>
            <a:r>
              <a:rPr lang="en-US" sz="2400" b="1" dirty="0">
                <a:solidFill>
                  <a:srgbClr val="000000"/>
                </a:solidFill>
                <a:effectLst>
                  <a:outerShdw blurRad="38100" dist="38100" dir="2700000" algn="tl">
                    <a:srgbClr val="FFFFFF"/>
                  </a:outerShdw>
                </a:effectLst>
                <a:latin typeface="Arial Narrow" pitchFamily="34" charset="0"/>
              </a:rPr>
              <a:t> yang </a:t>
            </a:r>
            <a:r>
              <a:rPr lang="en-US" sz="2400" b="1" dirty="0" err="1">
                <a:solidFill>
                  <a:srgbClr val="000000"/>
                </a:solidFill>
                <a:effectLst>
                  <a:outerShdw blurRad="38100" dist="38100" dir="2700000" algn="tl">
                    <a:srgbClr val="FFFFFF"/>
                  </a:outerShdw>
                </a:effectLst>
                <a:latin typeface="Arial Narrow" pitchFamily="34" charset="0"/>
              </a:rPr>
              <a:t>memiliki</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keterkaitan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dengan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pelaksanaan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tugas</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jabatan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fungsional</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tertentu</a:t>
            </a:r>
            <a:endParaRPr lang="en-US" sz="2400" b="1" dirty="0">
              <a:solidFill>
                <a:srgbClr val="000000"/>
              </a:solidFill>
              <a:effectLst>
                <a:outerShdw blurRad="38100" dist="38100" dir="2700000" algn="tl">
                  <a:srgbClr val="FFFFFF"/>
                </a:outerShdw>
              </a:effectLst>
              <a:latin typeface="Arial Narrow" pitchFamily="34" charset="0"/>
            </a:endParaRP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7992888" cy="327782"/>
          </a:xfrm>
          <a:prstGeom prst="rect">
            <a:avLst/>
          </a:prstGeom>
        </p:spPr>
        <p:txBody>
          <a:bodyPr wrap="square">
            <a:spAutoFit/>
          </a:bodyPr>
          <a:lstStyle/>
          <a:p>
            <a:pPr algn="ctr">
              <a:lnSpc>
                <a:spcPct val="85000"/>
              </a:lnSpc>
              <a:buClr>
                <a:schemeClr val="accent1"/>
              </a:buClr>
              <a:defRPr/>
            </a:pPr>
            <a:r>
              <a:rPr lang="en-US" b="1" dirty="0">
                <a:solidFill>
                  <a:srgbClr val="000000"/>
                </a:solidFill>
                <a:effectLst>
                  <a:outerShdw blurRad="38100" dist="38100" dir="2700000" algn="tl">
                    <a:srgbClr val="FFFFFF"/>
                  </a:outerShdw>
                </a:effectLst>
                <a:latin typeface="Arial Narrow" pitchFamily="34" charset="0"/>
              </a:rPr>
              <a:t>KATEGORI, JENJANG DAN KELAS (</a:t>
            </a:r>
            <a:r>
              <a:rPr lang="en-US" b="1" dirty="0" err="1">
                <a:solidFill>
                  <a:srgbClr val="000000"/>
                </a:solidFill>
                <a:effectLst>
                  <a:outerShdw blurRad="38100" dist="38100" dir="2700000" algn="tl">
                    <a:srgbClr val="FFFFFF"/>
                  </a:outerShdw>
                </a:effectLst>
                <a:latin typeface="Arial Narrow" pitchFamily="34" charset="0"/>
              </a:rPr>
              <a:t>catatan</a:t>
            </a:r>
            <a:r>
              <a:rPr lang="en-US" b="1" dirty="0">
                <a:solidFill>
                  <a:srgbClr val="000000"/>
                </a:solidFill>
                <a:effectLst>
                  <a:outerShdw blurRad="38100" dist="38100" dir="2700000" algn="tl">
                    <a:srgbClr val="FFFFFF"/>
                  </a:outerShdw>
                </a:effectLst>
                <a:latin typeface="Arial Narrow" pitchFamily="34" charset="0"/>
              </a:rPr>
              <a:t> </a:t>
            </a:r>
            <a:r>
              <a:rPr lang="en-US" b="1" dirty="0" err="1">
                <a:solidFill>
                  <a:srgbClr val="000000"/>
                </a:solidFill>
                <a:effectLst>
                  <a:outerShdw blurRad="38100" dist="38100" dir="2700000" algn="tl">
                    <a:srgbClr val="FFFFFF"/>
                  </a:outerShdw>
                </a:effectLst>
                <a:latin typeface="Arial Narrow" pitchFamily="34" charset="0"/>
              </a:rPr>
              <a:t>ruang</a:t>
            </a:r>
            <a:r>
              <a:rPr lang="en-US" b="1" dirty="0">
                <a:solidFill>
                  <a:srgbClr val="000000"/>
                </a:solidFill>
                <a:effectLst>
                  <a:outerShdw blurRad="38100" dist="38100" dir="2700000" algn="tl">
                    <a:srgbClr val="FFFFFF"/>
                  </a:outerShdw>
                </a:effectLst>
                <a:latin typeface="Arial Narrow" pitchFamily="34" charset="0"/>
              </a:rPr>
              <a:t> </a:t>
            </a:r>
            <a:r>
              <a:rPr lang="en-US" b="1" dirty="0" err="1">
                <a:solidFill>
                  <a:srgbClr val="000000"/>
                </a:solidFill>
                <a:effectLst>
                  <a:outerShdw blurRad="38100" dist="38100" dir="2700000" algn="tl">
                    <a:srgbClr val="FFFFFF"/>
                  </a:outerShdw>
                </a:effectLst>
                <a:latin typeface="Arial Narrow" pitchFamily="34" charset="0"/>
              </a:rPr>
              <a:t>lingkup</a:t>
            </a:r>
            <a:r>
              <a:rPr lang="en-US" b="1" dirty="0">
                <a:solidFill>
                  <a:srgbClr val="000000"/>
                </a:solidFill>
                <a:effectLst>
                  <a:outerShdw blurRad="38100" dist="38100" dir="2700000" algn="tl">
                    <a:srgbClr val="FFFFFF"/>
                  </a:outerShdw>
                </a:effectLst>
                <a:latin typeface="Arial Narrow" pitchFamily="34" charset="0"/>
              </a:rPr>
              <a:t>)</a:t>
            </a:r>
            <a:endParaRPr lang="id-ID" b="1" dirty="0">
              <a:solidFill>
                <a:srgbClr val="000000"/>
              </a:solidFill>
              <a:effectLst>
                <a:outerShdw blurRad="38100" dist="38100" dir="2700000" algn="tl">
                  <a:srgbClr val="FFFFFF"/>
                </a:outerShdw>
              </a:effectLst>
              <a:latin typeface="Arial Narrow" pitchFamily="34" charset="0"/>
            </a:endParaRPr>
          </a:p>
        </p:txBody>
      </p:sp>
      <p:graphicFrame>
        <p:nvGraphicFramePr>
          <p:cNvPr id="3" name="Table 2"/>
          <p:cNvGraphicFramePr>
            <a:graphicFrameLocks noGrp="1"/>
          </p:cNvGraphicFramePr>
          <p:nvPr/>
        </p:nvGraphicFramePr>
        <p:xfrm>
          <a:off x="395536" y="836712"/>
          <a:ext cx="8568952" cy="5699760"/>
        </p:xfrm>
        <a:graphic>
          <a:graphicData uri="http://schemas.openxmlformats.org/drawingml/2006/table">
            <a:tbl>
              <a:tblPr firstRow="1" bandRow="1">
                <a:tableStyleId>{F5AB1C69-6EDB-4FF4-983F-18BD219EF322}</a:tableStyleId>
              </a:tblPr>
              <a:tblGrid>
                <a:gridCol w="4245170"/>
                <a:gridCol w="4323782"/>
              </a:tblGrid>
              <a:tr h="630744">
                <a:tc>
                  <a:txBody>
                    <a:bodyPr/>
                    <a:lstStyle/>
                    <a:p>
                      <a:pPr algn="ctr"/>
                      <a:r>
                        <a:rPr lang="en-US" dirty="0" smtClean="0">
                          <a:solidFill>
                            <a:schemeClr val="tx2"/>
                          </a:solidFill>
                        </a:rPr>
                        <a:t>KEAHLIAN :</a:t>
                      </a:r>
                    </a:p>
                    <a:p>
                      <a:pPr algn="ctr"/>
                      <a:r>
                        <a:rPr lang="en-US" b="0" dirty="0" smtClean="0">
                          <a:solidFill>
                            <a:schemeClr val="tx2"/>
                          </a:solidFill>
                        </a:rPr>
                        <a:t>diangkat berdasarkan </a:t>
                      </a:r>
                      <a:r>
                        <a:rPr lang="en-US" b="0" i="1" dirty="0" smtClean="0">
                          <a:solidFill>
                            <a:schemeClr val="tx2"/>
                          </a:solidFill>
                        </a:rPr>
                        <a:t>keahlian</a:t>
                      </a:r>
                      <a:endParaRPr lang="en-US" b="0" i="1" dirty="0">
                        <a:solidFill>
                          <a:schemeClr val="tx2"/>
                        </a:solidFill>
                      </a:endParaRPr>
                    </a:p>
                  </a:txBody>
                  <a:tcPr/>
                </a:tc>
                <a:tc>
                  <a:txBody>
                    <a:bodyPr/>
                    <a:lstStyle/>
                    <a:p>
                      <a:pPr algn="ctr"/>
                      <a:r>
                        <a:rPr lang="en-US" dirty="0" smtClean="0">
                          <a:solidFill>
                            <a:schemeClr val="tx2"/>
                          </a:solidFill>
                        </a:rPr>
                        <a:t>KETERAMPILAN :</a:t>
                      </a:r>
                    </a:p>
                    <a:p>
                      <a:pPr algn="ctr"/>
                      <a:r>
                        <a:rPr lang="en-US" b="0" dirty="0" smtClean="0">
                          <a:solidFill>
                            <a:schemeClr val="tx2"/>
                          </a:solidFill>
                        </a:rPr>
                        <a:t>diangkat berdasarkan keterampilan</a:t>
                      </a:r>
                      <a:endParaRPr lang="en-US" b="0" dirty="0">
                        <a:solidFill>
                          <a:schemeClr val="tx2"/>
                        </a:solidFill>
                      </a:endParaRPr>
                    </a:p>
                  </a:txBody>
                  <a:tcPr/>
                </a:tc>
              </a:tr>
              <a:tr h="1141346">
                <a:tc>
                  <a:txBody>
                    <a:bodyPr/>
                    <a:lstStyle/>
                    <a:p>
                      <a:pPr algn="l">
                        <a:buFont typeface="Wingdings" pitchFamily="2" charset="2"/>
                        <a:buChar char="ü"/>
                      </a:pPr>
                      <a:r>
                        <a:rPr lang="en-US" sz="1400" b="0" i="0" u="sng" dirty="0" smtClean="0">
                          <a:latin typeface="Tahoma" pitchFamily="34" charset="0"/>
                          <a:cs typeface="Tahoma" pitchFamily="34" charset="0"/>
                        </a:rPr>
                        <a:t>Ahli Utama</a:t>
                      </a:r>
                      <a:r>
                        <a:rPr lang="en-US" sz="1400" b="0" i="0" u="none" dirty="0" smtClean="0">
                          <a:latin typeface="Tahoma" pitchFamily="34" charset="0"/>
                          <a:cs typeface="Tahoma" pitchFamily="34" charset="0"/>
                        </a:rPr>
                        <a:t> :</a:t>
                      </a:r>
                      <a:r>
                        <a:rPr lang="en-US" sz="1400" b="0" i="0" u="sng" dirty="0" smtClean="0">
                          <a:latin typeface="Tahoma" pitchFamily="34" charset="0"/>
                          <a:cs typeface="Tahoma" pitchFamily="34" charset="0"/>
                        </a:rPr>
                        <a:t> </a:t>
                      </a:r>
                      <a:endParaRPr lang="en-US" sz="1400" b="0" i="0" u="none" dirty="0" smtClean="0">
                        <a:latin typeface="Tahoma" pitchFamily="34" charset="0"/>
                        <a:cs typeface="Tahoma" pitchFamily="34" charset="0"/>
                      </a:endParaRPr>
                    </a:p>
                    <a:p>
                      <a:pPr marL="355600" indent="-177800" algn="l">
                        <a:buFont typeface="Wingdings" pitchFamily="2" charset="2"/>
                        <a:buChar char="§"/>
                        <a:tabLst/>
                      </a:pPr>
                      <a:r>
                        <a:rPr lang="en-US" sz="1400" b="0" i="0" u="none" baseline="0" dirty="0" smtClean="0">
                          <a:latin typeface="Tahoma" pitchFamily="34" charset="0"/>
                          <a:cs typeface="Tahoma" pitchFamily="34" charset="0"/>
                        </a:rPr>
                        <a:t>tugas dan fungsi utamanya bersifat </a:t>
                      </a:r>
                      <a:r>
                        <a:rPr lang="en-US" sz="1400" b="0" i="1" u="none" baseline="0" dirty="0" smtClean="0">
                          <a:latin typeface="Tahoma" pitchFamily="34" charset="0"/>
                          <a:cs typeface="Tahoma" pitchFamily="34" charset="0"/>
                        </a:rPr>
                        <a:t>strategis nasional</a:t>
                      </a:r>
                    </a:p>
                    <a:p>
                      <a:pPr marL="355600" indent="-177800" algn="l">
                        <a:spcAft>
                          <a:spcPts val="1200"/>
                        </a:spcAft>
                        <a:buFont typeface="Wingdings" pitchFamily="2" charset="2"/>
                        <a:buChar char="§"/>
                        <a:tabLst/>
                      </a:pPr>
                      <a:r>
                        <a:rPr lang="en-US" sz="1400" b="0" i="0" u="none" baseline="0" dirty="0" smtClean="0">
                          <a:latin typeface="Tahoma" pitchFamily="34" charset="0"/>
                          <a:cs typeface="Tahoma" pitchFamily="34" charset="0"/>
                        </a:rPr>
                        <a:t>mensyaratkan kualifikasi profesional </a:t>
                      </a:r>
                      <a:r>
                        <a:rPr lang="en-US" sz="1400" b="0" i="1" u="none" baseline="0" dirty="0" smtClean="0">
                          <a:latin typeface="Tahoma" pitchFamily="34" charset="0"/>
                          <a:cs typeface="Tahoma" pitchFamily="34" charset="0"/>
                        </a:rPr>
                        <a:t>tingkat tertinggi</a:t>
                      </a:r>
                    </a:p>
                  </a:txBody>
                  <a:tcPr/>
                </a:tc>
                <a:tc>
                  <a:txBody>
                    <a:bodyPr/>
                    <a:lstStyle/>
                    <a:p>
                      <a:pPr algn="l">
                        <a:buFont typeface="Wingdings" pitchFamily="2" charset="2"/>
                        <a:buChar char="ü"/>
                      </a:pPr>
                      <a:r>
                        <a:rPr lang="en-US" sz="1400" b="0" i="1" u="none" dirty="0" smtClean="0">
                          <a:latin typeface="Tahoma" pitchFamily="34" charset="0"/>
                          <a:cs typeface="Tahoma" pitchFamily="34" charset="0"/>
                        </a:rPr>
                        <a:t> </a:t>
                      </a:r>
                      <a:r>
                        <a:rPr lang="en-US" sz="1400" b="0" i="0" u="sng" dirty="0" smtClean="0">
                          <a:latin typeface="Tahoma" pitchFamily="34" charset="0"/>
                          <a:cs typeface="Tahoma" pitchFamily="34" charset="0"/>
                        </a:rPr>
                        <a:t>Penyelia</a:t>
                      </a:r>
                      <a:r>
                        <a:rPr lang="en-US" sz="1400" b="0" i="0" u="none" dirty="0" smtClean="0">
                          <a:latin typeface="Tahoma" pitchFamily="34" charset="0"/>
                          <a:cs typeface="Tahoma" pitchFamily="34" charset="0"/>
                        </a:rPr>
                        <a:t> :</a:t>
                      </a:r>
                    </a:p>
                    <a:p>
                      <a:pPr marL="355600" indent="-177800" algn="l">
                        <a:buFont typeface="Wingdings" pitchFamily="2" charset="2"/>
                        <a:buChar char="§"/>
                        <a:tabLst/>
                      </a:pPr>
                      <a:r>
                        <a:rPr lang="en-US" sz="1400" b="0" i="0" u="none" baseline="0" dirty="0" smtClean="0">
                          <a:latin typeface="Tahoma" pitchFamily="34" charset="0"/>
                          <a:cs typeface="Tahoma" pitchFamily="34" charset="0"/>
                        </a:rPr>
                        <a:t>melaksanakan </a:t>
                      </a:r>
                      <a:r>
                        <a:rPr lang="en-US" sz="1400" b="0" i="1" u="none" baseline="0" dirty="0" smtClean="0">
                          <a:latin typeface="Tahoma" pitchFamily="34" charset="0"/>
                          <a:cs typeface="Tahoma" pitchFamily="34" charset="0"/>
                        </a:rPr>
                        <a:t>fungsi koordinasi</a:t>
                      </a:r>
                      <a:r>
                        <a:rPr lang="en-US" sz="1400" b="0" i="0" u="none" baseline="0" dirty="0" smtClean="0">
                          <a:latin typeface="Tahoma" pitchFamily="34" charset="0"/>
                          <a:cs typeface="Tahoma" pitchFamily="34" charset="0"/>
                        </a:rPr>
                        <a:t> dalam penyelenggaraan jabatan fungsional keterampilan</a:t>
                      </a:r>
                      <a:endParaRPr lang="en-US" sz="1400" b="0" i="1" u="none" baseline="0" dirty="0" smtClean="0">
                        <a:latin typeface="Tahoma" pitchFamily="34" charset="0"/>
                        <a:cs typeface="Tahoma" pitchFamily="34" charset="0"/>
                      </a:endParaRPr>
                    </a:p>
                  </a:txBody>
                  <a:tcPr/>
                </a:tc>
              </a:tr>
              <a:tr h="1141346">
                <a:tc>
                  <a:txBody>
                    <a:bodyPr/>
                    <a:lstStyle/>
                    <a:p>
                      <a:pPr algn="l">
                        <a:buFont typeface="Wingdings" pitchFamily="2" charset="2"/>
                        <a:buChar char="ü"/>
                      </a:pPr>
                      <a:r>
                        <a:rPr lang="en-US" sz="1400" b="0" i="1" u="none" dirty="0" smtClean="0">
                          <a:latin typeface="Tahoma" pitchFamily="34" charset="0"/>
                          <a:cs typeface="Tahoma" pitchFamily="34" charset="0"/>
                        </a:rPr>
                        <a:t> </a:t>
                      </a:r>
                      <a:r>
                        <a:rPr lang="en-US" sz="1400" b="0" i="0" u="sng" dirty="0" smtClean="0">
                          <a:latin typeface="Tahoma" pitchFamily="34" charset="0"/>
                          <a:cs typeface="Tahoma" pitchFamily="34" charset="0"/>
                        </a:rPr>
                        <a:t>Ahli Madya</a:t>
                      </a:r>
                      <a:r>
                        <a:rPr lang="en-US" sz="1400" b="0" i="1" u="none" dirty="0" smtClean="0">
                          <a:latin typeface="Tahoma" pitchFamily="34" charset="0"/>
                          <a:cs typeface="Tahoma" pitchFamily="34" charset="0"/>
                        </a:rPr>
                        <a:t> </a:t>
                      </a:r>
                      <a:r>
                        <a:rPr lang="en-US" sz="1400" b="0" i="0" u="none" dirty="0" smtClean="0">
                          <a:latin typeface="Tahoma" pitchFamily="34" charset="0"/>
                          <a:cs typeface="Tahoma" pitchFamily="34" charset="0"/>
                        </a:rPr>
                        <a:t>:</a:t>
                      </a:r>
                    </a:p>
                    <a:p>
                      <a:pPr marL="355600" indent="-177800" algn="l">
                        <a:buFont typeface="Wingdings" pitchFamily="2" charset="2"/>
                        <a:buChar char="§"/>
                        <a:tabLst/>
                      </a:pPr>
                      <a:r>
                        <a:rPr lang="en-US" sz="1400" b="0" i="0" u="none" baseline="0" dirty="0" smtClean="0">
                          <a:latin typeface="Tahoma" pitchFamily="34" charset="0"/>
                          <a:cs typeface="Tahoma" pitchFamily="34" charset="0"/>
                        </a:rPr>
                        <a:t>tugas dan fungsi utamanya bersifat </a:t>
                      </a:r>
                      <a:r>
                        <a:rPr lang="en-US" sz="1400" b="0" i="1" u="none" baseline="0" dirty="0" smtClean="0">
                          <a:latin typeface="Tahoma" pitchFamily="34" charset="0"/>
                          <a:cs typeface="Tahoma" pitchFamily="34" charset="0"/>
                        </a:rPr>
                        <a:t>strategis sektoral</a:t>
                      </a:r>
                    </a:p>
                    <a:p>
                      <a:pPr marL="355600" indent="-177800" algn="l">
                        <a:spcAft>
                          <a:spcPts val="1200"/>
                        </a:spcAft>
                        <a:buFont typeface="Wingdings" pitchFamily="2" charset="2"/>
                        <a:buChar char="§"/>
                        <a:tabLst/>
                      </a:pPr>
                      <a:r>
                        <a:rPr lang="en-US" sz="1400" b="0" i="0" u="none" baseline="0" dirty="0" smtClean="0">
                          <a:latin typeface="Tahoma" pitchFamily="34" charset="0"/>
                          <a:cs typeface="Tahoma" pitchFamily="34" charset="0"/>
                        </a:rPr>
                        <a:t>mensyaratkan kualifikasi profesional </a:t>
                      </a:r>
                      <a:r>
                        <a:rPr lang="en-US" sz="1400" b="0" i="1" u="none" baseline="0" dirty="0" smtClean="0">
                          <a:latin typeface="Tahoma" pitchFamily="34" charset="0"/>
                          <a:cs typeface="Tahoma" pitchFamily="34" charset="0"/>
                        </a:rPr>
                        <a:t>tingkat tinggi</a:t>
                      </a:r>
                      <a:endParaRPr lang="en-US" sz="1400" b="0" i="1" u="none" dirty="0" smtClean="0">
                        <a:latin typeface="Tahoma" pitchFamily="34" charset="0"/>
                        <a:cs typeface="Tahoma" pitchFamily="34" charset="0"/>
                      </a:endParaRPr>
                    </a:p>
                  </a:txBody>
                  <a:tcPr/>
                </a:tc>
                <a:tc>
                  <a:txBody>
                    <a:bodyPr/>
                    <a:lstStyle/>
                    <a:p>
                      <a:pPr algn="l">
                        <a:buFont typeface="Wingdings" pitchFamily="2" charset="2"/>
                        <a:buChar char="ü"/>
                      </a:pPr>
                      <a:r>
                        <a:rPr lang="en-US" sz="1400" b="0" i="0" u="none" dirty="0" smtClean="0">
                          <a:latin typeface="Tahoma" pitchFamily="34" charset="0"/>
                          <a:cs typeface="Tahoma" pitchFamily="34" charset="0"/>
                        </a:rPr>
                        <a:t> </a:t>
                      </a:r>
                      <a:r>
                        <a:rPr lang="en-US" sz="1400" b="0" i="0" u="sng" dirty="0" smtClean="0">
                          <a:latin typeface="Tahoma" pitchFamily="34" charset="0"/>
                          <a:cs typeface="Tahoma" pitchFamily="34" charset="0"/>
                        </a:rPr>
                        <a:t>Mahir</a:t>
                      </a:r>
                      <a:r>
                        <a:rPr lang="en-US" sz="1400" b="0" i="0" u="none" dirty="0" smtClean="0">
                          <a:latin typeface="Tahoma" pitchFamily="34" charset="0"/>
                          <a:cs typeface="Tahoma" pitchFamily="34" charset="0"/>
                        </a:rPr>
                        <a:t> :</a:t>
                      </a:r>
                    </a:p>
                    <a:p>
                      <a:pPr marL="355600" indent="-177800" algn="l">
                        <a:buFont typeface="Wingdings" pitchFamily="2" charset="2"/>
                        <a:buChar char="§"/>
                        <a:tabLst/>
                      </a:pPr>
                      <a:r>
                        <a:rPr lang="en-US" sz="1400" b="0" i="0" u="none" baseline="0" dirty="0" smtClean="0">
                          <a:latin typeface="Tahoma" pitchFamily="34" charset="0"/>
                          <a:cs typeface="Tahoma" pitchFamily="34" charset="0"/>
                        </a:rPr>
                        <a:t>melaksanakan </a:t>
                      </a:r>
                      <a:r>
                        <a:rPr lang="en-US" sz="1400" b="0" i="1" u="none" baseline="0" dirty="0" smtClean="0">
                          <a:latin typeface="Tahoma" pitchFamily="34" charset="0"/>
                          <a:cs typeface="Tahoma" pitchFamily="34" charset="0"/>
                        </a:rPr>
                        <a:t>fungsi utama </a:t>
                      </a:r>
                      <a:r>
                        <a:rPr lang="en-US" sz="1400" b="0" i="0" u="none" baseline="0" dirty="0" smtClean="0">
                          <a:latin typeface="Tahoma" pitchFamily="34" charset="0"/>
                          <a:cs typeface="Tahoma" pitchFamily="34" charset="0"/>
                        </a:rPr>
                        <a:t>dalam jabatan fungsional</a:t>
                      </a:r>
                      <a:endParaRPr lang="en-US" sz="1400" b="0" i="1" u="none" baseline="0" dirty="0" smtClean="0">
                        <a:latin typeface="Tahoma" pitchFamily="34" charset="0"/>
                        <a:cs typeface="Tahoma" pitchFamily="34" charset="0"/>
                      </a:endParaRPr>
                    </a:p>
                  </a:txBody>
                  <a:tcPr/>
                </a:tc>
              </a:tr>
              <a:tr h="1351594">
                <a:tc>
                  <a:txBody>
                    <a:bodyPr/>
                    <a:lstStyle/>
                    <a:p>
                      <a:pPr algn="l">
                        <a:buFont typeface="Wingdings" pitchFamily="2" charset="2"/>
                        <a:buChar char="ü"/>
                      </a:pPr>
                      <a:r>
                        <a:rPr lang="en-US" sz="1400" b="0" i="0" u="none" dirty="0" smtClean="0">
                          <a:latin typeface="Tahoma" pitchFamily="34" charset="0"/>
                          <a:cs typeface="Tahoma" pitchFamily="34" charset="0"/>
                        </a:rPr>
                        <a:t> </a:t>
                      </a:r>
                      <a:r>
                        <a:rPr lang="en-US" sz="1400" b="0" i="0" u="sng" dirty="0" smtClean="0">
                          <a:latin typeface="Tahoma" pitchFamily="34" charset="0"/>
                          <a:cs typeface="Tahoma" pitchFamily="34" charset="0"/>
                        </a:rPr>
                        <a:t>Ahli Muda</a:t>
                      </a:r>
                      <a:r>
                        <a:rPr lang="en-US" sz="1400" b="0" i="0" u="none" dirty="0" smtClean="0">
                          <a:latin typeface="Tahoma" pitchFamily="34" charset="0"/>
                          <a:cs typeface="Tahoma" pitchFamily="34" charset="0"/>
                        </a:rPr>
                        <a:t> :</a:t>
                      </a:r>
                    </a:p>
                    <a:p>
                      <a:pPr marL="355600" indent="-177800" algn="l">
                        <a:buFont typeface="Wingdings" pitchFamily="2" charset="2"/>
                        <a:buChar char="§"/>
                        <a:tabLst/>
                      </a:pPr>
                      <a:r>
                        <a:rPr lang="en-US" sz="1400" b="0" i="0" u="none" baseline="0" dirty="0" smtClean="0">
                          <a:latin typeface="Tahoma" pitchFamily="34" charset="0"/>
                          <a:cs typeface="Tahoma" pitchFamily="34" charset="0"/>
                        </a:rPr>
                        <a:t>tugas dan fungsi utamanya bersifat </a:t>
                      </a:r>
                      <a:r>
                        <a:rPr lang="en-US" sz="1400" b="0" i="1" u="none" baseline="0" dirty="0" smtClean="0">
                          <a:latin typeface="Tahoma" pitchFamily="34" charset="0"/>
                          <a:cs typeface="Tahoma" pitchFamily="34" charset="0"/>
                        </a:rPr>
                        <a:t>taktis operasional</a:t>
                      </a:r>
                    </a:p>
                    <a:p>
                      <a:pPr marL="355600" indent="-177800" algn="l">
                        <a:buFont typeface="Wingdings" pitchFamily="2" charset="2"/>
                        <a:buChar char="§"/>
                        <a:tabLst/>
                      </a:pPr>
                      <a:r>
                        <a:rPr lang="en-US" sz="1400" b="0" i="0" u="none" baseline="0" dirty="0" smtClean="0">
                          <a:latin typeface="Tahoma" pitchFamily="34" charset="0"/>
                          <a:cs typeface="Tahoma" pitchFamily="34" charset="0"/>
                        </a:rPr>
                        <a:t>mensyaratkan kualifikasi profesional </a:t>
                      </a:r>
                      <a:r>
                        <a:rPr lang="en-US" sz="1400" b="0" i="1" u="none" baseline="0" dirty="0" smtClean="0">
                          <a:latin typeface="Tahoma" pitchFamily="34" charset="0"/>
                          <a:cs typeface="Tahoma" pitchFamily="34" charset="0"/>
                        </a:rPr>
                        <a:t>tingkat lanjutan</a:t>
                      </a:r>
                      <a:endParaRPr lang="en-US" sz="1400" b="0" i="1" u="none" dirty="0" smtClean="0">
                        <a:latin typeface="Tahoma" pitchFamily="34" charset="0"/>
                        <a:cs typeface="Tahoma" pitchFamily="34" charset="0"/>
                      </a:endParaRPr>
                    </a:p>
                    <a:p>
                      <a:pPr algn="l"/>
                      <a:endParaRPr lang="en-US" sz="1400" b="0" i="1" dirty="0">
                        <a:latin typeface="Tahoma" pitchFamily="34" charset="0"/>
                        <a:cs typeface="Tahoma" pitchFamily="34" charset="0"/>
                      </a:endParaRPr>
                    </a:p>
                  </a:txBody>
                  <a:tcPr/>
                </a:tc>
                <a:tc>
                  <a:txBody>
                    <a:bodyPr/>
                    <a:lstStyle/>
                    <a:p>
                      <a:pPr algn="l">
                        <a:buFont typeface="Wingdings" pitchFamily="2" charset="2"/>
                        <a:buChar char="ü"/>
                      </a:pPr>
                      <a:r>
                        <a:rPr lang="en-US" sz="1400" b="0" i="0" u="none" dirty="0" smtClean="0">
                          <a:latin typeface="Tahoma" pitchFamily="34" charset="0"/>
                          <a:cs typeface="Tahoma" pitchFamily="34" charset="0"/>
                        </a:rPr>
                        <a:t> </a:t>
                      </a:r>
                      <a:r>
                        <a:rPr lang="en-US" sz="1400" b="0" i="0" u="sng" dirty="0" smtClean="0">
                          <a:latin typeface="Tahoma" pitchFamily="34" charset="0"/>
                          <a:cs typeface="Tahoma" pitchFamily="34" charset="0"/>
                        </a:rPr>
                        <a:t>Terampil</a:t>
                      </a:r>
                      <a:r>
                        <a:rPr lang="en-US" sz="1400" b="0" i="0" u="none" dirty="0" smtClean="0">
                          <a:latin typeface="Tahoma" pitchFamily="34" charset="0"/>
                          <a:cs typeface="Tahoma" pitchFamily="34" charset="0"/>
                        </a:rPr>
                        <a:t> :</a:t>
                      </a:r>
                    </a:p>
                    <a:p>
                      <a:pPr marL="355600" indent="-177800" algn="l">
                        <a:buFont typeface="Wingdings" pitchFamily="2" charset="2"/>
                        <a:buChar char="§"/>
                        <a:tabLst/>
                      </a:pPr>
                      <a:r>
                        <a:rPr lang="en-US" sz="1400" b="0" i="0" u="none" baseline="0" dirty="0" smtClean="0">
                          <a:latin typeface="Tahoma" pitchFamily="34" charset="0"/>
                          <a:cs typeface="Tahoma" pitchFamily="34" charset="0"/>
                        </a:rPr>
                        <a:t>melaksanakan </a:t>
                      </a:r>
                      <a:r>
                        <a:rPr lang="en-US" sz="1400" b="0" i="1" u="none" baseline="0" dirty="0" smtClean="0">
                          <a:latin typeface="Tahoma" pitchFamily="34" charset="0"/>
                          <a:cs typeface="Tahoma" pitchFamily="34" charset="0"/>
                        </a:rPr>
                        <a:t>fungsi lanjutan </a:t>
                      </a:r>
                      <a:r>
                        <a:rPr lang="en-US" sz="1400" b="0" i="0" u="none" baseline="0" dirty="0" smtClean="0">
                          <a:latin typeface="Tahoma" pitchFamily="34" charset="0"/>
                          <a:cs typeface="Tahoma" pitchFamily="34" charset="0"/>
                        </a:rPr>
                        <a:t>dalam jabatan fungsional</a:t>
                      </a:r>
                      <a:endParaRPr lang="en-US" sz="1400" b="0" i="1" u="none" baseline="0" dirty="0" smtClean="0">
                        <a:latin typeface="Tahoma" pitchFamily="34" charset="0"/>
                        <a:cs typeface="Tahoma" pitchFamily="34" charset="0"/>
                      </a:endParaRPr>
                    </a:p>
                  </a:txBody>
                  <a:tcPr/>
                </a:tc>
              </a:tr>
              <a:tr h="1351594">
                <a:tc>
                  <a:txBody>
                    <a:bodyPr/>
                    <a:lstStyle/>
                    <a:p>
                      <a:pPr algn="l">
                        <a:buFont typeface="Wingdings" pitchFamily="2" charset="2"/>
                        <a:buChar char="ü"/>
                      </a:pPr>
                      <a:r>
                        <a:rPr lang="en-US" sz="1400" b="0" i="1" u="none" dirty="0" smtClean="0">
                          <a:latin typeface="Tahoma" pitchFamily="34" charset="0"/>
                          <a:cs typeface="Tahoma" pitchFamily="34" charset="0"/>
                        </a:rPr>
                        <a:t> </a:t>
                      </a:r>
                      <a:r>
                        <a:rPr lang="en-US" sz="1400" b="0" i="0" u="sng" dirty="0" smtClean="0">
                          <a:latin typeface="Tahoma" pitchFamily="34" charset="0"/>
                          <a:cs typeface="Tahoma" pitchFamily="34" charset="0"/>
                        </a:rPr>
                        <a:t>Ahli Pertama</a:t>
                      </a:r>
                      <a:r>
                        <a:rPr lang="en-US" sz="1400" b="0" i="0" u="none" dirty="0" smtClean="0">
                          <a:latin typeface="Tahoma" pitchFamily="34" charset="0"/>
                          <a:cs typeface="Tahoma" pitchFamily="34" charset="0"/>
                        </a:rPr>
                        <a:t> :</a:t>
                      </a:r>
                    </a:p>
                    <a:p>
                      <a:pPr marL="355600" indent="-177800" algn="l">
                        <a:buFont typeface="Wingdings" pitchFamily="2" charset="2"/>
                        <a:buChar char="§"/>
                        <a:tabLst/>
                      </a:pPr>
                      <a:r>
                        <a:rPr lang="en-US" sz="1400" b="0" i="0" u="none" baseline="0" dirty="0" smtClean="0">
                          <a:latin typeface="Tahoma" pitchFamily="34" charset="0"/>
                          <a:cs typeface="Tahoma" pitchFamily="34" charset="0"/>
                        </a:rPr>
                        <a:t>tugas dan fungsi utamanya bersifat </a:t>
                      </a:r>
                      <a:r>
                        <a:rPr lang="en-US" sz="1400" b="0" i="1" u="none" baseline="0" dirty="0" smtClean="0">
                          <a:latin typeface="Tahoma" pitchFamily="34" charset="0"/>
                          <a:cs typeface="Tahoma" pitchFamily="34" charset="0"/>
                        </a:rPr>
                        <a:t>operasional</a:t>
                      </a:r>
                    </a:p>
                    <a:p>
                      <a:pPr marL="355600" indent="-177800" algn="l">
                        <a:buFont typeface="Wingdings" pitchFamily="2" charset="2"/>
                        <a:buChar char="§"/>
                        <a:tabLst/>
                      </a:pPr>
                      <a:r>
                        <a:rPr lang="en-US" sz="1400" b="0" i="0" u="none" baseline="0" dirty="0" smtClean="0">
                          <a:latin typeface="Tahoma" pitchFamily="34" charset="0"/>
                          <a:cs typeface="Tahoma" pitchFamily="34" charset="0"/>
                        </a:rPr>
                        <a:t>mensyaratkan kualifikasi profesional </a:t>
                      </a:r>
                      <a:r>
                        <a:rPr lang="en-US" sz="1400" b="0" i="1" u="none" baseline="0" dirty="0" smtClean="0">
                          <a:latin typeface="Tahoma" pitchFamily="34" charset="0"/>
                          <a:cs typeface="Tahoma" pitchFamily="34" charset="0"/>
                        </a:rPr>
                        <a:t>tingkat dasar</a:t>
                      </a:r>
                      <a:endParaRPr lang="en-US" sz="1400" b="0" i="1" u="none" dirty="0" smtClean="0">
                        <a:latin typeface="Tahoma" pitchFamily="34" charset="0"/>
                        <a:cs typeface="Tahoma" pitchFamily="34" charset="0"/>
                      </a:endParaRPr>
                    </a:p>
                    <a:p>
                      <a:pPr algn="l"/>
                      <a:endParaRPr lang="en-US" sz="1400" b="0" i="1" dirty="0">
                        <a:latin typeface="Tahoma" pitchFamily="34" charset="0"/>
                        <a:cs typeface="Tahoma" pitchFamily="34" charset="0"/>
                      </a:endParaRPr>
                    </a:p>
                  </a:txBody>
                  <a:tcPr/>
                </a:tc>
                <a:tc>
                  <a:txBody>
                    <a:bodyPr/>
                    <a:lstStyle/>
                    <a:p>
                      <a:pPr algn="l">
                        <a:buFont typeface="Wingdings" pitchFamily="2" charset="2"/>
                        <a:buChar char="ü"/>
                      </a:pPr>
                      <a:r>
                        <a:rPr lang="en-US" sz="1400" b="0" i="1" u="none" dirty="0" smtClean="0">
                          <a:latin typeface="Tahoma" pitchFamily="34" charset="0"/>
                          <a:cs typeface="Tahoma" pitchFamily="34" charset="0"/>
                        </a:rPr>
                        <a:t> </a:t>
                      </a:r>
                      <a:r>
                        <a:rPr lang="en-US" sz="1400" b="0" i="0" u="none" dirty="0" smtClean="0">
                          <a:latin typeface="Tahoma" pitchFamily="34" charset="0"/>
                          <a:cs typeface="Tahoma" pitchFamily="34" charset="0"/>
                        </a:rPr>
                        <a:t> </a:t>
                      </a:r>
                      <a:r>
                        <a:rPr lang="en-US" sz="1400" b="0" i="0" u="sng" dirty="0" smtClean="0">
                          <a:latin typeface="Tahoma" pitchFamily="34" charset="0"/>
                          <a:cs typeface="Tahoma" pitchFamily="34" charset="0"/>
                        </a:rPr>
                        <a:t>Pemula</a:t>
                      </a:r>
                      <a:r>
                        <a:rPr lang="en-US" sz="1400" b="0" i="0" u="none" dirty="0" smtClean="0">
                          <a:latin typeface="Tahoma" pitchFamily="34" charset="0"/>
                          <a:cs typeface="Tahoma" pitchFamily="34" charset="0"/>
                        </a:rPr>
                        <a:t> :</a:t>
                      </a:r>
                    </a:p>
                    <a:p>
                      <a:pPr marL="355600" indent="-177800" algn="l">
                        <a:buFont typeface="Wingdings" pitchFamily="2" charset="2"/>
                        <a:buChar char="§"/>
                        <a:tabLst/>
                      </a:pPr>
                      <a:r>
                        <a:rPr lang="en-US" sz="1400" b="0" i="0" u="none" baseline="0" dirty="0" smtClean="0">
                          <a:latin typeface="Tahoma" pitchFamily="34" charset="0"/>
                          <a:cs typeface="Tahoma" pitchFamily="34" charset="0"/>
                        </a:rPr>
                        <a:t>melaksanakan </a:t>
                      </a:r>
                      <a:r>
                        <a:rPr lang="en-US" sz="1400" b="0" i="1" u="none" baseline="0" dirty="0" smtClean="0">
                          <a:latin typeface="Tahoma" pitchFamily="34" charset="0"/>
                          <a:cs typeface="Tahoma" pitchFamily="34" charset="0"/>
                        </a:rPr>
                        <a:t>fungsi dasar </a:t>
                      </a:r>
                      <a:r>
                        <a:rPr lang="en-US" sz="1400" b="0" i="0" u="none" baseline="0" dirty="0" smtClean="0">
                          <a:latin typeface="Tahoma" pitchFamily="34" charset="0"/>
                          <a:cs typeface="Tahoma" pitchFamily="34" charset="0"/>
                        </a:rPr>
                        <a:t>dalam jabatan fungsional</a:t>
                      </a:r>
                      <a:endParaRPr lang="en-US" sz="1400" b="0" i="1" u="none" baseline="0" dirty="0" smtClean="0">
                        <a:latin typeface="Tahoma" pitchFamily="34" charset="0"/>
                        <a:cs typeface="Tahoma" pitchFamily="34" charset="0"/>
                      </a:endParaRPr>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260648"/>
            <a:ext cx="7128792" cy="406265"/>
          </a:xfrm>
          <a:prstGeom prst="rect">
            <a:avLst/>
          </a:prstGeom>
        </p:spPr>
        <p:txBody>
          <a:bodyPr wrap="square">
            <a:spAutoFit/>
          </a:bodyPr>
          <a:lstStyle/>
          <a:p>
            <a:pPr algn="ctr">
              <a:lnSpc>
                <a:spcPct val="85000"/>
              </a:lnSpc>
              <a:buClr>
                <a:schemeClr val="accent1"/>
              </a:buClr>
              <a:defRPr/>
            </a:pPr>
            <a:r>
              <a:rPr lang="en-US" sz="2400" b="1" dirty="0">
                <a:solidFill>
                  <a:srgbClr val="000000"/>
                </a:solidFill>
                <a:effectLst>
                  <a:outerShdw blurRad="38100" dist="38100" dir="2700000" algn="tl">
                    <a:srgbClr val="FFFFFF"/>
                  </a:outerShdw>
                </a:effectLst>
                <a:latin typeface="Arial Narrow" pitchFamily="34" charset="0"/>
              </a:rPr>
              <a:t>SYARAT PENGANGKATAN DALAM JABATAN</a:t>
            </a:r>
            <a:endParaRPr lang="id-ID" sz="2400" b="1" dirty="0">
              <a:solidFill>
                <a:srgbClr val="000000"/>
              </a:solidFill>
              <a:effectLst>
                <a:outerShdw blurRad="38100" dist="38100" dir="2700000" algn="tl">
                  <a:srgbClr val="FFFFFF"/>
                </a:outerShdw>
              </a:effectLst>
              <a:latin typeface="Arial Narrow" pitchFamily="34" charset="0"/>
            </a:endParaRPr>
          </a:p>
        </p:txBody>
      </p:sp>
      <p:graphicFrame>
        <p:nvGraphicFramePr>
          <p:cNvPr id="3" name="Table 2"/>
          <p:cNvGraphicFramePr>
            <a:graphicFrameLocks noGrp="1"/>
          </p:cNvGraphicFramePr>
          <p:nvPr/>
        </p:nvGraphicFramePr>
        <p:xfrm>
          <a:off x="323528" y="764704"/>
          <a:ext cx="8640960" cy="5896661"/>
        </p:xfrm>
        <a:graphic>
          <a:graphicData uri="http://schemas.openxmlformats.org/drawingml/2006/table">
            <a:tbl>
              <a:tblPr firstRow="1" bandRow="1">
                <a:tableStyleId>{F5AB1C69-6EDB-4FF4-983F-18BD219EF322}</a:tableStyleId>
              </a:tblPr>
              <a:tblGrid>
                <a:gridCol w="4280843"/>
                <a:gridCol w="4360117"/>
              </a:tblGrid>
              <a:tr h="409691">
                <a:tc>
                  <a:txBody>
                    <a:bodyPr/>
                    <a:lstStyle/>
                    <a:p>
                      <a:pPr algn="ctr"/>
                      <a:r>
                        <a:rPr lang="en-US" dirty="0" smtClean="0">
                          <a:solidFill>
                            <a:schemeClr val="tx2"/>
                          </a:solidFill>
                        </a:rPr>
                        <a:t>KEAHLIAN </a:t>
                      </a:r>
                    </a:p>
                  </a:txBody>
                  <a:tcPr/>
                </a:tc>
                <a:tc>
                  <a:txBody>
                    <a:bodyPr/>
                    <a:lstStyle/>
                    <a:p>
                      <a:pPr algn="ctr"/>
                      <a:r>
                        <a:rPr lang="en-US" dirty="0" smtClean="0">
                          <a:solidFill>
                            <a:schemeClr val="tx2"/>
                          </a:solidFill>
                        </a:rPr>
                        <a:t>KETERAMPILAN </a:t>
                      </a:r>
                    </a:p>
                  </a:txBody>
                  <a:tcPr/>
                </a:tc>
              </a:tr>
              <a:tr h="1058369">
                <a:tc>
                  <a:txBody>
                    <a:bodyPr/>
                    <a:lstStyle/>
                    <a:p>
                      <a:pPr marL="177800" indent="-177800" algn="l">
                        <a:buFont typeface="Wingdings" pitchFamily="2" charset="2"/>
                        <a:buChar char="ü"/>
                      </a:pPr>
                      <a:r>
                        <a:rPr lang="en-US" sz="1400" b="0" i="0" u="none" baseline="0" dirty="0" smtClean="0">
                          <a:latin typeface="Tahoma" pitchFamily="34" charset="0"/>
                          <a:cs typeface="Tahoma" pitchFamily="34" charset="0"/>
                        </a:rPr>
                        <a:t>Kualifikasi profesional dengan pendidikan serendah – rendahnya </a:t>
                      </a:r>
                      <a:r>
                        <a:rPr lang="en-US" sz="1400" b="0" i="1" u="none" baseline="0" dirty="0" smtClean="0">
                          <a:latin typeface="Tahoma" pitchFamily="34" charset="0"/>
                          <a:cs typeface="Tahoma" pitchFamily="34" charset="0"/>
                        </a:rPr>
                        <a:t>S.1/D.IV;</a:t>
                      </a:r>
                    </a:p>
                  </a:txBody>
                  <a:tcPr/>
                </a:tc>
                <a:tc>
                  <a:txBody>
                    <a:bodyPr/>
                    <a:lstStyle/>
                    <a:p>
                      <a:pPr marL="177800" indent="-177800" algn="l">
                        <a:buFont typeface="Wingdings" pitchFamily="2" charset="2"/>
                        <a:buChar char="ü"/>
                      </a:pPr>
                      <a:r>
                        <a:rPr lang="en-US" sz="1400" b="0" i="0" u="none" baseline="0" dirty="0" smtClean="0">
                          <a:latin typeface="Tahoma" pitchFamily="34" charset="0"/>
                          <a:cs typeface="Tahoma" pitchFamily="34" charset="0"/>
                        </a:rPr>
                        <a:t>Kualifikasi teknisi profesional dan/atau penunjang profesional dengan ; pendidikan pendidikan </a:t>
                      </a:r>
                      <a:r>
                        <a:rPr lang="en-US" sz="1400" b="0" i="1" u="none" baseline="0" dirty="0" smtClean="0">
                          <a:latin typeface="Tahoma" pitchFamily="34" charset="0"/>
                          <a:cs typeface="Tahoma" pitchFamily="34" charset="0"/>
                        </a:rPr>
                        <a:t>serendah – rendahnya SLTA dan setingi – tingginya D.III;</a:t>
                      </a:r>
                    </a:p>
                  </a:txBody>
                  <a:tcPr/>
                </a:tc>
              </a:tr>
              <a:tr h="1689974">
                <a:tc>
                  <a:txBody>
                    <a:bodyPr/>
                    <a:lstStyle/>
                    <a:p>
                      <a:pPr marL="177800" indent="-177800" algn="l">
                        <a:buFont typeface="Wingdings" pitchFamily="2" charset="2"/>
                        <a:buChar char="ü"/>
                      </a:pPr>
                      <a:r>
                        <a:rPr lang="en-US" sz="1400" b="0" i="0" u="none" baseline="0" dirty="0" smtClean="0">
                          <a:latin typeface="Tahoma" pitchFamily="34" charset="0"/>
                          <a:cs typeface="Tahoma" pitchFamily="34" charset="0"/>
                        </a:rPr>
                        <a:t>Memilki kemampuan untuk melakukan kegiatan yang berkaitan dengan </a:t>
                      </a:r>
                      <a:r>
                        <a:rPr lang="en-US" sz="1400" b="0" i="1" u="none" baseline="0" dirty="0" smtClean="0">
                          <a:latin typeface="Tahoma" pitchFamily="34" charset="0"/>
                          <a:cs typeface="Tahoma" pitchFamily="34" charset="0"/>
                        </a:rPr>
                        <a:t>penelitian, pengkajian, dan pengembangan, peningkatan dan penerapan konsep dan teori serta metoda operasional dan penerapan disiplin ilmu pengetahuan terkait ;</a:t>
                      </a:r>
                    </a:p>
                  </a:txBody>
                  <a:tcPr/>
                </a:tc>
                <a:tc>
                  <a:txBody>
                    <a:bodyPr/>
                    <a:lstStyle/>
                    <a:p>
                      <a:pPr marL="177800" indent="-177800" algn="l">
                        <a:buFont typeface="Wingdings" pitchFamily="2" charset="2"/>
                        <a:buChar char="ü"/>
                      </a:pPr>
                      <a:r>
                        <a:rPr lang="en-US" sz="1400" b="0" i="0" u="none" baseline="0" dirty="0" smtClean="0">
                          <a:latin typeface="Tahoma" pitchFamily="34" charset="0"/>
                          <a:cs typeface="Tahoma" pitchFamily="34" charset="0"/>
                        </a:rPr>
                        <a:t>Memilki kemampuan untuk melakukan  </a:t>
                      </a:r>
                      <a:r>
                        <a:rPr lang="en-US" sz="1400" b="0" i="1" u="none" baseline="0" dirty="0" smtClean="0">
                          <a:latin typeface="Tahoma" pitchFamily="34" charset="0"/>
                          <a:cs typeface="Tahoma" pitchFamily="34" charset="0"/>
                        </a:rPr>
                        <a:t>kegiatan teknis operasional  </a:t>
                      </a:r>
                      <a:r>
                        <a:rPr lang="en-US" sz="1400" b="0" i="0" u="none" baseline="0" dirty="0" smtClean="0">
                          <a:latin typeface="Tahoma" pitchFamily="34" charset="0"/>
                          <a:cs typeface="Tahoma" pitchFamily="34" charset="0"/>
                        </a:rPr>
                        <a:t>yang berkaitan dengan penerapan konsep atau metoda operasional dari suatu bidang profesi keterampilan tertentu</a:t>
                      </a:r>
                      <a:r>
                        <a:rPr lang="en-US" sz="1400" b="0" i="1" u="none" baseline="0" dirty="0" smtClean="0">
                          <a:latin typeface="Tahoma" pitchFamily="34" charset="0"/>
                          <a:cs typeface="Tahoma" pitchFamily="34" charset="0"/>
                        </a:rPr>
                        <a:t> </a:t>
                      </a:r>
                      <a:r>
                        <a:rPr lang="en-US" sz="1400" b="0" i="0" u="none" baseline="0" dirty="0" smtClean="0">
                          <a:latin typeface="Tahoma" pitchFamily="34" charset="0"/>
                          <a:cs typeface="Tahoma" pitchFamily="34" charset="0"/>
                        </a:rPr>
                        <a:t>;</a:t>
                      </a:r>
                    </a:p>
                  </a:txBody>
                  <a:tcPr/>
                </a:tc>
              </a:tr>
              <a:tr h="580395">
                <a:tc>
                  <a:txBody>
                    <a:bodyPr/>
                    <a:lstStyle/>
                    <a:p>
                      <a:pPr algn="l">
                        <a:buFont typeface="Wingdings" pitchFamily="2" charset="2"/>
                        <a:buChar char="ü"/>
                      </a:pPr>
                      <a:r>
                        <a:rPr lang="en-US" sz="1400" b="0" i="0" u="none" dirty="0" smtClean="0">
                          <a:latin typeface="Tahoma" pitchFamily="34" charset="0"/>
                          <a:cs typeface="Tahoma" pitchFamily="34" charset="0"/>
                        </a:rPr>
                        <a:t> Memiliki pengetahuan di bidang</a:t>
                      </a:r>
                      <a:r>
                        <a:rPr lang="en-US" sz="1400" b="0" i="0" u="none" baseline="0" dirty="0" smtClean="0">
                          <a:latin typeface="Tahoma" pitchFamily="34" charset="0"/>
                          <a:cs typeface="Tahoma" pitchFamily="34" charset="0"/>
                        </a:rPr>
                        <a:t> tertentu</a:t>
                      </a:r>
                      <a:endParaRPr lang="en-US" sz="1400" b="0" i="1" u="none" dirty="0" smtClean="0">
                        <a:latin typeface="Tahoma" pitchFamily="34" charset="0"/>
                        <a:cs typeface="Tahoma" pitchFamily="34" charset="0"/>
                      </a:endParaRPr>
                    </a:p>
                    <a:p>
                      <a:pPr algn="l"/>
                      <a:endParaRPr lang="en-US" sz="1400" b="0" i="1" dirty="0">
                        <a:latin typeface="Tahoma" pitchFamily="34" charset="0"/>
                        <a:cs typeface="Tahoma" pitchFamily="34" charset="0"/>
                      </a:endParaRPr>
                    </a:p>
                  </a:txBody>
                  <a:tcPr/>
                </a:tc>
                <a:tc>
                  <a:txBody>
                    <a:bodyPr/>
                    <a:lstStyle/>
                    <a:p>
                      <a:pPr algn="l">
                        <a:buFont typeface="Wingdings" pitchFamily="2" charset="2"/>
                        <a:buChar char="ü"/>
                      </a:pPr>
                      <a:r>
                        <a:rPr lang="en-US" sz="1400" b="0" i="0" u="none" dirty="0" smtClean="0">
                          <a:latin typeface="Tahoma" pitchFamily="34" charset="0"/>
                          <a:cs typeface="Tahoma" pitchFamily="34" charset="0"/>
                        </a:rPr>
                        <a:t> Memiliki pengetahuan</a:t>
                      </a:r>
                      <a:r>
                        <a:rPr lang="en-US" sz="1400" b="0" i="0" u="none" baseline="0" dirty="0" smtClean="0">
                          <a:latin typeface="Tahoma" pitchFamily="34" charset="0"/>
                          <a:cs typeface="Tahoma" pitchFamily="34" charset="0"/>
                        </a:rPr>
                        <a:t> </a:t>
                      </a:r>
                      <a:r>
                        <a:rPr lang="en-US" sz="1400" b="0" i="1" u="none" baseline="0" dirty="0" smtClean="0">
                          <a:latin typeface="Tahoma" pitchFamily="34" charset="0"/>
                          <a:cs typeface="Tahoma" pitchFamily="34" charset="0"/>
                        </a:rPr>
                        <a:t>vokasional/kejuruan</a:t>
                      </a:r>
                    </a:p>
                  </a:txBody>
                  <a:tcPr/>
                </a:tc>
              </a:tr>
              <a:tr h="819382">
                <a:tc>
                  <a:txBody>
                    <a:bodyPr/>
                    <a:lstStyle/>
                    <a:p>
                      <a:pPr marL="177800" indent="-177800" algn="l">
                        <a:buFont typeface="Wingdings" pitchFamily="2" charset="2"/>
                        <a:buChar char="ü"/>
                      </a:pPr>
                      <a:r>
                        <a:rPr lang="en-US" sz="1400" b="0" i="0" u="none" dirty="0" smtClean="0">
                          <a:latin typeface="Tahoma" pitchFamily="34" charset="0"/>
                          <a:cs typeface="Tahoma" pitchFamily="34" charset="0"/>
                        </a:rPr>
                        <a:t>Memiliki kemampuan berpikir </a:t>
                      </a:r>
                      <a:r>
                        <a:rPr lang="en-US" sz="1400" b="0" i="1" u="none" dirty="0" smtClean="0">
                          <a:latin typeface="Tahoma" pitchFamily="34" charset="0"/>
                          <a:cs typeface="Tahoma" pitchFamily="34" charset="0"/>
                        </a:rPr>
                        <a:t>analitis dan  konseptual</a:t>
                      </a:r>
                    </a:p>
                    <a:p>
                      <a:pPr algn="l"/>
                      <a:endParaRPr lang="en-US" sz="1400" b="0" i="1" dirty="0">
                        <a:latin typeface="Tahoma" pitchFamily="34" charset="0"/>
                        <a:cs typeface="Tahoma" pitchFamily="34" charset="0"/>
                      </a:endParaRPr>
                    </a:p>
                  </a:txBody>
                  <a:tcPr/>
                </a:tc>
                <a:tc>
                  <a:txBody>
                    <a:bodyPr/>
                    <a:lstStyle/>
                    <a:p>
                      <a:pPr marL="177800" marR="0" indent="-1778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400" b="0" i="1" u="none" dirty="0" smtClean="0">
                          <a:latin typeface="Tahoma" pitchFamily="34" charset="0"/>
                          <a:cs typeface="Tahoma" pitchFamily="34" charset="0"/>
                        </a:rPr>
                        <a:t> </a:t>
                      </a:r>
                      <a:r>
                        <a:rPr lang="en-US" sz="1400" b="0" i="0" u="none" dirty="0" smtClean="0">
                          <a:latin typeface="Tahoma" pitchFamily="34" charset="0"/>
                          <a:cs typeface="Tahoma" pitchFamily="34" charset="0"/>
                        </a:rPr>
                        <a:t>mampu melaksanakan kegiatan </a:t>
                      </a:r>
                      <a:r>
                        <a:rPr lang="en-US" sz="1400" b="0" i="1" u="none" dirty="0" smtClean="0">
                          <a:latin typeface="Tahoma" pitchFamily="34" charset="0"/>
                          <a:cs typeface="Tahoma" pitchFamily="34" charset="0"/>
                        </a:rPr>
                        <a:t>teknis  </a:t>
                      </a:r>
                      <a:r>
                        <a:rPr lang="en-US" sz="1400" b="0" i="1" u="none" baseline="0" dirty="0" smtClean="0">
                          <a:latin typeface="Tahoma" pitchFamily="34" charset="0"/>
                          <a:cs typeface="Tahoma" pitchFamily="34" charset="0"/>
                        </a:rPr>
                        <a:t>vokasional/kejuruan</a:t>
                      </a:r>
                    </a:p>
                    <a:p>
                      <a:pPr algn="l">
                        <a:buFont typeface="Wingdings" pitchFamily="2" charset="2"/>
                        <a:buChar char="ü"/>
                      </a:pPr>
                      <a:endParaRPr lang="en-US" sz="1400" b="0" i="1" u="none" baseline="0" dirty="0" smtClean="0">
                        <a:latin typeface="Tahoma" pitchFamily="34" charset="0"/>
                        <a:cs typeface="Tahoma" pitchFamily="34" charset="0"/>
                      </a:endParaRPr>
                    </a:p>
                  </a:txBody>
                  <a:tcPr/>
                </a:tc>
              </a:tr>
              <a:tr h="1338850">
                <a:tc>
                  <a:txBody>
                    <a:bodyPr/>
                    <a:lstStyle/>
                    <a:p>
                      <a:pPr marL="177800" marR="0" indent="-1778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400" b="0" i="0" u="none" dirty="0" smtClean="0">
                          <a:latin typeface="Tahoma" pitchFamily="34" charset="0"/>
                          <a:cs typeface="Tahoma" pitchFamily="34" charset="0"/>
                        </a:rPr>
                        <a:t>Memiliki kemampuan untuk menggunakan dan mengembangkan teknik dan metoda dalam bidang</a:t>
                      </a:r>
                      <a:r>
                        <a:rPr lang="en-US" sz="1400" b="0" i="0" u="none" baseline="0" dirty="0" smtClean="0">
                          <a:latin typeface="Tahoma" pitchFamily="34" charset="0"/>
                          <a:cs typeface="Tahoma" pitchFamily="34" charset="0"/>
                        </a:rPr>
                        <a:t> tugas didasarkan pada </a:t>
                      </a:r>
                      <a:r>
                        <a:rPr lang="en-US" sz="1400" b="0" i="1" u="none" baseline="0" dirty="0" smtClean="0">
                          <a:latin typeface="Tahoma" pitchFamily="34" charset="0"/>
                          <a:cs typeface="Tahoma" pitchFamily="34" charset="0"/>
                        </a:rPr>
                        <a:t>keilmuan</a:t>
                      </a:r>
                      <a:r>
                        <a:rPr lang="en-US" sz="1400" b="0" i="0" u="none" baseline="0" dirty="0" smtClean="0">
                          <a:latin typeface="Tahoma" pitchFamily="34" charset="0"/>
                          <a:cs typeface="Tahoma" pitchFamily="34" charset="0"/>
                        </a:rPr>
                        <a:t> tertentu</a:t>
                      </a:r>
                      <a:endParaRPr lang="en-US" sz="1400" b="0" i="1" u="none" dirty="0" smtClean="0">
                        <a:latin typeface="Tahoma" pitchFamily="34" charset="0"/>
                        <a:cs typeface="Tahoma" pitchFamily="34" charset="0"/>
                      </a:endParaRPr>
                    </a:p>
                    <a:p>
                      <a:pPr algn="l"/>
                      <a:endParaRPr lang="en-US" sz="1400" b="0" i="1" dirty="0">
                        <a:latin typeface="Tahoma" pitchFamily="34" charset="0"/>
                        <a:cs typeface="Tahoma" pitchFamily="34" charset="0"/>
                      </a:endParaRPr>
                    </a:p>
                  </a:txBody>
                  <a:tcPr/>
                </a:tc>
                <a:tc>
                  <a:txBody>
                    <a:bodyPr/>
                    <a:lstStyle/>
                    <a:p>
                      <a:pPr marL="177800" indent="-177800" algn="l">
                        <a:buFont typeface="Wingdings" pitchFamily="2" charset="2"/>
                        <a:buChar char="ü"/>
                      </a:pPr>
                      <a:r>
                        <a:rPr lang="en-US" sz="1400" b="0" i="0" u="none" baseline="0" dirty="0" smtClean="0">
                          <a:latin typeface="Tahoma" pitchFamily="34" charset="0"/>
                          <a:cs typeface="Tahoma" pitchFamily="34" charset="0"/>
                        </a:rPr>
                        <a:t>mampu menerapkan prosedur dan </a:t>
                      </a:r>
                      <a:r>
                        <a:rPr lang="en-US" sz="1400" b="0" i="1" u="none" dirty="0" smtClean="0">
                          <a:latin typeface="Tahoma" pitchFamily="34" charset="0"/>
                          <a:cs typeface="Tahoma" pitchFamily="34" charset="0"/>
                        </a:rPr>
                        <a:t>teknis  </a:t>
                      </a:r>
                      <a:r>
                        <a:rPr lang="en-US" sz="1400" b="0" i="1" u="none" baseline="0" dirty="0" smtClean="0">
                          <a:latin typeface="Tahoma" pitchFamily="34" charset="0"/>
                          <a:cs typeface="Tahoma" pitchFamily="34" charset="0"/>
                        </a:rPr>
                        <a:t>vokasional/kejuruan</a:t>
                      </a:r>
                      <a:endParaRPr lang="en-US" sz="1400" b="0" i="0" u="none" baseline="0" dirty="0" smtClean="0">
                        <a:latin typeface="Tahoma" pitchFamily="34" charset="0"/>
                        <a:cs typeface="Tahoma" pitchFamily="34" charset="0"/>
                      </a:endParaRPr>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332656"/>
            <a:ext cx="7632848" cy="1754326"/>
          </a:xfrm>
          <a:prstGeom prst="rect">
            <a:avLst/>
          </a:prstGeom>
        </p:spPr>
        <p:txBody>
          <a:bodyPr wrap="square">
            <a:spAutoFit/>
          </a:bodyPr>
          <a:lstStyle/>
          <a:p>
            <a:pPr algn="ctr" fontAlgn="auto">
              <a:lnSpc>
                <a:spcPct val="150000"/>
              </a:lnSpc>
              <a:spcBef>
                <a:spcPts val="0"/>
              </a:spcBef>
              <a:spcAft>
                <a:spcPts val="0"/>
              </a:spcAft>
              <a:defRPr/>
            </a:pPr>
            <a:r>
              <a:rPr lang="en-US" b="1" dirty="0" err="1"/>
              <a:t>Jabatan</a:t>
            </a:r>
            <a:r>
              <a:rPr lang="en-US" b="1" dirty="0"/>
              <a:t> </a:t>
            </a:r>
            <a:r>
              <a:rPr lang="en-US" b="1" dirty="0" err="1"/>
              <a:t>fungsional</a:t>
            </a:r>
            <a:r>
              <a:rPr lang="en-US" b="1" dirty="0"/>
              <a:t> </a:t>
            </a:r>
            <a:r>
              <a:rPr lang="en-US" b="1" dirty="0" err="1"/>
              <a:t>adalah</a:t>
            </a:r>
            <a:r>
              <a:rPr lang="en-US" b="1" dirty="0"/>
              <a:t> </a:t>
            </a:r>
            <a:r>
              <a:rPr lang="en-US" b="1" dirty="0" err="1"/>
              <a:t>kedudukan</a:t>
            </a:r>
            <a:r>
              <a:rPr lang="en-US" b="1" dirty="0"/>
              <a:t> yang </a:t>
            </a:r>
            <a:r>
              <a:rPr lang="en-US" b="1" dirty="0" err="1"/>
              <a:t>menunjukkan</a:t>
            </a:r>
            <a:r>
              <a:rPr lang="en-US" b="1" dirty="0"/>
              <a:t> </a:t>
            </a:r>
            <a:r>
              <a:rPr lang="en-US" b="1" dirty="0" err="1"/>
              <a:t>tugas</a:t>
            </a:r>
            <a:r>
              <a:rPr lang="en-US" b="1" dirty="0"/>
              <a:t>, </a:t>
            </a:r>
            <a:r>
              <a:rPr lang="en-US" b="1" dirty="0" err="1"/>
              <a:t>tanggung</a:t>
            </a:r>
            <a:r>
              <a:rPr lang="en-US" b="1" dirty="0"/>
              <a:t> </a:t>
            </a:r>
            <a:r>
              <a:rPr lang="en-US" b="1" dirty="0" err="1"/>
              <a:t>jawab</a:t>
            </a:r>
            <a:r>
              <a:rPr lang="en-US" b="1" dirty="0"/>
              <a:t>, </a:t>
            </a:r>
            <a:r>
              <a:rPr lang="en-US" b="1" dirty="0" err="1"/>
              <a:t>wewenang</a:t>
            </a:r>
            <a:r>
              <a:rPr lang="en-US" b="1" dirty="0"/>
              <a:t> </a:t>
            </a:r>
            <a:r>
              <a:rPr lang="en-US" b="1" dirty="0" err="1"/>
              <a:t>dan</a:t>
            </a:r>
            <a:r>
              <a:rPr lang="en-US" b="1" dirty="0"/>
              <a:t> </a:t>
            </a:r>
            <a:r>
              <a:rPr lang="en-US" b="1" dirty="0" err="1"/>
              <a:t>hak</a:t>
            </a:r>
            <a:r>
              <a:rPr lang="en-US" b="1" dirty="0"/>
              <a:t> </a:t>
            </a:r>
            <a:r>
              <a:rPr lang="en-US" b="1" dirty="0" err="1"/>
              <a:t>seorang</a:t>
            </a:r>
            <a:r>
              <a:rPr lang="en-US" b="1" dirty="0"/>
              <a:t> </a:t>
            </a:r>
            <a:r>
              <a:rPr lang="en-US" b="1" dirty="0" err="1"/>
              <a:t>Pegawai</a:t>
            </a:r>
            <a:r>
              <a:rPr lang="en-US" b="1" dirty="0"/>
              <a:t> </a:t>
            </a:r>
            <a:r>
              <a:rPr lang="en-US" b="1" dirty="0" err="1"/>
              <a:t>Negeri</a:t>
            </a:r>
            <a:r>
              <a:rPr lang="en-US" b="1" dirty="0"/>
              <a:t> </a:t>
            </a:r>
            <a:r>
              <a:rPr lang="en-US" b="1" dirty="0" err="1"/>
              <a:t>Sipil</a:t>
            </a:r>
            <a:r>
              <a:rPr lang="en-US" b="1" dirty="0"/>
              <a:t> </a:t>
            </a:r>
            <a:r>
              <a:rPr lang="en-US" b="1" dirty="0" err="1"/>
              <a:t>dalam</a:t>
            </a:r>
            <a:r>
              <a:rPr lang="en-US" b="1" dirty="0"/>
              <a:t> </a:t>
            </a:r>
            <a:r>
              <a:rPr lang="en-US" b="1" dirty="0" err="1"/>
              <a:t>suatu</a:t>
            </a:r>
            <a:r>
              <a:rPr lang="en-US" b="1" dirty="0"/>
              <a:t> </a:t>
            </a:r>
            <a:r>
              <a:rPr lang="en-US" b="1" dirty="0" err="1"/>
              <a:t>satuan</a:t>
            </a:r>
            <a:r>
              <a:rPr lang="en-US" b="1" dirty="0"/>
              <a:t> </a:t>
            </a:r>
            <a:r>
              <a:rPr lang="en-US" b="1" dirty="0" err="1"/>
              <a:t>organisasi</a:t>
            </a:r>
            <a:r>
              <a:rPr lang="en-US" b="1" dirty="0"/>
              <a:t> yang </a:t>
            </a:r>
            <a:r>
              <a:rPr lang="en-US" b="1" dirty="0" err="1"/>
              <a:t>dalam</a:t>
            </a:r>
            <a:r>
              <a:rPr lang="en-US" b="1" dirty="0"/>
              <a:t> </a:t>
            </a:r>
            <a:r>
              <a:rPr lang="en-US" b="1" dirty="0" err="1"/>
              <a:t>pelaksanaan</a:t>
            </a:r>
            <a:r>
              <a:rPr lang="en-US" b="1" dirty="0"/>
              <a:t> </a:t>
            </a:r>
            <a:r>
              <a:rPr lang="en-US" b="1" dirty="0" err="1"/>
              <a:t>tugasnya</a:t>
            </a:r>
            <a:r>
              <a:rPr lang="en-US" b="1" dirty="0"/>
              <a:t> </a:t>
            </a:r>
            <a:r>
              <a:rPr lang="en-US" b="1" dirty="0" err="1"/>
              <a:t>didasarkan</a:t>
            </a:r>
            <a:r>
              <a:rPr lang="en-US" b="1" dirty="0"/>
              <a:t> </a:t>
            </a:r>
            <a:r>
              <a:rPr lang="en-US" b="1" dirty="0" err="1"/>
              <a:t>pada</a:t>
            </a:r>
            <a:r>
              <a:rPr lang="en-US" b="1" dirty="0"/>
              <a:t> </a:t>
            </a:r>
            <a:r>
              <a:rPr lang="en-US" b="1" dirty="0" err="1"/>
              <a:t>keahlian</a:t>
            </a:r>
            <a:r>
              <a:rPr lang="en-US" b="1" dirty="0"/>
              <a:t>/</a:t>
            </a:r>
            <a:r>
              <a:rPr lang="en-US" b="1" dirty="0" err="1"/>
              <a:t>dan</a:t>
            </a:r>
            <a:r>
              <a:rPr lang="en-US" b="1" dirty="0"/>
              <a:t> </a:t>
            </a:r>
            <a:r>
              <a:rPr lang="en-US" b="1" dirty="0" err="1"/>
              <a:t>atau</a:t>
            </a:r>
            <a:r>
              <a:rPr lang="en-US" b="1" dirty="0"/>
              <a:t> </a:t>
            </a:r>
            <a:r>
              <a:rPr lang="en-US" b="1" dirty="0" err="1"/>
              <a:t>keterampilan</a:t>
            </a:r>
            <a:r>
              <a:rPr lang="en-US" b="1" dirty="0"/>
              <a:t> </a:t>
            </a:r>
            <a:r>
              <a:rPr lang="en-US" b="1" dirty="0" err="1"/>
              <a:t>tertentu</a:t>
            </a:r>
            <a:r>
              <a:rPr lang="en-US" b="1" dirty="0"/>
              <a:t> </a:t>
            </a:r>
            <a:r>
              <a:rPr lang="en-US" b="1" dirty="0" err="1"/>
              <a:t>serta</a:t>
            </a:r>
            <a:r>
              <a:rPr lang="en-US" b="1" dirty="0"/>
              <a:t> </a:t>
            </a:r>
            <a:r>
              <a:rPr lang="en-US" b="1" dirty="0" err="1"/>
              <a:t>bersifat</a:t>
            </a:r>
            <a:r>
              <a:rPr lang="en-US" b="1" dirty="0"/>
              <a:t> </a:t>
            </a:r>
            <a:r>
              <a:rPr lang="en-US" b="1" dirty="0" err="1"/>
              <a:t>mandiri</a:t>
            </a:r>
            <a:r>
              <a:rPr lang="en-US" b="1" dirty="0"/>
              <a:t>. </a:t>
            </a:r>
          </a:p>
        </p:txBody>
      </p:sp>
      <p:sp>
        <p:nvSpPr>
          <p:cNvPr id="3" name="Rectangle 2"/>
          <p:cNvSpPr/>
          <p:nvPr/>
        </p:nvSpPr>
        <p:spPr>
          <a:xfrm>
            <a:off x="685800" y="3505200"/>
            <a:ext cx="2209800" cy="143596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id-ID" sz="2000" b="1" dirty="0">
                <a:solidFill>
                  <a:schemeClr val="tx1"/>
                </a:solidFill>
              </a:rPr>
              <a:t>PENGUATAN JABATAN FUNGSIONAL</a:t>
            </a:r>
          </a:p>
        </p:txBody>
      </p:sp>
      <p:sp>
        <p:nvSpPr>
          <p:cNvPr id="4" name="Right Arrow 3"/>
          <p:cNvSpPr/>
          <p:nvPr/>
        </p:nvSpPr>
        <p:spPr>
          <a:xfrm>
            <a:off x="3276600" y="3886200"/>
            <a:ext cx="990600" cy="609600"/>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a:p>
        </p:txBody>
      </p:sp>
      <p:graphicFrame>
        <p:nvGraphicFramePr>
          <p:cNvPr id="5" name="Diagram 4"/>
          <p:cNvGraphicFramePr/>
          <p:nvPr/>
        </p:nvGraphicFramePr>
        <p:xfrm>
          <a:off x="4644008" y="2514600"/>
          <a:ext cx="3966592" cy="4010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899592" y="476672"/>
            <a:ext cx="7344815" cy="406265"/>
          </a:xfrm>
          <a:prstGeom prst="rect">
            <a:avLst/>
          </a:prstGeom>
        </p:spPr>
        <p:txBody>
          <a:bodyPr wrap="square">
            <a:spAutoFit/>
          </a:bodyPr>
          <a:lstStyle/>
          <a:p>
            <a:pPr algn="ctr">
              <a:lnSpc>
                <a:spcPct val="85000"/>
              </a:lnSpc>
              <a:buClr>
                <a:schemeClr val="accent1"/>
              </a:buClr>
              <a:defRPr/>
            </a:pPr>
            <a:r>
              <a:rPr lang="en-US" sz="2400" b="1" dirty="0">
                <a:solidFill>
                  <a:srgbClr val="000000"/>
                </a:solidFill>
                <a:effectLst>
                  <a:outerShdw blurRad="38100" dist="38100" dir="2700000" algn="tl">
                    <a:srgbClr val="FFFFFF"/>
                  </a:outerShdw>
                </a:effectLst>
                <a:latin typeface="Arial Narrow" pitchFamily="34" charset="0"/>
              </a:rPr>
              <a:t>INSTANSI PEMBINA JABATAN FUNGSIONAL</a:t>
            </a:r>
            <a:endParaRPr lang="id-ID" sz="2400" b="1" dirty="0">
              <a:solidFill>
                <a:srgbClr val="000000"/>
              </a:solidFill>
              <a:effectLst>
                <a:outerShdw blurRad="38100" dist="38100" dir="2700000" algn="tl">
                  <a:srgbClr val="FFFFFF"/>
                </a:outerShdw>
              </a:effectLst>
              <a:latin typeface="Arial Narrow" pitchFamily="34" charset="0"/>
            </a:endParaRPr>
          </a:p>
        </p:txBody>
      </p:sp>
      <p:sp>
        <p:nvSpPr>
          <p:cNvPr id="3" name="Rectangle 2"/>
          <p:cNvSpPr/>
          <p:nvPr/>
        </p:nvSpPr>
        <p:spPr>
          <a:xfrm>
            <a:off x="611560" y="1124743"/>
            <a:ext cx="8064896" cy="5176802"/>
          </a:xfrm>
          <a:prstGeom prst="rect">
            <a:avLst/>
          </a:prstGeom>
        </p:spPr>
        <p:txBody>
          <a:bodyPr wrap="square">
            <a:spAutoFit/>
          </a:bodyPr>
          <a:lstStyle/>
          <a:p>
            <a:pPr marL="342900" indent="-342900" algn="just">
              <a:lnSpc>
                <a:spcPct val="85000"/>
              </a:lnSpc>
              <a:spcAft>
                <a:spcPts val="600"/>
              </a:spcAft>
              <a:buClr>
                <a:schemeClr val="accent1"/>
              </a:buClr>
              <a:buFont typeface="Wingdings" pitchFamily="2" charset="2"/>
              <a:buChar char="ü"/>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Instansi</a:t>
            </a:r>
            <a:r>
              <a:rPr lang="en-US" dirty="0">
                <a:solidFill>
                  <a:srgbClr val="000000"/>
                </a:solidFill>
                <a:effectLst>
                  <a:outerShdw blurRad="38100" dist="38100" dir="2700000" algn="tl">
                    <a:srgbClr val="FFFFFF"/>
                  </a:outerShdw>
                </a:effectLst>
                <a:latin typeface="Tahoma" pitchFamily="34" charset="0"/>
                <a:cs typeface="Tahoma" pitchFamily="34" charset="0"/>
              </a:rPr>
              <a:t> yang </a:t>
            </a:r>
            <a:r>
              <a:rPr lang="en-US" dirty="0" err="1">
                <a:solidFill>
                  <a:srgbClr val="000000"/>
                </a:solidFill>
                <a:effectLst>
                  <a:outerShdw blurRad="38100" dist="38100" dir="2700000" algn="tl">
                    <a:srgbClr val="FFFFFF"/>
                  </a:outerShdw>
                </a:effectLst>
                <a:latin typeface="Tahoma" pitchFamily="34" charset="0"/>
                <a:cs typeface="Tahoma" pitchFamily="34" charset="0"/>
              </a:rPr>
              <a:t>memiliki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tugas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untuk</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mengelola</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dalam</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rangka</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menjamin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profesionalisme</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kontribusi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dalam</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pencapaian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tujuan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organisasi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serta</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pengembangan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karir</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pejabat</a:t>
            </a:r>
            <a:r>
              <a:rPr lang="en-US" dirty="0">
                <a:solidFill>
                  <a:srgbClr val="000000"/>
                </a:solidFill>
                <a:effectLst>
                  <a:outerShdw blurRad="38100" dist="38100" dir="2700000" algn="tl">
                    <a:srgbClr val="FFFFFF"/>
                  </a:outerShdw>
                </a:effectLst>
                <a:latin typeface="Tahoma" pitchFamily="34" charset="0"/>
                <a:cs typeface="Tahoma" pitchFamily="34" charset="0"/>
              </a:rPr>
              <a:t> yang </a:t>
            </a:r>
            <a:r>
              <a:rPr lang="en-US" dirty="0" err="1">
                <a:solidFill>
                  <a:srgbClr val="000000"/>
                </a:solidFill>
                <a:effectLst>
                  <a:outerShdw blurRad="38100" dist="38100" dir="2700000" algn="tl">
                    <a:srgbClr val="FFFFFF"/>
                  </a:outerShdw>
                </a:effectLst>
                <a:latin typeface="Tahoma" pitchFamily="34" charset="0"/>
                <a:cs typeface="Tahoma" pitchFamily="34" charset="0"/>
              </a:rPr>
              <a:t>menduduki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342900" indent="-342900" algn="just">
              <a:lnSpc>
                <a:spcPct val="85000"/>
              </a:lnSpc>
              <a:spcAft>
                <a:spcPts val="600"/>
              </a:spcAft>
              <a:buClr>
                <a:schemeClr val="accent1"/>
              </a:buClr>
              <a:buFont typeface="Wingdings" pitchFamily="2" charset="2"/>
              <a:buChar char="ü"/>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Tugas</a:t>
            </a:r>
            <a:r>
              <a:rPr lang="en-US" dirty="0">
                <a:solidFill>
                  <a:srgbClr val="000000"/>
                </a:solidFill>
                <a:effectLst>
                  <a:outerShdw blurRad="38100" dist="38100" dir="2700000" algn="tl">
                    <a:srgbClr val="FFFFFF"/>
                  </a:outerShdw>
                </a:effectLst>
                <a:latin typeface="Tahoma" pitchFamily="34" charset="0"/>
                <a:cs typeface="Tahoma" pitchFamily="34" charset="0"/>
              </a:rPr>
              <a:t> :</a:t>
            </a:r>
          </a:p>
          <a:p>
            <a:pPr marL="342900" indent="12700" algn="just">
              <a:lnSpc>
                <a:spcPct val="85000"/>
              </a:lnSpc>
              <a:spcAft>
                <a:spcPts val="600"/>
              </a:spcAft>
              <a:buClr>
                <a:schemeClr val="accent1"/>
              </a:buClr>
              <a:buFont typeface="Arial" pitchFamily="34" charset="0"/>
              <a:buChar char="•"/>
              <a:tabLst>
                <a:tab pos="712788" algn="l"/>
              </a:tabLst>
              <a:defRPr/>
            </a:pP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Menyusun</a:t>
            </a:r>
            <a:r>
              <a:rPr lang="en-US" dirty="0">
                <a:solidFill>
                  <a:srgbClr val="000000"/>
                </a:solidFill>
                <a:effectLst>
                  <a:outerShdw blurRad="38100" dist="38100" dir="2700000" algn="tl">
                    <a:srgbClr val="FFFFFF"/>
                  </a:outerShdw>
                </a:effectLst>
                <a:latin typeface="Tahoma" pitchFamily="34" charset="0"/>
                <a:cs typeface="Tahoma" pitchFamily="34" charset="0"/>
              </a:rPr>
              <a:t> :</a:t>
            </a:r>
          </a:p>
          <a:p>
            <a:pPr marL="808038" indent="-273050" algn="just">
              <a:lnSpc>
                <a:spcPct val="85000"/>
              </a:lnSpc>
              <a:spcAft>
                <a:spcPts val="600"/>
              </a:spcAft>
              <a:buClr>
                <a:schemeClr val="accent1"/>
              </a:buClr>
              <a:buFont typeface="Wingdings" pitchFamily="2" charset="2"/>
              <a:buChar char="v"/>
              <a:tabLst>
                <a:tab pos="712788" algn="l"/>
              </a:tabLst>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ketentuan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pelaksanaan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ketentuan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teknis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808038" indent="-273050" algn="just">
              <a:lnSpc>
                <a:spcPct val="85000"/>
              </a:lnSpc>
              <a:spcAft>
                <a:spcPts val="600"/>
              </a:spcAft>
              <a:buClr>
                <a:schemeClr val="accent1"/>
              </a:buClr>
              <a:buFont typeface="Wingdings" pitchFamily="2" charset="2"/>
              <a:buChar char="v"/>
              <a:tabLst>
                <a:tab pos="628650" algn="l"/>
              </a:tabLst>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standar</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kompetensi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808038" indent="-273050" algn="just">
              <a:lnSpc>
                <a:spcPct val="85000"/>
              </a:lnSpc>
              <a:spcAft>
                <a:spcPts val="600"/>
              </a:spcAft>
              <a:buClr>
                <a:schemeClr val="accent1"/>
              </a:buClr>
              <a:buFont typeface="Wingdings" pitchFamily="2" charset="2"/>
              <a:buChar char="v"/>
              <a:tabLst>
                <a:tab pos="628650" algn="l"/>
              </a:tabLst>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pedoman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formasi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808038" indent="-273050" algn="just">
              <a:lnSpc>
                <a:spcPct val="85000"/>
              </a:lnSpc>
              <a:spcAft>
                <a:spcPts val="600"/>
              </a:spcAft>
              <a:buClr>
                <a:schemeClr val="accent1"/>
              </a:buClr>
              <a:buFont typeface="Wingdings" pitchFamily="2" charset="2"/>
              <a:buChar char="v"/>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pedoman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penulisan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Karya</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Tulis</a:t>
            </a:r>
            <a:r>
              <a:rPr lang="en-US" dirty="0">
                <a:solidFill>
                  <a:srgbClr val="000000"/>
                </a:solidFill>
                <a:effectLst>
                  <a:outerShdw blurRad="38100" dist="38100" dir="2700000" algn="tl">
                    <a:srgbClr val="FFFFFF"/>
                  </a:outerShdw>
                </a:effectLst>
                <a:latin typeface="Tahoma" pitchFamily="34" charset="0"/>
                <a:cs typeface="Tahoma" pitchFamily="34" charset="0"/>
              </a:rPr>
              <a:t>/</a:t>
            </a:r>
            <a:r>
              <a:rPr lang="en-US" dirty="0" err="1">
                <a:solidFill>
                  <a:srgbClr val="000000"/>
                </a:solidFill>
                <a:effectLst>
                  <a:outerShdw blurRad="38100" dist="38100" dir="2700000" algn="tl">
                    <a:srgbClr val="FFFFFF"/>
                  </a:outerShdw>
                </a:effectLst>
                <a:latin typeface="Tahoma" pitchFamily="34" charset="0"/>
                <a:cs typeface="Tahoma" pitchFamily="34" charset="0"/>
              </a:rPr>
              <a:t>Karya</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Ilmiah</a:t>
            </a:r>
            <a:r>
              <a:rPr lang="en-US" dirty="0">
                <a:solidFill>
                  <a:srgbClr val="000000"/>
                </a:solidFill>
                <a:effectLst>
                  <a:outerShdw blurRad="38100" dist="38100" dir="2700000" algn="tl">
                    <a:srgbClr val="FFFFFF"/>
                  </a:outerShdw>
                </a:effectLst>
                <a:latin typeface="Tahoma" pitchFamily="34" charset="0"/>
                <a:cs typeface="Tahoma" pitchFamily="34" charset="0"/>
              </a:rPr>
              <a:t>/</a:t>
            </a:r>
            <a:r>
              <a:rPr lang="en-US" dirty="0" err="1">
                <a:solidFill>
                  <a:srgbClr val="000000"/>
                </a:solidFill>
                <a:effectLst>
                  <a:outerShdw blurRad="38100" dist="38100" dir="2700000" algn="tl">
                    <a:srgbClr val="FFFFFF"/>
                  </a:outerShdw>
                </a:effectLst>
                <a:latin typeface="Tahoma" pitchFamily="34" charset="0"/>
                <a:cs typeface="Tahoma" pitchFamily="34" charset="0"/>
              </a:rPr>
              <a:t>Karya</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Tulis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Inovasi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bidang</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tugas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808038" indent="-273050" algn="just">
              <a:lnSpc>
                <a:spcPct val="85000"/>
              </a:lnSpc>
              <a:spcAft>
                <a:spcPts val="600"/>
              </a:spcAft>
              <a:buClr>
                <a:schemeClr val="accent1"/>
              </a:buClr>
              <a:buFont typeface="Wingdings" pitchFamily="2" charset="2"/>
              <a:buChar char="v"/>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Kurikulum</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pendidikan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pelatihan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diklat</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r>
              <a:rPr lang="en-US" dirty="0" err="1">
                <a:solidFill>
                  <a:srgbClr val="000000"/>
                </a:solidFill>
                <a:effectLst>
                  <a:outerShdw blurRad="38100" dist="38100" dir="2700000" algn="tl">
                    <a:srgbClr val="FFFFFF"/>
                  </a:outerShdw>
                </a:effectLst>
                <a:latin typeface="Tahoma" pitchFamily="34" charset="0"/>
                <a:cs typeface="Tahoma" pitchFamily="34" charset="0"/>
              </a:rPr>
              <a:t>teknis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534988" indent="-179388" algn="just">
              <a:lnSpc>
                <a:spcPct val="85000"/>
              </a:lnSpc>
              <a:spcAft>
                <a:spcPts val="600"/>
              </a:spcAft>
              <a:buClr>
                <a:schemeClr val="accent1"/>
              </a:buClr>
              <a:buFont typeface="Arial" pitchFamily="34" charset="0"/>
              <a:buChar char="•"/>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Menganalisis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kebutuhan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diklat</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r>
              <a:rPr lang="en-US" dirty="0" err="1">
                <a:solidFill>
                  <a:srgbClr val="000000"/>
                </a:solidFill>
                <a:effectLst>
                  <a:outerShdw blurRad="38100" dist="38100" dir="2700000" algn="tl">
                    <a:srgbClr val="FFFFFF"/>
                  </a:outerShdw>
                </a:effectLst>
                <a:latin typeface="Tahoma" pitchFamily="34" charset="0"/>
                <a:cs typeface="Tahoma" pitchFamily="34" charset="0"/>
              </a:rPr>
              <a:t>teknis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bidang</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tugas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534988" indent="-179388" algn="just">
              <a:lnSpc>
                <a:spcPct val="85000"/>
              </a:lnSpc>
              <a:spcAft>
                <a:spcPts val="600"/>
              </a:spcAft>
              <a:buClr>
                <a:schemeClr val="accent1"/>
              </a:buClr>
              <a:buFont typeface="Arial" pitchFamily="34" charset="0"/>
              <a:buChar char="•"/>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Menyelenggarakan</a:t>
            </a:r>
            <a:r>
              <a:rPr lang="en-US" dirty="0">
                <a:solidFill>
                  <a:srgbClr val="000000"/>
                </a:solidFill>
                <a:effectLst>
                  <a:outerShdw blurRad="38100" dist="38100" dir="2700000" algn="tl">
                    <a:srgbClr val="FFFFFF"/>
                  </a:outerShdw>
                </a:effectLst>
                <a:latin typeface="Tahoma" pitchFamily="34" charset="0"/>
                <a:cs typeface="Tahoma" pitchFamily="34" charset="0"/>
              </a:rPr>
              <a:t> :</a:t>
            </a:r>
          </a:p>
          <a:p>
            <a:pPr marL="808038" indent="-273050" algn="just">
              <a:lnSpc>
                <a:spcPct val="85000"/>
              </a:lnSpc>
              <a:spcAft>
                <a:spcPts val="600"/>
              </a:spcAft>
              <a:buClr>
                <a:schemeClr val="accent1"/>
              </a:buClr>
              <a:buFont typeface="Wingdings" pitchFamily="2" charset="2"/>
              <a:buChar char="v"/>
              <a:tabLst>
                <a:tab pos="712788" algn="l"/>
              </a:tabLst>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diklat</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teknis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808038" indent="-273050" algn="just">
              <a:lnSpc>
                <a:spcPct val="85000"/>
              </a:lnSpc>
              <a:spcAft>
                <a:spcPts val="600"/>
              </a:spcAft>
              <a:buClr>
                <a:schemeClr val="accent1"/>
              </a:buClr>
              <a:buFont typeface="Wingdings" pitchFamily="2" charset="2"/>
              <a:buChar char="v"/>
              <a:tabLst>
                <a:tab pos="628650" algn="l"/>
              </a:tabLst>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uji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kompetensi</a:t>
            </a:r>
            <a:r>
              <a:rPr lang="en-US" dirty="0">
                <a:solidFill>
                  <a:srgbClr val="000000"/>
                </a:solidFill>
                <a:effectLst>
                  <a:outerShdw blurRad="38100" dist="38100" dir="2700000" algn="tl">
                    <a:srgbClr val="FFFFFF"/>
                  </a:outerShdw>
                </a:effectLst>
                <a:latin typeface="Tahoma" pitchFamily="34" charset="0"/>
                <a:cs typeface="Tahoma" pitchFamily="34" charset="0"/>
              </a:rPr>
              <a:t>;</a:t>
            </a:r>
            <a:endParaRPr lang="id-ID" dirty="0"/>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5576" y="1124743"/>
            <a:ext cx="7632848" cy="4945969"/>
          </a:xfrm>
          <a:prstGeom prst="rect">
            <a:avLst/>
          </a:prstGeom>
        </p:spPr>
        <p:txBody>
          <a:bodyPr wrap="square">
            <a:spAutoFit/>
          </a:bodyPr>
          <a:lstStyle/>
          <a:p>
            <a:pPr marL="534988" lvl="1" indent="-179388">
              <a:lnSpc>
                <a:spcPct val="85000"/>
              </a:lnSpc>
              <a:spcAft>
                <a:spcPts val="600"/>
              </a:spcAft>
              <a:buClr>
                <a:schemeClr val="accent1"/>
              </a:buClr>
              <a:buFont typeface="Arial" pitchFamily="34" charset="0"/>
              <a:buChar char="•"/>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Memfasilitasi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p>
          <a:p>
            <a:pPr marL="808038" indent="-273050" algn="just">
              <a:lnSpc>
                <a:spcPct val="85000"/>
              </a:lnSpc>
              <a:spcAft>
                <a:spcPts val="600"/>
              </a:spcAft>
              <a:buClr>
                <a:schemeClr val="accent1"/>
              </a:buClr>
              <a:buFont typeface="Wingdings" pitchFamily="2" charset="2"/>
              <a:buChar char="v"/>
              <a:tabLst>
                <a:tab pos="712788" algn="l"/>
              </a:tabLst>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Pelaksanaan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tugas</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pokok</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a:t>
            </a:r>
          </a:p>
          <a:p>
            <a:pPr marL="808038" indent="-273050" algn="just">
              <a:lnSpc>
                <a:spcPct val="85000"/>
              </a:lnSpc>
              <a:spcAft>
                <a:spcPts val="600"/>
              </a:spcAft>
              <a:buClr>
                <a:schemeClr val="accent1"/>
              </a:buClr>
              <a:buFont typeface="Wingdings" pitchFamily="2" charset="2"/>
              <a:buChar char="v"/>
              <a:tabLst>
                <a:tab pos="628650" algn="l"/>
              </a:tabLst>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Pembentukan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Organisasi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Profesi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a:t>
            </a:r>
          </a:p>
          <a:p>
            <a:pPr marL="808038" indent="-273050" algn="just">
              <a:lnSpc>
                <a:spcPct val="85000"/>
              </a:lnSpc>
              <a:spcAft>
                <a:spcPts val="600"/>
              </a:spcAft>
              <a:buClr>
                <a:schemeClr val="accent1"/>
              </a:buClr>
              <a:buFont typeface="Wingdings" pitchFamily="2" charset="2"/>
              <a:buChar char="v"/>
              <a:tabLst>
                <a:tab pos="628650" algn="l"/>
              </a:tabLst>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Penyusunan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penetapan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kode</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etik</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etika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profesi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dan</a:t>
            </a:r>
            <a:endParaRPr lang="en-US" b="1" dirty="0">
              <a:solidFill>
                <a:srgbClr val="000000"/>
              </a:solidFill>
              <a:effectLst>
                <a:outerShdw blurRad="38100" dist="38100" dir="2700000" algn="tl">
                  <a:srgbClr val="FFFFFF"/>
                </a:outerShdw>
              </a:effectLst>
              <a:latin typeface="Tahoma" pitchFamily="34" charset="0"/>
              <a:cs typeface="Tahoma" pitchFamily="34" charset="0"/>
            </a:endParaRPr>
          </a:p>
          <a:p>
            <a:pPr marL="534988" indent="-179388" algn="just">
              <a:lnSpc>
                <a:spcPct val="85000"/>
              </a:lnSpc>
              <a:spcAft>
                <a:spcPts val="600"/>
              </a:spcAft>
              <a:buClr>
                <a:schemeClr val="accent1"/>
              </a:buClr>
              <a:buFont typeface="Arial" pitchFamily="34" charset="0"/>
              <a:buChar char="•"/>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Melakukan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sosialisasi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ketentuan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pelaksanaan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ketentuan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teknisnya</a:t>
            </a:r>
            <a:r>
              <a:rPr lang="en-US" b="1" dirty="0">
                <a:solidFill>
                  <a:srgbClr val="000000"/>
                </a:solidFill>
                <a:effectLst>
                  <a:outerShdw blurRad="38100" dist="38100" dir="2700000" algn="tl">
                    <a:srgbClr val="FFFFFF"/>
                  </a:outerShdw>
                </a:effectLst>
                <a:latin typeface="Tahoma" pitchFamily="34" charset="0"/>
                <a:cs typeface="Tahoma" pitchFamily="34" charset="0"/>
              </a:rPr>
              <a:t>;</a:t>
            </a:r>
          </a:p>
          <a:p>
            <a:pPr marL="534988" indent="-179388" algn="just">
              <a:lnSpc>
                <a:spcPct val="85000"/>
              </a:lnSpc>
              <a:spcAft>
                <a:spcPts val="600"/>
              </a:spcAft>
              <a:buClr>
                <a:schemeClr val="accent1"/>
              </a:buClr>
              <a:buFont typeface="Arial" pitchFamily="34" charset="0"/>
              <a:buChar char="•"/>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Melakukan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koordinasi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dengan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instansi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pengguna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dalam</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rangka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pembinaan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karier</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pejabat</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a:t>
            </a:r>
          </a:p>
          <a:p>
            <a:pPr marL="534988" indent="-179388" algn="just">
              <a:lnSpc>
                <a:spcPct val="85000"/>
              </a:lnSpc>
              <a:spcAft>
                <a:spcPts val="600"/>
              </a:spcAft>
              <a:buClr>
                <a:schemeClr val="accent1"/>
              </a:buClr>
              <a:buFont typeface="Arial" pitchFamily="34" charset="0"/>
              <a:buChar char="•"/>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Mengembangkan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sistem</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informasi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a:t>
            </a:r>
          </a:p>
          <a:p>
            <a:pPr marL="534988" indent="-179388" algn="just">
              <a:lnSpc>
                <a:spcPct val="85000"/>
              </a:lnSpc>
              <a:spcAft>
                <a:spcPts val="600"/>
              </a:spcAft>
              <a:buClr>
                <a:schemeClr val="accent1"/>
              </a:buClr>
              <a:buFont typeface="Arial" pitchFamily="34" charset="0"/>
              <a:buChar char="•"/>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Melakukan</a:t>
            </a:r>
            <a:r>
              <a:rPr lang="en-US" b="1" dirty="0">
                <a:solidFill>
                  <a:srgbClr val="000000"/>
                </a:solidFill>
                <a:effectLst>
                  <a:outerShdw blurRad="38100" dist="38100" dir="2700000" algn="tl">
                    <a:srgbClr val="FFFFFF"/>
                  </a:outerShdw>
                </a:effectLst>
                <a:latin typeface="Tahoma" pitchFamily="34" charset="0"/>
                <a:cs typeface="Tahoma" pitchFamily="34" charset="0"/>
              </a:rPr>
              <a:t> monitoring </a:t>
            </a:r>
            <a:r>
              <a:rPr lang="en-US" b="1" dirty="0" err="1">
                <a:solidFill>
                  <a:srgbClr val="000000"/>
                </a:solidFill>
                <a:effectLst>
                  <a:outerShdw blurRad="38100" dist="38100" dir="2700000" algn="tl">
                    <a:srgbClr val="FFFFFF"/>
                  </a:outerShdw>
                </a:effectLst>
                <a:latin typeface="Tahoma" pitchFamily="34" charset="0"/>
                <a:cs typeface="Tahoma" pitchFamily="34" charset="0"/>
              </a:rPr>
              <a:t>dan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evaluasi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pelaksanaan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a:t>
            </a:r>
          </a:p>
          <a:p>
            <a:pPr marL="355600" indent="-273050" algn="just">
              <a:lnSpc>
                <a:spcPct val="85000"/>
              </a:lnSpc>
              <a:spcAft>
                <a:spcPts val="600"/>
              </a:spcAft>
              <a:buClr>
                <a:schemeClr val="accent1"/>
              </a:buClr>
              <a:buFont typeface="Wingdings" pitchFamily="2" charset="2"/>
              <a:buChar char="ü"/>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Instansi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pembina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dalam</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rangka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melaksanakan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tugas</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pembinaan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wajib</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menyampaikan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hasil</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pelaksanaan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pembinaan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 yang </a:t>
            </a:r>
            <a:r>
              <a:rPr lang="en-US" b="1" dirty="0" err="1">
                <a:solidFill>
                  <a:srgbClr val="000000"/>
                </a:solidFill>
                <a:effectLst>
                  <a:outerShdw blurRad="38100" dist="38100" dir="2700000" algn="tl">
                    <a:srgbClr val="FFFFFF"/>
                  </a:outerShdw>
                </a:effectLst>
                <a:latin typeface="Tahoma" pitchFamily="34" charset="0"/>
                <a:cs typeface="Tahoma" pitchFamily="34" charset="0"/>
              </a:rPr>
              <a:t>dibinanya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secara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berkala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sesuai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dengan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perkembangan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pelaksanaan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pembinaan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kepada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MenPAN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dengan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tembusan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Kepala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Badan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Kepegawaian</a:t>
            </a:r>
            <a:r>
              <a:rPr lang="en-US" b="1" dirty="0">
                <a:solidFill>
                  <a:srgbClr val="000000"/>
                </a:solidFill>
                <a:effectLst>
                  <a:outerShdw blurRad="38100" dist="38100" dir="2700000" algn="tl">
                    <a:srgbClr val="FFFFFF"/>
                  </a:outerShdw>
                </a:effectLst>
                <a:latin typeface="Tahoma" pitchFamily="34" charset="0"/>
                <a:cs typeface="Tahoma" pitchFamily="34" charset="0"/>
              </a:rPr>
              <a:t> Negara.</a:t>
            </a:r>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403648" y="548681"/>
            <a:ext cx="6192688" cy="830997"/>
          </a:xfrm>
          <a:prstGeom prst="rect">
            <a:avLst/>
          </a:prstGeom>
        </p:spPr>
        <p:txBody>
          <a:bodyPr wrap="square">
            <a:spAutoFit/>
          </a:bodyPr>
          <a:lstStyle/>
          <a:p>
            <a:pPr algn="ctr">
              <a:spcBef>
                <a:spcPct val="50000"/>
              </a:spcBef>
              <a:defRPr/>
            </a:pPr>
            <a:r>
              <a:rPr lang="en-US" sz="2400" b="1" dirty="0">
                <a:solidFill>
                  <a:schemeClr val="tx2"/>
                </a:solidFill>
                <a:effectLst>
                  <a:outerShdw blurRad="38100" dist="38100" dir="2700000" algn="tl">
                    <a:srgbClr val="000000"/>
                  </a:outerShdw>
                </a:effectLst>
                <a:latin typeface="Maiandra GD" pitchFamily="34" charset="0"/>
              </a:rPr>
              <a:t>PENGERTIAN JABATAN FUNGSIONAL </a:t>
            </a:r>
            <a:r>
              <a:rPr lang="en-US" sz="2400" b="1" dirty="0" smtClean="0">
                <a:solidFill>
                  <a:schemeClr val="tx2"/>
                </a:solidFill>
                <a:effectLst>
                  <a:outerShdw blurRad="38100" dist="38100" dir="2700000" algn="tl">
                    <a:srgbClr val="000000"/>
                  </a:outerShdw>
                </a:effectLst>
                <a:latin typeface="Maiandra GD" pitchFamily="34" charset="0"/>
              </a:rPr>
              <a:t>MENURUT </a:t>
            </a:r>
            <a:r>
              <a:rPr lang="en-US" sz="2400" b="1" dirty="0">
                <a:solidFill>
                  <a:schemeClr val="tx2"/>
                </a:solidFill>
                <a:effectLst>
                  <a:outerShdw blurRad="38100" dist="38100" dir="2700000" algn="tl">
                    <a:srgbClr val="000000"/>
                  </a:outerShdw>
                </a:effectLst>
                <a:latin typeface="Maiandra GD" pitchFamily="34" charset="0"/>
              </a:rPr>
              <a:t>UU NO. 5 TAHUN 2014</a:t>
            </a:r>
            <a:endParaRPr lang="en-GB" sz="2400" b="1" dirty="0">
              <a:solidFill>
                <a:schemeClr val="tx2"/>
              </a:solidFill>
              <a:effectLst>
                <a:outerShdw blurRad="38100" dist="38100" dir="2700000" algn="tl">
                  <a:srgbClr val="000000"/>
                </a:outerShdw>
              </a:effectLst>
              <a:latin typeface="Maiandra GD" pitchFamily="34" charset="0"/>
            </a:endParaRPr>
          </a:p>
        </p:txBody>
      </p:sp>
      <p:sp>
        <p:nvSpPr>
          <p:cNvPr id="3" name="Rectangle 2"/>
          <p:cNvSpPr/>
          <p:nvPr/>
        </p:nvSpPr>
        <p:spPr>
          <a:xfrm>
            <a:off x="611560" y="1844824"/>
            <a:ext cx="7992888" cy="4031873"/>
          </a:xfrm>
          <a:prstGeom prst="rect">
            <a:avLst/>
          </a:prstGeom>
        </p:spPr>
        <p:txBody>
          <a:bodyPr wrap="square">
            <a:spAutoFit/>
          </a:bodyPr>
          <a:lstStyle/>
          <a:p>
            <a:pPr algn="ctr">
              <a:spcBef>
                <a:spcPts val="0"/>
              </a:spcBef>
              <a:defRPr/>
            </a:pPr>
            <a:r>
              <a:rPr lang="en-US" sz="3200" b="1" i="1" dirty="0" err="1">
                <a:effectLst>
                  <a:outerShdw blurRad="38100" dist="38100" dir="2700000" algn="tl">
                    <a:srgbClr val="000000"/>
                  </a:outerShdw>
                </a:effectLst>
                <a:latin typeface="Comic Sans MS" pitchFamily="66" charset="0"/>
              </a:rPr>
              <a:t>Jabatan</a:t>
            </a:r>
            <a:r>
              <a:rPr lang="en-US" sz="3200" b="1" i="1" dirty="0">
                <a:effectLst>
                  <a:outerShdw blurRad="38100" dist="38100" dir="2700000" algn="tl">
                    <a:srgbClr val="000000"/>
                  </a:outerShdw>
                </a:effectLst>
                <a:latin typeface="Comic Sans MS" pitchFamily="66" charset="0"/>
              </a:rPr>
              <a:t> </a:t>
            </a:r>
            <a:r>
              <a:rPr lang="en-US" sz="3200" b="1" i="1" dirty="0" err="1">
                <a:effectLst>
                  <a:outerShdw blurRad="38100" dist="38100" dir="2700000" algn="tl">
                    <a:srgbClr val="000000"/>
                  </a:outerShdw>
                </a:effectLst>
                <a:latin typeface="Comic Sans MS" pitchFamily="66" charset="0"/>
              </a:rPr>
              <a:t>Fungsional</a:t>
            </a:r>
            <a:r>
              <a:rPr lang="en-US" sz="3200" b="1" dirty="0">
                <a:effectLst>
                  <a:outerShdw blurRad="38100" dist="38100" dir="2700000" algn="tl">
                    <a:srgbClr val="000000"/>
                  </a:outerShdw>
                </a:effectLst>
                <a:latin typeface="Comic Sans MS" pitchFamily="66" charset="0"/>
              </a:rPr>
              <a:t> </a:t>
            </a:r>
            <a:r>
              <a:rPr lang="en-US" sz="3200" b="1" dirty="0" err="1">
                <a:effectLst>
                  <a:outerShdw blurRad="38100" dist="38100" dir="2700000" algn="tl">
                    <a:srgbClr val="000000"/>
                  </a:outerShdw>
                </a:effectLst>
                <a:latin typeface="DFKai-SB" pitchFamily="65" charset="-120"/>
              </a:rPr>
              <a:t>adalah</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sekelompok</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jabatan</a:t>
            </a:r>
            <a:r>
              <a:rPr lang="en-US" sz="3200" b="1" dirty="0">
                <a:effectLst>
                  <a:outerShdw blurRad="38100" dist="38100" dir="2700000" algn="tl">
                    <a:srgbClr val="000000"/>
                  </a:outerShdw>
                </a:effectLst>
                <a:latin typeface="DFKai-SB" pitchFamily="65" charset="-120"/>
              </a:rPr>
              <a:t> yang </a:t>
            </a:r>
            <a:r>
              <a:rPr lang="en-US" sz="3200" b="1" dirty="0" err="1">
                <a:effectLst>
                  <a:outerShdw blurRad="38100" dist="38100" dir="2700000" algn="tl">
                    <a:srgbClr val="000000"/>
                  </a:outerShdw>
                </a:effectLst>
                <a:latin typeface="DFKai-SB" pitchFamily="65" charset="-120"/>
              </a:rPr>
              <a:t>berisi</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fungsi</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dan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tugas</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berkaitan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dengan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pelayanan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fungsional</a:t>
            </a:r>
            <a:r>
              <a:rPr lang="en-US" sz="3200" b="1" dirty="0">
                <a:effectLst>
                  <a:outerShdw blurRad="38100" dist="38100" dir="2700000" algn="tl">
                    <a:srgbClr val="000000"/>
                  </a:outerShdw>
                </a:effectLst>
                <a:latin typeface="DFKai-SB" pitchFamily="65" charset="-120"/>
              </a:rPr>
              <a:t> yang </a:t>
            </a:r>
            <a:r>
              <a:rPr lang="en-US" sz="3200" b="1" dirty="0" err="1">
                <a:effectLst>
                  <a:outerShdw blurRad="38100" dist="38100" dir="2700000" algn="tl">
                    <a:srgbClr val="000000"/>
                  </a:outerShdw>
                </a:effectLst>
                <a:latin typeface="DFKai-SB" pitchFamily="65" charset="-120"/>
              </a:rPr>
              <a:t>berdasarkan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pada</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keahlian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dan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keterampilan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tertentu</a:t>
            </a:r>
            <a:r>
              <a:rPr lang="en-US" sz="3200" b="1" dirty="0">
                <a:effectLst>
                  <a:outerShdw blurRad="38100" dist="38100" dir="2700000" algn="tl">
                    <a:srgbClr val="000000"/>
                  </a:outerShdw>
                </a:effectLst>
                <a:latin typeface="DFKai-SB" pitchFamily="65" charset="-120"/>
              </a:rPr>
              <a:t>.</a:t>
            </a:r>
          </a:p>
          <a:p>
            <a:pPr algn="ctr">
              <a:spcBef>
                <a:spcPts val="0"/>
              </a:spcBef>
              <a:defRPr/>
            </a:pPr>
            <a:r>
              <a:rPr lang="en-US" sz="3200" b="1" i="1" dirty="0" err="1">
                <a:effectLst>
                  <a:outerShdw blurRad="38100" dist="38100" dir="2700000" algn="tl">
                    <a:srgbClr val="000000"/>
                  </a:outerShdw>
                </a:effectLst>
                <a:latin typeface="Comic Sans MS" pitchFamily="66" charset="0"/>
              </a:rPr>
              <a:t>Sedangkan</a:t>
            </a:r>
            <a:r>
              <a:rPr lang="en-US" sz="3200" b="1" i="1" dirty="0">
                <a:effectLst>
                  <a:outerShdw blurRad="38100" dist="38100" dir="2700000" algn="tl">
                    <a:srgbClr val="000000"/>
                  </a:outerShdw>
                </a:effectLst>
                <a:latin typeface="Comic Sans MS" pitchFamily="66" charset="0"/>
              </a:rPr>
              <a:t> </a:t>
            </a:r>
            <a:r>
              <a:rPr lang="en-US" sz="3200" b="1" i="1" dirty="0" err="1">
                <a:effectLst>
                  <a:outerShdw blurRad="38100" dist="38100" dir="2700000" algn="tl">
                    <a:srgbClr val="000000"/>
                  </a:outerShdw>
                </a:effectLst>
                <a:latin typeface="Comic Sans MS" pitchFamily="66" charset="0"/>
              </a:rPr>
              <a:t>Pejabat</a:t>
            </a:r>
            <a:r>
              <a:rPr lang="en-US" sz="3200" b="1" i="1" dirty="0">
                <a:effectLst>
                  <a:outerShdw blurRad="38100" dist="38100" dir="2700000" algn="tl">
                    <a:srgbClr val="000000"/>
                  </a:outerShdw>
                </a:effectLst>
                <a:latin typeface="Comic Sans MS" pitchFamily="66" charset="0"/>
              </a:rPr>
              <a:t> </a:t>
            </a:r>
            <a:r>
              <a:rPr lang="en-US" sz="3200" b="1" i="1" dirty="0" err="1">
                <a:effectLst>
                  <a:outerShdw blurRad="38100" dist="38100" dir="2700000" algn="tl">
                    <a:srgbClr val="000000"/>
                  </a:outerShdw>
                </a:effectLst>
                <a:latin typeface="Comic Sans MS" pitchFamily="66" charset="0"/>
              </a:rPr>
              <a:t>Fungsional</a:t>
            </a:r>
            <a:r>
              <a:rPr lang="en-US" sz="3200" b="1" i="1" dirty="0">
                <a:effectLst>
                  <a:outerShdw blurRad="38100" dist="38100" dir="2700000" algn="tl">
                    <a:srgbClr val="000000"/>
                  </a:outerShdw>
                </a:effectLst>
                <a:latin typeface="Comic Sans MS" pitchFamily="66" charset="0"/>
              </a:rPr>
              <a:t> </a:t>
            </a:r>
            <a:r>
              <a:rPr lang="en-US" sz="3200" b="1" dirty="0" err="1">
                <a:effectLst>
                  <a:outerShdw blurRad="38100" dist="38100" dir="2700000" algn="tl">
                    <a:srgbClr val="000000"/>
                  </a:outerShdw>
                </a:effectLst>
                <a:latin typeface="DFKai-SB" pitchFamily="65" charset="-120"/>
              </a:rPr>
              <a:t>adalah</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Pegawai</a:t>
            </a:r>
            <a:r>
              <a:rPr lang="en-US" sz="3200" b="1" dirty="0">
                <a:effectLst>
                  <a:outerShdw blurRad="38100" dist="38100" dir="2700000" algn="tl">
                    <a:srgbClr val="000000"/>
                  </a:outerShdw>
                </a:effectLst>
                <a:latin typeface="DFKai-SB" pitchFamily="65" charset="-120"/>
              </a:rPr>
              <a:t> ASN yang </a:t>
            </a:r>
            <a:r>
              <a:rPr lang="en-US" sz="3200" b="1" dirty="0" err="1">
                <a:effectLst>
                  <a:outerShdw blurRad="38100" dist="38100" dir="2700000" algn="tl">
                    <a:srgbClr val="000000"/>
                  </a:outerShdw>
                </a:effectLst>
                <a:latin typeface="DFKai-SB" pitchFamily="65" charset="-120"/>
              </a:rPr>
              <a:t>menduduki</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Jabatan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Fungsional</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pada</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instansi</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pemerintah</a:t>
            </a:r>
            <a:r>
              <a:rPr lang="en-US" sz="3200" b="1" dirty="0">
                <a:effectLst>
                  <a:outerShdw blurRad="38100" dist="38100" dir="2700000" algn="tl">
                    <a:srgbClr val="000000"/>
                  </a:outerShdw>
                </a:effectLst>
                <a:latin typeface="DFKai-SB" pitchFamily="65" charset="-120"/>
              </a:rPr>
              <a:t>.</a:t>
            </a:r>
            <a:endParaRPr lang="en-GB" sz="3200" b="1" dirty="0">
              <a:effectLst>
                <a:outerShdw blurRad="38100" dist="38100" dir="2700000" algn="tl">
                  <a:srgbClr val="000000"/>
                </a:outerShdw>
              </a:effectLst>
              <a:latin typeface="DFKai-SB" pitchFamily="65" charset="-120"/>
            </a:endParaRPr>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971600" y="548680"/>
            <a:ext cx="7344816" cy="954107"/>
          </a:xfrm>
          <a:prstGeom prst="rect">
            <a:avLst/>
          </a:prstGeom>
        </p:spPr>
        <p:txBody>
          <a:bodyPr wrap="square">
            <a:spAutoFit/>
          </a:bodyPr>
          <a:lstStyle/>
          <a:p>
            <a:pPr algn="ctr"/>
            <a:r>
              <a:rPr lang="id-ID" sz="2800" kern="10" dirty="0" smtClean="0">
                <a:ln w="9525" cap="sq">
                  <a:solidFill>
                    <a:srgbClr val="000000"/>
                  </a:solidFill>
                  <a:round/>
                  <a:headEnd type="none" w="sm" len="sm"/>
                  <a:tailEnd type="none" w="sm" len="sm"/>
                </a:ln>
                <a:solidFill>
                  <a:schemeClr val="bg1"/>
                </a:solidFill>
                <a:latin typeface="Arial Black"/>
              </a:rPr>
              <a:t>ditetapkannya jabatan fungsional Analis Kepegawaian</a:t>
            </a:r>
            <a:endParaRPr lang="id-ID" sz="2800" kern="10" dirty="0">
              <a:ln w="9525" cap="sq">
                <a:solidFill>
                  <a:srgbClr val="000000"/>
                </a:solidFill>
                <a:round/>
                <a:headEnd type="none" w="sm" len="sm"/>
                <a:tailEnd type="none" w="sm" len="sm"/>
              </a:ln>
              <a:solidFill>
                <a:schemeClr val="bg1"/>
              </a:solidFill>
              <a:latin typeface="Arial Black"/>
            </a:endParaRPr>
          </a:p>
        </p:txBody>
      </p:sp>
      <p:sp>
        <p:nvSpPr>
          <p:cNvPr id="3" name="AutoShape 7"/>
          <p:cNvSpPr>
            <a:spLocks noChangeArrowheads="1"/>
          </p:cNvSpPr>
          <p:nvPr/>
        </p:nvSpPr>
        <p:spPr bwMode="auto">
          <a:xfrm rot="5400000">
            <a:off x="3667708" y="1538300"/>
            <a:ext cx="1656184" cy="1981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2781 h 21600"/>
              <a:gd name="T14" fmla="*/ 13013 w 21600"/>
              <a:gd name="T15" fmla="*/ 18819 h 21600"/>
            </a:gdLst>
            <a:ahLst/>
            <a:cxnLst>
              <a:cxn ang="T8">
                <a:pos x="T0" y="T1"/>
              </a:cxn>
              <a:cxn ang="T9">
                <a:pos x="T2" y="T3"/>
              </a:cxn>
              <a:cxn ang="T10">
                <a:pos x="T4" y="T5"/>
              </a:cxn>
              <a:cxn ang="T11">
                <a:pos x="T6" y="T7"/>
              </a:cxn>
            </a:cxnLst>
            <a:rect l="T12" t="T13" r="T14" b="T15"/>
            <a:pathLst>
              <a:path w="21600" h="21600">
                <a:moveTo>
                  <a:pt x="10035" y="0"/>
                </a:moveTo>
                <a:lnTo>
                  <a:pt x="10035" y="2781"/>
                </a:lnTo>
                <a:lnTo>
                  <a:pt x="3375" y="2781"/>
                </a:lnTo>
                <a:lnTo>
                  <a:pt x="3375" y="18819"/>
                </a:lnTo>
                <a:lnTo>
                  <a:pt x="10035" y="18819"/>
                </a:lnTo>
                <a:lnTo>
                  <a:pt x="10035" y="21600"/>
                </a:lnTo>
                <a:lnTo>
                  <a:pt x="21600" y="10800"/>
                </a:lnTo>
                <a:close/>
              </a:path>
              <a:path w="21600" h="21600">
                <a:moveTo>
                  <a:pt x="1350" y="2781"/>
                </a:moveTo>
                <a:lnTo>
                  <a:pt x="1350" y="18819"/>
                </a:lnTo>
                <a:lnTo>
                  <a:pt x="2700" y="18819"/>
                </a:lnTo>
                <a:lnTo>
                  <a:pt x="2700" y="2781"/>
                </a:lnTo>
                <a:close/>
              </a:path>
              <a:path w="21600" h="21600">
                <a:moveTo>
                  <a:pt x="0" y="2781"/>
                </a:moveTo>
                <a:lnTo>
                  <a:pt x="0" y="18819"/>
                </a:lnTo>
                <a:lnTo>
                  <a:pt x="675" y="18819"/>
                </a:lnTo>
                <a:lnTo>
                  <a:pt x="675" y="2781"/>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id-ID"/>
          </a:p>
        </p:txBody>
      </p:sp>
      <p:sp>
        <p:nvSpPr>
          <p:cNvPr id="4" name="Text Box 5"/>
          <p:cNvSpPr txBox="1">
            <a:spLocks noChangeArrowheads="1"/>
          </p:cNvSpPr>
          <p:nvPr/>
        </p:nvSpPr>
        <p:spPr bwMode="auto">
          <a:xfrm>
            <a:off x="533400" y="3356992"/>
            <a:ext cx="8071048" cy="3046988"/>
          </a:xfrm>
          <a:prstGeom prst="rect">
            <a:avLst/>
          </a:prstGeom>
          <a:noFill/>
          <a:ln w="12700" cap="sq">
            <a:noFill/>
            <a:miter lim="800000"/>
            <a:headEnd type="none" w="sm" len="sm"/>
            <a:tailEnd type="none" w="sm" len="sm"/>
          </a:ln>
          <a:effectLst/>
        </p:spPr>
        <p:txBody>
          <a:bodyPr wrap="square">
            <a:spAutoFit/>
          </a:bodyPr>
          <a:lstStyle/>
          <a:p>
            <a:pPr algn="ctr">
              <a:spcBef>
                <a:spcPct val="50000"/>
              </a:spcBef>
              <a:defRPr/>
            </a:pPr>
            <a:r>
              <a:rPr lang="id-ID" sz="3200" b="1" dirty="0">
                <a:solidFill>
                  <a:schemeClr val="bg1"/>
                </a:solidFill>
                <a:effectLst>
                  <a:outerShdw blurRad="38100" dist="38100" dir="2700000" algn="tl">
                    <a:srgbClr val="FFFFFF"/>
                  </a:outerShdw>
                </a:effectLst>
                <a:latin typeface="DFKai-SB" pitchFamily="65" charset="-120"/>
                <a:cs typeface="+mn-cs"/>
              </a:rPr>
              <a:t>dalam rangka meningkatkan mutu manajemen </a:t>
            </a:r>
            <a:r>
              <a:rPr lang="en-US" sz="3200" b="1" dirty="0">
                <a:solidFill>
                  <a:schemeClr val="bg1"/>
                </a:solidFill>
                <a:effectLst>
                  <a:outerShdw blurRad="38100" dist="38100" dir="2700000" algn="tl">
                    <a:srgbClr val="FFFFFF"/>
                  </a:outerShdw>
                </a:effectLst>
                <a:latin typeface="DFKai-SB" pitchFamily="65" charset="-120"/>
                <a:cs typeface="+mn-cs"/>
              </a:rPr>
              <a:t>ASN dip</a:t>
            </a:r>
            <a:r>
              <a:rPr lang="id-ID" sz="3200" b="1" dirty="0">
                <a:solidFill>
                  <a:schemeClr val="bg1"/>
                </a:solidFill>
                <a:effectLst>
                  <a:outerShdw blurRad="38100" dist="38100" dir="2700000" algn="tl">
                    <a:srgbClr val="FFFFFF"/>
                  </a:outerShdw>
                </a:effectLst>
                <a:latin typeface="DFKai-SB" pitchFamily="65" charset="-120"/>
                <a:cs typeface="+mn-cs"/>
              </a:rPr>
              <a:t>erlukan adanya </a:t>
            </a:r>
            <a:r>
              <a:rPr lang="id-ID" sz="3200" b="1" dirty="0" smtClean="0">
                <a:solidFill>
                  <a:schemeClr val="bg1"/>
                </a:solidFill>
                <a:effectLst>
                  <a:outerShdw blurRad="38100" dist="38100" dir="2700000" algn="tl">
                    <a:srgbClr val="FFFFFF"/>
                  </a:outerShdw>
                </a:effectLst>
                <a:latin typeface="DFKai-SB" pitchFamily="65" charset="-120"/>
                <a:cs typeface="+mn-cs"/>
              </a:rPr>
              <a:t>pegawai </a:t>
            </a:r>
            <a:r>
              <a:rPr lang="en-US" sz="3200" b="1" dirty="0" smtClean="0">
                <a:solidFill>
                  <a:schemeClr val="bg1"/>
                </a:solidFill>
                <a:effectLst>
                  <a:outerShdw blurRad="38100" dist="38100" dir="2700000" algn="tl">
                    <a:srgbClr val="FFFFFF"/>
                  </a:outerShdw>
                </a:effectLst>
                <a:latin typeface="DFKai-SB" pitchFamily="65" charset="-120"/>
                <a:cs typeface="+mn-cs"/>
              </a:rPr>
              <a:t>ASN</a:t>
            </a:r>
            <a:r>
              <a:rPr lang="id-ID" sz="3200" b="1" dirty="0" smtClean="0">
                <a:solidFill>
                  <a:schemeClr val="bg1"/>
                </a:solidFill>
                <a:effectLst>
                  <a:outerShdw blurRad="38100" dist="38100" dir="2700000" algn="tl">
                    <a:srgbClr val="FFFFFF"/>
                  </a:outerShdw>
                </a:effectLst>
                <a:latin typeface="DFKai-SB" pitchFamily="65" charset="-120"/>
                <a:cs typeface="+mn-cs"/>
              </a:rPr>
              <a:t> </a:t>
            </a:r>
            <a:r>
              <a:rPr lang="id-ID" sz="3200" b="1" dirty="0">
                <a:solidFill>
                  <a:schemeClr val="bg1"/>
                </a:solidFill>
                <a:effectLst>
                  <a:outerShdw blurRad="38100" dist="38100" dir="2700000" algn="tl">
                    <a:srgbClr val="FFFFFF"/>
                  </a:outerShdw>
                </a:effectLst>
                <a:latin typeface="DFKai-SB" pitchFamily="65" charset="-120"/>
                <a:cs typeface="+mn-cs"/>
              </a:rPr>
              <a:t>yang ditugaskan secara penuh untuk melakukan kegiatan manajemen </a:t>
            </a:r>
            <a:r>
              <a:rPr lang="en-US" sz="3200" b="1" dirty="0">
                <a:solidFill>
                  <a:schemeClr val="bg1"/>
                </a:solidFill>
                <a:effectLst>
                  <a:outerShdw blurRad="38100" dist="38100" dir="2700000" algn="tl">
                    <a:srgbClr val="FFFFFF"/>
                  </a:outerShdw>
                </a:effectLst>
                <a:latin typeface="DFKai-SB" pitchFamily="65" charset="-120"/>
                <a:cs typeface="+mn-cs"/>
              </a:rPr>
              <a:t>ASN</a:t>
            </a:r>
            <a:r>
              <a:rPr lang="id-ID" sz="3200" b="1" dirty="0">
                <a:solidFill>
                  <a:schemeClr val="bg1"/>
                </a:solidFill>
                <a:effectLst>
                  <a:outerShdw blurRad="38100" dist="38100" dir="2700000" algn="tl">
                    <a:srgbClr val="FFFFFF"/>
                  </a:outerShdw>
                </a:effectLst>
                <a:latin typeface="DFKai-SB" pitchFamily="65" charset="-120"/>
                <a:cs typeface="+mn-cs"/>
              </a:rPr>
              <a:t> dan sistem pengembangan manajemen </a:t>
            </a:r>
            <a:r>
              <a:rPr lang="en-US" sz="3200" b="1" dirty="0">
                <a:solidFill>
                  <a:schemeClr val="bg1"/>
                </a:solidFill>
                <a:effectLst>
                  <a:outerShdw blurRad="38100" dist="38100" dir="2700000" algn="tl">
                    <a:srgbClr val="FFFFFF"/>
                  </a:outerShdw>
                </a:effectLst>
                <a:latin typeface="DFKai-SB" pitchFamily="65" charset="-120"/>
                <a:cs typeface="+mn-cs"/>
              </a:rPr>
              <a:t>ASN</a:t>
            </a:r>
            <a:endParaRPr lang="en-GB" sz="3200" b="1" dirty="0">
              <a:solidFill>
                <a:schemeClr val="bg1"/>
              </a:solidFill>
              <a:effectLst>
                <a:outerShdw blurRad="38100" dist="38100" dir="2700000" algn="tl">
                  <a:srgbClr val="FFFFFF"/>
                </a:outerShdw>
              </a:effectLst>
              <a:latin typeface="DFKai-SB" pitchFamily="65" charset="-120"/>
              <a:cs typeface="+mn-cs"/>
            </a:endParaRPr>
          </a:p>
        </p:txBody>
      </p:sp>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115616" y="476672"/>
            <a:ext cx="6840760" cy="646331"/>
          </a:xfrm>
          <a:prstGeom prst="rect">
            <a:avLst/>
          </a:prstGeom>
        </p:spPr>
        <p:txBody>
          <a:bodyPr wrap="square">
            <a:spAutoFit/>
          </a:bodyPr>
          <a:lstStyle/>
          <a:p>
            <a:pPr algn="ctr"/>
            <a:r>
              <a:rPr lang="id-ID" kern="10" dirty="0" smtClean="0">
                <a:ln w="9525" cap="sq">
                  <a:solidFill>
                    <a:srgbClr val="FF6600"/>
                  </a:solidFill>
                  <a:round/>
                  <a:headEnd type="none" w="sm" len="sm"/>
                  <a:tailEnd type="none" w="sm" len="sm"/>
                </a:ln>
                <a:solidFill>
                  <a:srgbClr val="000000"/>
                </a:solidFill>
                <a:latin typeface="Arial Black"/>
              </a:rPr>
              <a:t>PERKA BKN NO. 3 TAHUN 2009 </a:t>
            </a:r>
          </a:p>
          <a:p>
            <a:pPr algn="ctr"/>
            <a:r>
              <a:rPr lang="id-ID" kern="10" dirty="0" smtClean="0">
                <a:ln w="9525" cap="sq">
                  <a:solidFill>
                    <a:srgbClr val="FF6600"/>
                  </a:solidFill>
                  <a:round/>
                  <a:headEnd type="none" w="sm" len="sm"/>
                  <a:tailEnd type="none" w="sm" len="sm"/>
                </a:ln>
                <a:solidFill>
                  <a:srgbClr val="000000"/>
                </a:solidFill>
                <a:latin typeface="Arial Black"/>
              </a:rPr>
              <a:t>ttg Pedoman Penyusunan Formasi Jabatan Analis </a:t>
            </a:r>
            <a:endParaRPr lang="id-ID" kern="10" dirty="0">
              <a:ln w="9525" cap="sq">
                <a:solidFill>
                  <a:srgbClr val="FF6600"/>
                </a:solidFill>
                <a:round/>
                <a:headEnd type="none" w="sm" len="sm"/>
                <a:tailEnd type="none" w="sm" len="sm"/>
              </a:ln>
              <a:solidFill>
                <a:srgbClr val="000000"/>
              </a:solidFill>
              <a:latin typeface="Arial Black"/>
            </a:endParaRPr>
          </a:p>
        </p:txBody>
      </p:sp>
      <p:sp>
        <p:nvSpPr>
          <p:cNvPr id="3" name="Rectangle 2"/>
          <p:cNvSpPr/>
          <p:nvPr/>
        </p:nvSpPr>
        <p:spPr>
          <a:xfrm>
            <a:off x="1187624" y="1268761"/>
            <a:ext cx="6696744" cy="369332"/>
          </a:xfrm>
          <a:prstGeom prst="rect">
            <a:avLst/>
          </a:prstGeom>
        </p:spPr>
        <p:txBody>
          <a:bodyPr wrap="square">
            <a:spAutoFit/>
          </a:bodyPr>
          <a:lstStyle/>
          <a:p>
            <a:pPr algn="ctr"/>
            <a:r>
              <a:rPr lang="id-ID" kern="10" dirty="0" smtClean="0">
                <a:ln w="9525">
                  <a:solidFill>
                    <a:srgbClr val="000000"/>
                  </a:solidFill>
                  <a:round/>
                  <a:headEnd/>
                  <a:tailEnd/>
                </a:ln>
                <a:solidFill>
                  <a:srgbClr val="000000"/>
                </a:solidFill>
                <a:latin typeface="Arial Black"/>
              </a:rPr>
              <a:t>Formasi Jabatan Analis Kepegawaian </a:t>
            </a:r>
            <a:endParaRPr lang="id-ID" kern="10" dirty="0">
              <a:ln w="9525">
                <a:solidFill>
                  <a:srgbClr val="000000"/>
                </a:solidFill>
                <a:round/>
                <a:headEnd/>
                <a:tailEnd/>
              </a:ln>
              <a:solidFill>
                <a:srgbClr val="000000"/>
              </a:solidFill>
              <a:latin typeface="Arial Black"/>
            </a:endParaRPr>
          </a:p>
        </p:txBody>
      </p:sp>
      <p:sp>
        <p:nvSpPr>
          <p:cNvPr id="4" name="Rectangle 3"/>
          <p:cNvSpPr/>
          <p:nvPr/>
        </p:nvSpPr>
        <p:spPr>
          <a:xfrm>
            <a:off x="971600" y="2204864"/>
            <a:ext cx="7272808" cy="3539430"/>
          </a:xfrm>
          <a:prstGeom prst="rect">
            <a:avLst/>
          </a:prstGeom>
        </p:spPr>
        <p:txBody>
          <a:bodyPr wrap="square">
            <a:spAutoFit/>
          </a:bodyPr>
          <a:lstStyle/>
          <a:p>
            <a:pPr algn="ctr">
              <a:tabLst>
                <a:tab pos="685800" algn="l"/>
              </a:tabLst>
            </a:pPr>
            <a:r>
              <a:rPr lang="id-ID" sz="3200" b="1" dirty="0" smtClean="0">
                <a:solidFill>
                  <a:srgbClr val="000000"/>
                </a:solidFill>
                <a:latin typeface="Comic Sans MS" pitchFamily="66" charset="0"/>
              </a:rPr>
              <a:t>jumlah dan jenjang jabatan Analis Kepegawaian yang diperlukan oleh suatu unit kerja pengelola kepegawaian untuk mampu melaksanakan tugas pokok dan fungsinya dalam jangka waktu tertentu.</a:t>
            </a:r>
            <a:endParaRPr lang="en-US" sz="3200" b="1" dirty="0">
              <a:solidFill>
                <a:srgbClr val="000000"/>
              </a:solidFill>
              <a:latin typeface="Comic Sans MS" pitchFamily="66" charset="0"/>
            </a:endParaRPr>
          </a:p>
        </p:txBody>
      </p:sp>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548681"/>
            <a:ext cx="7272808" cy="1077218"/>
          </a:xfrm>
          <a:prstGeom prst="rect">
            <a:avLst/>
          </a:prstGeom>
        </p:spPr>
        <p:txBody>
          <a:bodyPr wrap="square">
            <a:spAutoFit/>
          </a:bodyPr>
          <a:lstStyle/>
          <a:p>
            <a:pPr algn="ctr"/>
            <a:r>
              <a:rPr lang="en-US" sz="3200" dirty="0" err="1" smtClean="0"/>
              <a:t>Formasi</a:t>
            </a:r>
            <a:r>
              <a:rPr lang="en-US" sz="3200" dirty="0" smtClean="0"/>
              <a:t> (</a:t>
            </a:r>
            <a:r>
              <a:rPr lang="en-US" sz="3200" dirty="0" err="1" smtClean="0"/>
              <a:t>Kebutuhan</a:t>
            </a:r>
            <a:r>
              <a:rPr lang="en-US" sz="3200" dirty="0" smtClean="0"/>
              <a:t> ) </a:t>
            </a:r>
            <a:endParaRPr lang="id-ID" sz="3200" dirty="0" smtClean="0"/>
          </a:p>
          <a:p>
            <a:pPr algn="ctr"/>
            <a:r>
              <a:rPr lang="en-US" sz="3200" dirty="0" err="1" smtClean="0"/>
              <a:t>Analis</a:t>
            </a:r>
            <a:r>
              <a:rPr lang="en-US" sz="3200" dirty="0" smtClean="0"/>
              <a:t> </a:t>
            </a:r>
            <a:r>
              <a:rPr lang="en-US" sz="3200" dirty="0" err="1" smtClean="0"/>
              <a:t>Kepegawaian</a:t>
            </a:r>
            <a:r>
              <a:rPr lang="en-US" sz="3200" dirty="0" smtClean="0"/>
              <a:t>  </a:t>
            </a:r>
            <a:endParaRPr lang="id-ID" sz="3200" dirty="0"/>
          </a:p>
        </p:txBody>
      </p:sp>
      <p:graphicFrame>
        <p:nvGraphicFramePr>
          <p:cNvPr id="4" name="Content Placeholder 8"/>
          <p:cNvGraphicFramePr>
            <a:graphicFrameLocks/>
          </p:cNvGraphicFramePr>
          <p:nvPr/>
        </p:nvGraphicFramePr>
        <p:xfrm>
          <a:off x="533400" y="2209800"/>
          <a:ext cx="8153400" cy="3657600"/>
        </p:xfrm>
        <a:graphic>
          <a:graphicData uri="http://schemas.openxmlformats.org/drawingml/2006/table">
            <a:tbl>
              <a:tblPr firstRow="1" bandRow="1">
                <a:tableStyleId>{5C22544A-7EE6-4342-B048-85BDC9FD1C3A}</a:tableStyleId>
              </a:tblPr>
              <a:tblGrid>
                <a:gridCol w="762000"/>
                <a:gridCol w="2743200"/>
                <a:gridCol w="2286000"/>
                <a:gridCol w="2362200"/>
              </a:tblGrid>
              <a:tr h="1245996">
                <a:tc>
                  <a:txBody>
                    <a:bodyPr/>
                    <a:lstStyle/>
                    <a:p>
                      <a:pPr algn="ctr"/>
                      <a:r>
                        <a:rPr lang="en-US" sz="2800" dirty="0" smtClean="0"/>
                        <a:t>NO</a:t>
                      </a:r>
                      <a:endParaRPr lang="en-US" sz="2800" dirty="0"/>
                    </a:p>
                  </a:txBody>
                  <a:tcPr anchor="ctr"/>
                </a:tc>
                <a:tc>
                  <a:txBody>
                    <a:bodyPr/>
                    <a:lstStyle/>
                    <a:p>
                      <a:pPr algn="ctr"/>
                      <a:r>
                        <a:rPr lang="en-US" sz="2800" dirty="0" smtClean="0"/>
                        <a:t> INSTANSI</a:t>
                      </a:r>
                      <a:endParaRPr lang="en-US" sz="2800" dirty="0"/>
                    </a:p>
                  </a:txBody>
                  <a:tcPr anchor="ctr"/>
                </a:tc>
                <a:tc>
                  <a:txBody>
                    <a:bodyPr/>
                    <a:lstStyle/>
                    <a:p>
                      <a:pPr algn="ctr"/>
                      <a:r>
                        <a:rPr lang="en-US" sz="2800" dirty="0" smtClean="0"/>
                        <a:t>JUMLAH INSTANSI</a:t>
                      </a:r>
                      <a:endParaRPr lang="en-US" sz="2800" dirty="0"/>
                    </a:p>
                  </a:txBody>
                  <a:tcPr anchor="ctr"/>
                </a:tc>
                <a:tc>
                  <a:txBody>
                    <a:bodyPr/>
                    <a:lstStyle/>
                    <a:p>
                      <a:pPr algn="ctr"/>
                      <a:r>
                        <a:rPr lang="en-US" sz="2800" dirty="0" smtClean="0"/>
                        <a:t>JUMLAH FORMASI</a:t>
                      </a:r>
                      <a:endParaRPr lang="en-US" sz="2800" dirty="0"/>
                    </a:p>
                  </a:txBody>
                  <a:tcPr anchor="ctr"/>
                </a:tc>
              </a:tr>
              <a:tr h="602901">
                <a:tc>
                  <a:txBody>
                    <a:bodyPr/>
                    <a:lstStyle/>
                    <a:p>
                      <a:pPr algn="ctr"/>
                      <a:r>
                        <a:rPr lang="en-US" sz="2400" b="1" dirty="0" smtClean="0"/>
                        <a:t>1</a:t>
                      </a:r>
                      <a:endParaRPr lang="en-US" sz="2400" b="1" dirty="0"/>
                    </a:p>
                  </a:txBody>
                  <a:tcPr/>
                </a:tc>
                <a:tc>
                  <a:txBody>
                    <a:bodyPr/>
                    <a:lstStyle/>
                    <a:p>
                      <a:pPr algn="l"/>
                      <a:r>
                        <a:rPr lang="en-US" sz="2400" b="1" dirty="0" smtClean="0"/>
                        <a:t> PUSAT</a:t>
                      </a:r>
                      <a:endParaRPr lang="en-US" sz="2400" b="1" dirty="0"/>
                    </a:p>
                  </a:txBody>
                  <a:tcPr/>
                </a:tc>
                <a:tc>
                  <a:txBody>
                    <a:bodyPr/>
                    <a:lstStyle/>
                    <a:p>
                      <a:pPr algn="ctr"/>
                      <a:r>
                        <a:rPr lang="en-US" sz="2400" b="1" baseline="0" dirty="0" smtClean="0"/>
                        <a:t> 72</a:t>
                      </a:r>
                      <a:endParaRPr lang="en-US" sz="2400" b="1" dirty="0"/>
                    </a:p>
                  </a:txBody>
                  <a:tcPr/>
                </a:tc>
                <a:tc>
                  <a:txBody>
                    <a:bodyPr/>
                    <a:lstStyle/>
                    <a:p>
                      <a:pPr algn="ctr"/>
                      <a:r>
                        <a:rPr lang="en-US" sz="2400" b="1" dirty="0" smtClean="0"/>
                        <a:t>  2.307</a:t>
                      </a:r>
                    </a:p>
                  </a:txBody>
                  <a:tcPr/>
                </a:tc>
              </a:tr>
              <a:tr h="602901">
                <a:tc>
                  <a:txBody>
                    <a:bodyPr/>
                    <a:lstStyle/>
                    <a:p>
                      <a:pPr algn="ctr"/>
                      <a:r>
                        <a:rPr lang="en-US" sz="2400" b="1" dirty="0" smtClean="0"/>
                        <a:t> 2             </a:t>
                      </a:r>
                      <a:endParaRPr lang="en-US" sz="2400" b="1" dirty="0"/>
                    </a:p>
                  </a:txBody>
                  <a:tcPr/>
                </a:tc>
                <a:tc>
                  <a:txBody>
                    <a:bodyPr/>
                    <a:lstStyle/>
                    <a:p>
                      <a:pPr algn="l"/>
                      <a:r>
                        <a:rPr lang="en-US" sz="2400" b="1" dirty="0" smtClean="0"/>
                        <a:t> PROVINSI</a:t>
                      </a:r>
                      <a:endParaRPr lang="en-US" sz="2400" b="1" dirty="0"/>
                    </a:p>
                  </a:txBody>
                  <a:tcPr/>
                </a:tc>
                <a:tc>
                  <a:txBody>
                    <a:bodyPr/>
                    <a:lstStyle/>
                    <a:p>
                      <a:pPr algn="ctr"/>
                      <a:r>
                        <a:rPr lang="en-US" sz="2400" b="1" dirty="0" smtClean="0"/>
                        <a:t> 34                         </a:t>
                      </a:r>
                      <a:endParaRPr lang="en-US" sz="2400" b="1" dirty="0"/>
                    </a:p>
                  </a:txBody>
                  <a:tcPr/>
                </a:tc>
                <a:tc>
                  <a:txBody>
                    <a:bodyPr/>
                    <a:lstStyle/>
                    <a:p>
                      <a:pPr algn="ctr"/>
                      <a:r>
                        <a:rPr lang="en-US" sz="2400" b="1" dirty="0" smtClean="0"/>
                        <a:t>822</a:t>
                      </a:r>
                      <a:endParaRPr lang="en-US" sz="2400" b="1" dirty="0"/>
                    </a:p>
                  </a:txBody>
                  <a:tcPr/>
                </a:tc>
              </a:tr>
              <a:tr h="602901">
                <a:tc>
                  <a:txBody>
                    <a:bodyPr/>
                    <a:lstStyle/>
                    <a:p>
                      <a:pPr algn="ctr"/>
                      <a:r>
                        <a:rPr lang="en-US" sz="2400" b="1" dirty="0" smtClean="0"/>
                        <a:t>3</a:t>
                      </a:r>
                      <a:endParaRPr lang="en-US" sz="2400" b="1" dirty="0"/>
                    </a:p>
                  </a:txBody>
                  <a:tcPr/>
                </a:tc>
                <a:tc>
                  <a:txBody>
                    <a:bodyPr/>
                    <a:lstStyle/>
                    <a:p>
                      <a:pPr algn="l"/>
                      <a:r>
                        <a:rPr lang="en-US" sz="2400" b="1" dirty="0" smtClean="0"/>
                        <a:t>KAB./KOTA</a:t>
                      </a:r>
                      <a:endParaRPr lang="en-US" sz="2400" b="1" dirty="0"/>
                    </a:p>
                  </a:txBody>
                  <a:tcPr/>
                </a:tc>
                <a:tc>
                  <a:txBody>
                    <a:bodyPr/>
                    <a:lstStyle/>
                    <a:p>
                      <a:pPr algn="ctr"/>
                      <a:r>
                        <a:rPr lang="en-US" sz="2400" b="1" dirty="0" smtClean="0"/>
                        <a:t>497</a:t>
                      </a:r>
                      <a:endParaRPr lang="en-US" sz="2400" b="1" dirty="0"/>
                    </a:p>
                  </a:txBody>
                  <a:tcPr/>
                </a:tc>
                <a:tc>
                  <a:txBody>
                    <a:bodyPr/>
                    <a:lstStyle/>
                    <a:p>
                      <a:pPr algn="ctr"/>
                      <a:r>
                        <a:rPr lang="en-US" sz="2400" b="1" dirty="0" smtClean="0"/>
                        <a:t>9.003</a:t>
                      </a:r>
                      <a:endParaRPr lang="en-US" sz="2400" b="1" dirty="0"/>
                    </a:p>
                  </a:txBody>
                  <a:tcPr/>
                </a:tc>
              </a:tr>
              <a:tr h="602901">
                <a:tc>
                  <a:txBody>
                    <a:bodyPr/>
                    <a:lstStyle/>
                    <a:p>
                      <a:pPr algn="ctr"/>
                      <a:endParaRPr lang="en-US" sz="2400" b="1" dirty="0"/>
                    </a:p>
                  </a:txBody>
                  <a:tcPr/>
                </a:tc>
                <a:tc>
                  <a:txBody>
                    <a:bodyPr/>
                    <a:lstStyle/>
                    <a:p>
                      <a:pPr algn="ctr"/>
                      <a:r>
                        <a:rPr lang="en-US" sz="2400" b="1" dirty="0" smtClean="0"/>
                        <a:t>JUMLAH</a:t>
                      </a:r>
                      <a:endParaRPr lang="en-US" sz="2400" b="1" dirty="0"/>
                    </a:p>
                  </a:txBody>
                  <a:tcPr/>
                </a:tc>
                <a:tc>
                  <a:txBody>
                    <a:bodyPr/>
                    <a:lstStyle/>
                    <a:p>
                      <a:pPr algn="ctr"/>
                      <a:r>
                        <a:rPr lang="en-US" sz="2400" b="1" dirty="0" smtClean="0"/>
                        <a:t>603</a:t>
                      </a:r>
                      <a:endParaRPr lang="en-US" sz="2400" b="1" dirty="0"/>
                    </a:p>
                  </a:txBody>
                  <a:tcPr/>
                </a:tc>
                <a:tc>
                  <a:txBody>
                    <a:bodyPr/>
                    <a:lstStyle/>
                    <a:p>
                      <a:pPr algn="ctr"/>
                      <a:r>
                        <a:rPr lang="en-US" sz="2400" b="1" dirty="0" smtClean="0"/>
                        <a:t>12.132</a:t>
                      </a:r>
                      <a:endParaRPr lang="en-US" sz="2400" b="1" dirty="0"/>
                    </a:p>
                  </a:txBody>
                  <a:tcPr/>
                </a:tc>
              </a:tr>
            </a:tbl>
          </a:graphicData>
        </a:graphic>
      </p:graphicFrame>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259632" y="620688"/>
            <a:ext cx="7272808" cy="4462760"/>
          </a:xfrm>
          <a:prstGeom prst="rect">
            <a:avLst/>
          </a:prstGeom>
          <a:noFill/>
        </p:spPr>
        <p:txBody>
          <a:bodyPr wrap="square" rtlCol="0">
            <a:spAutoFit/>
          </a:bodyPr>
          <a:lstStyle/>
          <a:p>
            <a:pPr algn="ctr"/>
            <a:r>
              <a:rPr lang="id-ID" sz="3200" b="1" dirty="0" smtClean="0">
                <a:latin typeface="Batik Regular" pitchFamily="2" charset="0"/>
              </a:rPr>
              <a:t>DATA PRIBADI</a:t>
            </a:r>
          </a:p>
          <a:p>
            <a:endParaRPr lang="id-ID" b="1" dirty="0" smtClean="0"/>
          </a:p>
          <a:p>
            <a:endParaRPr lang="id-ID" b="1" dirty="0" smtClean="0"/>
          </a:p>
          <a:p>
            <a:r>
              <a:rPr lang="id-ID" b="1" dirty="0" smtClean="0">
                <a:latin typeface="Arial Rounded MT Bold" pitchFamily="34" charset="0"/>
              </a:rPr>
              <a:t>Nama		: JUAHIR</a:t>
            </a:r>
          </a:p>
          <a:p>
            <a:r>
              <a:rPr lang="id-ID" b="1" dirty="0" smtClean="0">
                <a:latin typeface="Arial Rounded MT Bold" pitchFamily="34" charset="0"/>
              </a:rPr>
              <a:t>NIP		: 19640226 198403 1 001</a:t>
            </a:r>
          </a:p>
          <a:p>
            <a:r>
              <a:rPr lang="id-ID" b="1" dirty="0" smtClean="0">
                <a:latin typeface="Arial Rounded MT Bold" pitchFamily="34" charset="0"/>
              </a:rPr>
              <a:t>Jabatan		: Kabid Peningkatan Kompetensi      </a:t>
            </a:r>
          </a:p>
          <a:p>
            <a:r>
              <a:rPr lang="id-ID" b="1" dirty="0" smtClean="0">
                <a:latin typeface="Arial Rounded MT Bold" pitchFamily="34" charset="0"/>
              </a:rPr>
              <a:t>                      	  Jabatan Fungsional Kepegawaian</a:t>
            </a:r>
          </a:p>
          <a:p>
            <a:r>
              <a:rPr lang="id-ID" b="1" dirty="0" smtClean="0">
                <a:latin typeface="Arial Rounded MT Bold" pitchFamily="34" charset="0"/>
              </a:rPr>
              <a:t>Unit Kerja	: Pusat Pembinaan Jabatan </a:t>
            </a:r>
          </a:p>
          <a:p>
            <a:r>
              <a:rPr lang="id-ID" b="1" dirty="0" smtClean="0">
                <a:latin typeface="Arial Rounded MT Bold" pitchFamily="34" charset="0"/>
              </a:rPr>
              <a:t>                      	   Fungsional Kepegawaian</a:t>
            </a:r>
          </a:p>
          <a:p>
            <a:r>
              <a:rPr lang="id-ID" b="1" dirty="0" smtClean="0">
                <a:latin typeface="Arial Rounded MT Bold" pitchFamily="34" charset="0"/>
              </a:rPr>
              <a:t>Pangkat/Golru	: Penata Tk. I, III/d</a:t>
            </a:r>
          </a:p>
          <a:p>
            <a:r>
              <a:rPr lang="id-ID" b="1" dirty="0" smtClean="0">
                <a:latin typeface="Arial Rounded MT Bold" pitchFamily="34" charset="0"/>
              </a:rPr>
              <a:t>Alamat Rumah	: Vila Nusa Indah Blok. P.5 </a:t>
            </a:r>
          </a:p>
          <a:p>
            <a:r>
              <a:rPr lang="id-ID" b="1" dirty="0" smtClean="0">
                <a:latin typeface="Arial Rounded MT Bold" pitchFamily="34" charset="0"/>
              </a:rPr>
              <a:t>                     	   No. 9 Jatiasih Bekasi</a:t>
            </a:r>
          </a:p>
          <a:p>
            <a:r>
              <a:rPr lang="id-ID" b="1" dirty="0" smtClean="0">
                <a:latin typeface="Arial Rounded MT Bold" pitchFamily="34" charset="0"/>
              </a:rPr>
              <a:t>HP		: 0858.8868.5856</a:t>
            </a:r>
          </a:p>
          <a:p>
            <a:endParaRPr lang="id-ID" dirty="0" smtClean="0"/>
          </a:p>
          <a:p>
            <a:endParaRPr lang="id-ID" dirty="0"/>
          </a:p>
        </p:txBody>
      </p:sp>
      <p:sp>
        <p:nvSpPr>
          <p:cNvPr id="3" name="Oval 2"/>
          <p:cNvSpPr/>
          <p:nvPr/>
        </p:nvSpPr>
        <p:spPr>
          <a:xfrm>
            <a:off x="5652120" y="3645024"/>
            <a:ext cx="3024336" cy="2952328"/>
          </a:xfrm>
          <a:prstGeom prst="ellipse">
            <a:avLst/>
          </a:prstGeom>
          <a:blipFill>
            <a:blip r:embed="rId2" cstate="print">
              <a:lum bright="-39000" contrast="-12000"/>
            </a:blip>
            <a:stretch>
              <a:fillRect/>
            </a:stretch>
          </a:blipFill>
          <a:scene3d>
            <a:camera prst="orthographicFront"/>
            <a:lightRig rig="threePt" dir="t"/>
          </a:scene3d>
          <a:sp3d>
            <a:bevelT prst="convex"/>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548681"/>
            <a:ext cx="7056784" cy="954107"/>
          </a:xfrm>
          <a:prstGeom prst="rect">
            <a:avLst/>
          </a:prstGeom>
        </p:spPr>
        <p:txBody>
          <a:bodyPr wrap="square">
            <a:spAutoFit/>
          </a:bodyPr>
          <a:lstStyle/>
          <a:p>
            <a:pPr algn="ctr"/>
            <a:r>
              <a:rPr lang="en-US" sz="2800" dirty="0" smtClean="0"/>
              <a:t>ANALIS KEPEGAWAIAN </a:t>
            </a:r>
            <a:endParaRPr lang="id-ID" sz="2800" dirty="0" smtClean="0"/>
          </a:p>
          <a:p>
            <a:pPr algn="ctr"/>
            <a:r>
              <a:rPr lang="en-US" sz="2800" dirty="0" smtClean="0"/>
              <a:t>INSTANSI PUSAT DAN </a:t>
            </a:r>
            <a:r>
              <a:rPr lang="en-US" sz="2800" dirty="0" smtClean="0"/>
              <a:t>DAERAH TH.2015</a:t>
            </a:r>
            <a:endParaRPr lang="id-ID" sz="2800" dirty="0"/>
          </a:p>
        </p:txBody>
      </p:sp>
      <p:graphicFrame>
        <p:nvGraphicFramePr>
          <p:cNvPr id="3" name="Content Placeholder 6"/>
          <p:cNvGraphicFramePr>
            <a:graphicFrameLocks/>
          </p:cNvGraphicFramePr>
          <p:nvPr>
            <p:extLst>
              <p:ext uri="{D42A27DB-BD31-4B8C-83A1-F6EECF244321}">
                <p14:modId xmlns:p14="http://schemas.microsoft.com/office/powerpoint/2010/main" val="1658446028"/>
              </p:ext>
            </p:extLst>
          </p:nvPr>
        </p:nvGraphicFramePr>
        <p:xfrm>
          <a:off x="533400" y="1981200"/>
          <a:ext cx="8305800" cy="4358640"/>
        </p:xfrm>
        <a:graphic>
          <a:graphicData uri="http://schemas.openxmlformats.org/drawingml/2006/table">
            <a:tbl>
              <a:tblPr firstRow="1" bandRow="1">
                <a:tableStyleId>{5C22544A-7EE6-4342-B048-85BDC9FD1C3A}</a:tableStyleId>
              </a:tblPr>
              <a:tblGrid>
                <a:gridCol w="551881"/>
                <a:gridCol w="2047630"/>
                <a:gridCol w="1677562"/>
                <a:gridCol w="2552447"/>
                <a:gridCol w="1476280"/>
              </a:tblGrid>
              <a:tr h="792480">
                <a:tc>
                  <a:txBody>
                    <a:bodyPr/>
                    <a:lstStyle/>
                    <a:p>
                      <a:pPr algn="ctr"/>
                      <a:r>
                        <a:rPr lang="en-US" sz="1800" dirty="0" smtClean="0"/>
                        <a:t>NO</a:t>
                      </a:r>
                      <a:endParaRPr lang="en-US" sz="1800" dirty="0"/>
                    </a:p>
                  </a:txBody>
                  <a:tcPr anchor="ctr"/>
                </a:tc>
                <a:tc>
                  <a:txBody>
                    <a:bodyPr/>
                    <a:lstStyle/>
                    <a:p>
                      <a:pPr algn="ctr"/>
                      <a:r>
                        <a:rPr lang="en-US" sz="2400" dirty="0" smtClean="0"/>
                        <a:t>INSTANSI</a:t>
                      </a:r>
                      <a:endParaRPr lang="en-US" sz="2400" dirty="0"/>
                    </a:p>
                  </a:txBody>
                  <a:tcPr anchor="ctr"/>
                </a:tc>
                <a:tc>
                  <a:txBody>
                    <a:bodyPr/>
                    <a:lstStyle/>
                    <a:p>
                      <a:pPr algn="ctr"/>
                      <a:r>
                        <a:rPr lang="en-US" sz="2400" dirty="0" smtClean="0"/>
                        <a:t>JUMLAH INSTANSI</a:t>
                      </a:r>
                      <a:endParaRPr lang="en-US" sz="2400" dirty="0"/>
                    </a:p>
                  </a:txBody>
                  <a:tcPr anchor="ctr"/>
                </a:tc>
                <a:tc>
                  <a:txBody>
                    <a:bodyPr/>
                    <a:lstStyle/>
                    <a:p>
                      <a:pPr algn="ctr"/>
                      <a:r>
                        <a:rPr lang="en-US" sz="2400" dirty="0" smtClean="0"/>
                        <a:t>INSTANSI YG ADA ANALIS </a:t>
                      </a:r>
                      <a:r>
                        <a:rPr lang="en-US" sz="2400" dirty="0" smtClean="0"/>
                        <a:t>KEPEGAWAIAN</a:t>
                      </a:r>
                      <a:endParaRPr lang="en-US" sz="2400" dirty="0"/>
                    </a:p>
                  </a:txBody>
                  <a:tcPr anchor="ctr"/>
                </a:tc>
                <a:tc>
                  <a:txBody>
                    <a:bodyPr/>
                    <a:lstStyle/>
                    <a:p>
                      <a:pPr algn="ctr"/>
                      <a:r>
                        <a:rPr lang="en-US" sz="2400" dirty="0" smtClean="0"/>
                        <a:t>JUMLAH</a:t>
                      </a:r>
                      <a:endParaRPr lang="en-US" sz="2400" dirty="0"/>
                    </a:p>
                  </a:txBody>
                  <a:tcPr anchor="ctr"/>
                </a:tc>
              </a:tr>
              <a:tr h="792480">
                <a:tc>
                  <a:txBody>
                    <a:bodyPr/>
                    <a:lstStyle/>
                    <a:p>
                      <a:pPr algn="l"/>
                      <a:r>
                        <a:rPr lang="en-US" sz="2400" b="1" dirty="0" smtClean="0"/>
                        <a:t>1</a:t>
                      </a:r>
                      <a:endParaRPr lang="en-US" sz="2400" b="1" dirty="0"/>
                    </a:p>
                  </a:txBody>
                  <a:tcPr/>
                </a:tc>
                <a:tc>
                  <a:txBody>
                    <a:bodyPr/>
                    <a:lstStyle/>
                    <a:p>
                      <a:pPr algn="l"/>
                      <a:r>
                        <a:rPr lang="en-US" sz="2400" b="1" dirty="0" smtClean="0"/>
                        <a:t>PUSAT</a:t>
                      </a:r>
                      <a:endParaRPr lang="en-US" sz="2400" b="1" dirty="0"/>
                    </a:p>
                  </a:txBody>
                  <a:tcPr/>
                </a:tc>
                <a:tc>
                  <a:txBody>
                    <a:bodyPr/>
                    <a:lstStyle/>
                    <a:p>
                      <a:pPr algn="ctr"/>
                      <a:r>
                        <a:rPr lang="en-US" sz="2400" b="1" dirty="0" smtClean="0"/>
                        <a:t>74</a:t>
                      </a:r>
                      <a:endParaRPr lang="en-US" sz="2400" b="1" dirty="0"/>
                    </a:p>
                  </a:txBody>
                  <a:tcPr/>
                </a:tc>
                <a:tc>
                  <a:txBody>
                    <a:bodyPr/>
                    <a:lstStyle/>
                    <a:p>
                      <a:pPr algn="ctr"/>
                      <a:r>
                        <a:rPr lang="en-US" sz="2400" b="1" dirty="0" smtClean="0"/>
                        <a:t>37</a:t>
                      </a:r>
                      <a:endParaRPr lang="en-US" sz="2400" b="1" dirty="0"/>
                    </a:p>
                  </a:txBody>
                  <a:tcPr/>
                </a:tc>
                <a:tc>
                  <a:txBody>
                    <a:bodyPr/>
                    <a:lstStyle/>
                    <a:p>
                      <a:pPr algn="ctr"/>
                      <a:r>
                        <a:rPr lang="en-US" sz="2400" b="1" dirty="0" smtClean="0"/>
                        <a:t>1.591</a:t>
                      </a:r>
                      <a:endParaRPr lang="en-US" sz="2400" b="1" dirty="0"/>
                    </a:p>
                  </a:txBody>
                  <a:tcPr/>
                </a:tc>
              </a:tr>
              <a:tr h="792480">
                <a:tc>
                  <a:txBody>
                    <a:bodyPr/>
                    <a:lstStyle/>
                    <a:p>
                      <a:pPr algn="l"/>
                      <a:r>
                        <a:rPr lang="en-US" sz="2400" b="1" dirty="0" smtClean="0"/>
                        <a:t>2</a:t>
                      </a:r>
                      <a:endParaRPr lang="en-US" sz="2400" b="1" dirty="0"/>
                    </a:p>
                  </a:txBody>
                  <a:tcPr/>
                </a:tc>
                <a:tc>
                  <a:txBody>
                    <a:bodyPr/>
                    <a:lstStyle/>
                    <a:p>
                      <a:pPr algn="l"/>
                      <a:r>
                        <a:rPr lang="en-US" sz="2400" b="1" dirty="0" smtClean="0"/>
                        <a:t>PROVINSI</a:t>
                      </a:r>
                      <a:endParaRPr lang="en-US" sz="2400" b="1" dirty="0"/>
                    </a:p>
                  </a:txBody>
                  <a:tcPr/>
                </a:tc>
                <a:tc>
                  <a:txBody>
                    <a:bodyPr/>
                    <a:lstStyle/>
                    <a:p>
                      <a:pPr algn="ctr"/>
                      <a:r>
                        <a:rPr lang="en-US" sz="2400" b="1" dirty="0" smtClean="0"/>
                        <a:t>34</a:t>
                      </a:r>
                      <a:endParaRPr lang="en-US" sz="2400" b="1" dirty="0"/>
                    </a:p>
                  </a:txBody>
                  <a:tcPr/>
                </a:tc>
                <a:tc>
                  <a:txBody>
                    <a:bodyPr/>
                    <a:lstStyle/>
                    <a:p>
                      <a:pPr algn="ctr"/>
                      <a:r>
                        <a:rPr lang="en-US" sz="2400" b="1" dirty="0" smtClean="0"/>
                        <a:t>18</a:t>
                      </a:r>
                      <a:endParaRPr lang="en-US" sz="2400" b="1" dirty="0"/>
                    </a:p>
                  </a:txBody>
                  <a:tcPr/>
                </a:tc>
                <a:tc>
                  <a:txBody>
                    <a:bodyPr/>
                    <a:lstStyle/>
                    <a:p>
                      <a:pPr algn="ctr"/>
                      <a:r>
                        <a:rPr lang="en-US" sz="2400" b="1" dirty="0" smtClean="0"/>
                        <a:t>159</a:t>
                      </a:r>
                      <a:endParaRPr lang="en-US" sz="2400" b="1" dirty="0"/>
                    </a:p>
                  </a:txBody>
                  <a:tcPr/>
                </a:tc>
              </a:tr>
              <a:tr h="792480">
                <a:tc>
                  <a:txBody>
                    <a:bodyPr/>
                    <a:lstStyle/>
                    <a:p>
                      <a:pPr algn="l"/>
                      <a:r>
                        <a:rPr lang="en-US" sz="2400" b="1" dirty="0" smtClean="0"/>
                        <a:t>3</a:t>
                      </a:r>
                      <a:endParaRPr lang="en-US" sz="2400" b="1" dirty="0"/>
                    </a:p>
                  </a:txBody>
                  <a:tcPr/>
                </a:tc>
                <a:tc>
                  <a:txBody>
                    <a:bodyPr/>
                    <a:lstStyle/>
                    <a:p>
                      <a:pPr algn="l"/>
                      <a:r>
                        <a:rPr lang="en-US" sz="2400" b="1" dirty="0" smtClean="0"/>
                        <a:t>KAB./KOTA</a:t>
                      </a:r>
                      <a:endParaRPr lang="en-US" sz="2400" b="1" dirty="0"/>
                    </a:p>
                  </a:txBody>
                  <a:tcPr/>
                </a:tc>
                <a:tc>
                  <a:txBody>
                    <a:bodyPr/>
                    <a:lstStyle/>
                    <a:p>
                      <a:pPr algn="ctr"/>
                      <a:r>
                        <a:rPr lang="en-US" sz="2400" b="1" dirty="0" smtClean="0"/>
                        <a:t>525</a:t>
                      </a:r>
                      <a:endParaRPr lang="en-US" sz="2400" b="1" dirty="0"/>
                    </a:p>
                  </a:txBody>
                  <a:tcPr/>
                </a:tc>
                <a:tc>
                  <a:txBody>
                    <a:bodyPr/>
                    <a:lstStyle/>
                    <a:p>
                      <a:pPr algn="ctr"/>
                      <a:r>
                        <a:rPr lang="en-US" sz="2400" b="1" dirty="0" smtClean="0"/>
                        <a:t>83</a:t>
                      </a:r>
                      <a:endParaRPr lang="en-US" sz="2400" b="1" dirty="0"/>
                    </a:p>
                  </a:txBody>
                  <a:tcPr/>
                </a:tc>
                <a:tc>
                  <a:txBody>
                    <a:bodyPr/>
                    <a:lstStyle/>
                    <a:p>
                      <a:pPr algn="ctr"/>
                      <a:r>
                        <a:rPr lang="en-US" sz="2400" b="1" dirty="0" smtClean="0"/>
                        <a:t>232</a:t>
                      </a:r>
                      <a:endParaRPr lang="en-US" sz="2400" b="1" dirty="0"/>
                    </a:p>
                  </a:txBody>
                  <a:tcPr/>
                </a:tc>
              </a:tr>
              <a:tr h="792480">
                <a:tc>
                  <a:txBody>
                    <a:bodyPr/>
                    <a:lstStyle/>
                    <a:p>
                      <a:pPr algn="l"/>
                      <a:endParaRPr lang="en-US" sz="2400" b="1" dirty="0"/>
                    </a:p>
                  </a:txBody>
                  <a:tcPr/>
                </a:tc>
                <a:tc>
                  <a:txBody>
                    <a:bodyPr/>
                    <a:lstStyle/>
                    <a:p>
                      <a:pPr algn="l"/>
                      <a:r>
                        <a:rPr lang="en-US" sz="2400" b="1" dirty="0" smtClean="0"/>
                        <a:t>JUMLAH</a:t>
                      </a:r>
                      <a:endParaRPr lang="en-US" sz="2400" b="1" dirty="0"/>
                    </a:p>
                  </a:txBody>
                  <a:tcPr/>
                </a:tc>
                <a:tc>
                  <a:txBody>
                    <a:bodyPr/>
                    <a:lstStyle/>
                    <a:p>
                      <a:pPr algn="ctr"/>
                      <a:r>
                        <a:rPr lang="en-US" sz="2400" b="1" dirty="0" smtClean="0"/>
                        <a:t>633</a:t>
                      </a:r>
                      <a:endParaRPr lang="en-US" sz="2400" b="1" dirty="0"/>
                    </a:p>
                  </a:txBody>
                  <a:tcPr/>
                </a:tc>
                <a:tc>
                  <a:txBody>
                    <a:bodyPr/>
                    <a:lstStyle/>
                    <a:p>
                      <a:pPr algn="ctr"/>
                      <a:r>
                        <a:rPr lang="en-US" sz="2400" b="1" dirty="0" smtClean="0"/>
                        <a:t>138</a:t>
                      </a:r>
                      <a:endParaRPr lang="en-US" sz="2400" b="1" dirty="0"/>
                    </a:p>
                  </a:txBody>
                  <a:tcPr/>
                </a:tc>
                <a:tc>
                  <a:txBody>
                    <a:bodyPr/>
                    <a:lstStyle/>
                    <a:p>
                      <a:pPr algn="ctr"/>
                      <a:r>
                        <a:rPr lang="en-US" sz="2400" b="1" dirty="0" smtClean="0"/>
                        <a:t>1.982</a:t>
                      </a:r>
                      <a:endParaRPr lang="en-US" sz="2400" b="1"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548681"/>
            <a:ext cx="7128792" cy="830997"/>
          </a:xfrm>
          <a:prstGeom prst="rect">
            <a:avLst/>
          </a:prstGeom>
        </p:spPr>
        <p:txBody>
          <a:bodyPr wrap="square">
            <a:spAutoFit/>
          </a:bodyPr>
          <a:lstStyle/>
          <a:p>
            <a:pPr algn="ctr"/>
            <a:r>
              <a:rPr lang="en-US" sz="2400" dirty="0" smtClean="0">
                <a:solidFill>
                  <a:schemeClr val="tx1">
                    <a:lumMod val="95000"/>
                  </a:schemeClr>
                </a:solidFill>
                <a:latin typeface="Tahoma" pitchFamily="34" charset="0"/>
                <a:ea typeface="Tahoma" pitchFamily="34" charset="0"/>
                <a:cs typeface="Tahoma" pitchFamily="34" charset="0"/>
              </a:rPr>
              <a:t>ANALIS KEPEGAWAIAN </a:t>
            </a:r>
            <a:endParaRPr lang="id-ID" sz="2400" dirty="0" smtClean="0">
              <a:solidFill>
                <a:schemeClr val="tx1">
                  <a:lumMod val="95000"/>
                </a:schemeClr>
              </a:solidFill>
              <a:latin typeface="Tahoma" pitchFamily="34" charset="0"/>
              <a:ea typeface="Tahoma" pitchFamily="34" charset="0"/>
              <a:cs typeface="Tahoma" pitchFamily="34" charset="0"/>
            </a:endParaRPr>
          </a:p>
          <a:p>
            <a:pPr algn="ctr"/>
            <a:r>
              <a:rPr lang="en-US" sz="2400" dirty="0" smtClean="0">
                <a:solidFill>
                  <a:schemeClr val="tx1">
                    <a:lumMod val="95000"/>
                  </a:schemeClr>
                </a:solidFill>
                <a:latin typeface="Tahoma" pitchFamily="34" charset="0"/>
                <a:ea typeface="Tahoma" pitchFamily="34" charset="0"/>
                <a:cs typeface="Tahoma" pitchFamily="34" charset="0"/>
              </a:rPr>
              <a:t>BERDASARKAN TINGKAT JENJANG JABATAN</a:t>
            </a:r>
            <a:endParaRPr lang="id-ID" sz="2400" dirty="0"/>
          </a:p>
        </p:txBody>
      </p:sp>
      <p:graphicFrame>
        <p:nvGraphicFramePr>
          <p:cNvPr id="3" name="Content Placeholder 5"/>
          <p:cNvGraphicFramePr>
            <a:graphicFrameLocks/>
          </p:cNvGraphicFramePr>
          <p:nvPr>
            <p:extLst>
              <p:ext uri="{D42A27DB-BD31-4B8C-83A1-F6EECF244321}">
                <p14:modId xmlns:p14="http://schemas.microsoft.com/office/powerpoint/2010/main" val="527450473"/>
              </p:ext>
            </p:extLst>
          </p:nvPr>
        </p:nvGraphicFramePr>
        <p:xfrm>
          <a:off x="381000" y="1828800"/>
          <a:ext cx="8458207" cy="4191001"/>
        </p:xfrm>
        <a:graphic>
          <a:graphicData uri="http://schemas.openxmlformats.org/drawingml/2006/table">
            <a:tbl>
              <a:tblPr firstRow="1" bandRow="1">
                <a:tableStyleId>{5C22544A-7EE6-4342-B048-85BDC9FD1C3A}</a:tableStyleId>
              </a:tblPr>
              <a:tblGrid>
                <a:gridCol w="381000"/>
                <a:gridCol w="1219200"/>
                <a:gridCol w="609600"/>
                <a:gridCol w="762000"/>
                <a:gridCol w="762004"/>
                <a:gridCol w="879763"/>
                <a:gridCol w="872833"/>
                <a:gridCol w="665023"/>
                <a:gridCol w="768928"/>
                <a:gridCol w="768928"/>
                <a:gridCol w="768928"/>
              </a:tblGrid>
              <a:tr h="721402">
                <a:tc rowSpan="2">
                  <a:txBody>
                    <a:bodyPr/>
                    <a:lstStyle/>
                    <a:p>
                      <a:pPr marL="0" indent="0" algn="ctr"/>
                      <a:r>
                        <a:rPr lang="en-US" sz="1100" dirty="0" smtClean="0">
                          <a:latin typeface="Tahoma" pitchFamily="34" charset="0"/>
                          <a:ea typeface="Tahoma" pitchFamily="34" charset="0"/>
                          <a:cs typeface="Tahoma" pitchFamily="34" charset="0"/>
                        </a:rPr>
                        <a:t>No</a:t>
                      </a:r>
                      <a:endParaRPr lang="id-ID" sz="1100" dirty="0">
                        <a:latin typeface="Tahoma" pitchFamily="34" charset="0"/>
                        <a:ea typeface="Tahoma" pitchFamily="34" charset="0"/>
                        <a:cs typeface="Tahoma" pitchFamily="34" charset="0"/>
                      </a:endParaRPr>
                    </a:p>
                  </a:txBody>
                  <a:tcPr anchor="ctr"/>
                </a:tc>
                <a:tc rowSpan="2">
                  <a:txBody>
                    <a:bodyPr/>
                    <a:lstStyle/>
                    <a:p>
                      <a:pPr algn="ctr"/>
                      <a:r>
                        <a:rPr lang="en-US" sz="1100" dirty="0" smtClean="0">
                          <a:latin typeface="Tahoma" pitchFamily="34" charset="0"/>
                          <a:ea typeface="Tahoma" pitchFamily="34" charset="0"/>
                          <a:cs typeface="Tahoma" pitchFamily="34" charset="0"/>
                        </a:rPr>
                        <a:t>INSTANSI</a:t>
                      </a:r>
                      <a:endParaRPr lang="id-ID" sz="1100" dirty="0">
                        <a:latin typeface="Tahoma" pitchFamily="34" charset="0"/>
                        <a:ea typeface="Tahoma" pitchFamily="34" charset="0"/>
                        <a:cs typeface="Tahoma" pitchFamily="34" charset="0"/>
                      </a:endParaRPr>
                    </a:p>
                  </a:txBody>
                  <a:tcPr anchor="ctr"/>
                </a:tc>
                <a:tc gridSpan="3">
                  <a:txBody>
                    <a:bodyPr/>
                    <a:lstStyle/>
                    <a:p>
                      <a:pPr marL="0" indent="0" algn="ctr"/>
                      <a:r>
                        <a:rPr lang="en-US" sz="1100" dirty="0" smtClean="0">
                          <a:latin typeface="Tahoma" pitchFamily="34" charset="0"/>
                          <a:ea typeface="Tahoma" pitchFamily="34" charset="0"/>
                          <a:cs typeface="Tahoma" pitchFamily="34" charset="0"/>
                        </a:rPr>
                        <a:t>ANALISIS</a:t>
                      </a:r>
                      <a:r>
                        <a:rPr lang="en-US" sz="1100" baseline="0" dirty="0" smtClean="0">
                          <a:latin typeface="Tahoma" pitchFamily="34" charset="0"/>
                          <a:ea typeface="Tahoma" pitchFamily="34" charset="0"/>
                          <a:cs typeface="Tahoma" pitchFamily="34" charset="0"/>
                        </a:rPr>
                        <a:t> KEPEGAWAIAN KETRAMPILAN</a:t>
                      </a:r>
                      <a:endParaRPr lang="id-ID" sz="1100" dirty="0">
                        <a:latin typeface="Tahoma" pitchFamily="34" charset="0"/>
                        <a:ea typeface="Tahoma" pitchFamily="34" charset="0"/>
                        <a:cs typeface="Tahoma"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id-ID" dirty="0"/>
                    </a:p>
                  </a:txBody>
                  <a:tcPr>
                    <a:lnB w="12700" cap="flat" cmpd="sng" algn="ctr">
                      <a:solidFill>
                        <a:schemeClr val="tx1"/>
                      </a:solidFill>
                      <a:prstDash val="solid"/>
                      <a:round/>
                      <a:headEnd type="none" w="med" len="med"/>
                      <a:tailEnd type="none" w="med" len="med"/>
                    </a:lnB>
                  </a:tcPr>
                </a:tc>
                <a:tc hMerge="1">
                  <a:txBody>
                    <a:bodyPr/>
                    <a:lstStyle/>
                    <a:p>
                      <a:endParaRPr lang="id-ID"/>
                    </a:p>
                  </a:txBody>
                  <a:tcPr>
                    <a:lnB w="12700" cap="flat" cmpd="sng" algn="ctr">
                      <a:solidFill>
                        <a:schemeClr val="tx1"/>
                      </a:solidFill>
                      <a:prstDash val="solid"/>
                      <a:round/>
                      <a:headEnd type="none" w="med" len="med"/>
                      <a:tailEnd type="none" w="med" len="med"/>
                    </a:lnB>
                  </a:tcPr>
                </a:tc>
                <a:tc rowSpan="2">
                  <a:txBody>
                    <a:bodyPr/>
                    <a:lstStyle/>
                    <a:p>
                      <a:pPr algn="ctr"/>
                      <a:r>
                        <a:rPr lang="en-US" sz="1100" dirty="0" smtClean="0">
                          <a:latin typeface="Tahoma" pitchFamily="34" charset="0"/>
                          <a:ea typeface="Tahoma" pitchFamily="34" charset="0"/>
                          <a:cs typeface="Tahoma" pitchFamily="34" charset="0"/>
                        </a:rPr>
                        <a:t>JML</a:t>
                      </a:r>
                      <a:r>
                        <a:rPr lang="en-US" sz="1100" baseline="0" dirty="0" smtClean="0">
                          <a:latin typeface="Tahoma" pitchFamily="34" charset="0"/>
                          <a:ea typeface="Tahoma" pitchFamily="34" charset="0"/>
                          <a:cs typeface="Tahoma" pitchFamily="34" charset="0"/>
                        </a:rPr>
                        <a:t> AK TRAMPIL</a:t>
                      </a:r>
                      <a:endParaRPr lang="id-ID" sz="1100" dirty="0">
                        <a:latin typeface="Tahoma" pitchFamily="34" charset="0"/>
                        <a:ea typeface="Tahoma" pitchFamily="34" charset="0"/>
                        <a:cs typeface="Tahoma" pitchFamily="34" charset="0"/>
                      </a:endParaRPr>
                    </a:p>
                  </a:txBody>
                  <a:tcPr anchor="ctr"/>
                </a:tc>
                <a:tc gridSpan="3">
                  <a:txBody>
                    <a:bodyPr/>
                    <a:lstStyle/>
                    <a:p>
                      <a:pPr algn="ctr"/>
                      <a:r>
                        <a:rPr lang="en-US" sz="1100" dirty="0" smtClean="0">
                          <a:latin typeface="Tahoma" pitchFamily="34" charset="0"/>
                          <a:ea typeface="Tahoma" pitchFamily="34" charset="0"/>
                          <a:cs typeface="Tahoma" pitchFamily="34" charset="0"/>
                        </a:rPr>
                        <a:t>ANALISIS KEPEGAWAIAN KEAHLIAN</a:t>
                      </a:r>
                      <a:endParaRPr lang="id-ID" sz="1100" dirty="0">
                        <a:latin typeface="Tahoma" pitchFamily="34" charset="0"/>
                        <a:ea typeface="Tahoma" pitchFamily="34" charset="0"/>
                        <a:cs typeface="Tahoma"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id-ID"/>
                    </a:p>
                  </a:txBody>
                  <a:tcPr>
                    <a:lnB w="12700" cap="flat" cmpd="sng" algn="ctr">
                      <a:solidFill>
                        <a:schemeClr val="tx1"/>
                      </a:solidFill>
                      <a:prstDash val="solid"/>
                      <a:round/>
                      <a:headEnd type="none" w="med" len="med"/>
                      <a:tailEnd type="none" w="med" len="med"/>
                    </a:lnB>
                  </a:tcPr>
                </a:tc>
                <a:tc hMerge="1">
                  <a:txBody>
                    <a:bodyPr/>
                    <a:lstStyle/>
                    <a:p>
                      <a:endParaRPr lang="id-ID"/>
                    </a:p>
                  </a:txBody>
                  <a:tcPr>
                    <a:lnB w="12700" cap="flat" cmpd="sng" algn="ctr">
                      <a:solidFill>
                        <a:schemeClr val="tx1"/>
                      </a:solidFill>
                      <a:prstDash val="solid"/>
                      <a:round/>
                      <a:headEnd type="none" w="med" len="med"/>
                      <a:tailEnd type="none" w="med" len="med"/>
                    </a:lnB>
                  </a:tcPr>
                </a:tc>
                <a:tc rowSpan="2">
                  <a:txBody>
                    <a:bodyPr/>
                    <a:lstStyle/>
                    <a:p>
                      <a:pPr algn="ctr"/>
                      <a:r>
                        <a:rPr lang="en-US" sz="1100" dirty="0" smtClean="0">
                          <a:latin typeface="Tahoma" pitchFamily="34" charset="0"/>
                          <a:ea typeface="Tahoma" pitchFamily="34" charset="0"/>
                          <a:cs typeface="Tahoma" pitchFamily="34" charset="0"/>
                        </a:rPr>
                        <a:t>JML AK AHLI</a:t>
                      </a:r>
                      <a:endParaRPr lang="id-ID" sz="1100" dirty="0">
                        <a:latin typeface="Tahoma" pitchFamily="34" charset="0"/>
                        <a:ea typeface="Tahoma" pitchFamily="34" charset="0"/>
                        <a:cs typeface="Tahoma" pitchFamily="34" charset="0"/>
                      </a:endParaRPr>
                    </a:p>
                  </a:txBody>
                  <a:tcPr anchor="ctr"/>
                </a:tc>
                <a:tc rowSpan="2">
                  <a:txBody>
                    <a:bodyPr/>
                    <a:lstStyle/>
                    <a:p>
                      <a:pPr algn="ctr"/>
                      <a:r>
                        <a:rPr lang="en-US" sz="1100" dirty="0" smtClean="0">
                          <a:latin typeface="Tahoma" pitchFamily="34" charset="0"/>
                          <a:ea typeface="Tahoma" pitchFamily="34" charset="0"/>
                          <a:cs typeface="Tahoma" pitchFamily="34" charset="0"/>
                        </a:rPr>
                        <a:t>TOTAL</a:t>
                      </a:r>
                      <a:endParaRPr lang="id-ID" sz="1100" dirty="0">
                        <a:latin typeface="Tahoma" pitchFamily="34" charset="0"/>
                        <a:ea typeface="Tahoma" pitchFamily="34" charset="0"/>
                        <a:cs typeface="Tahoma" pitchFamily="34" charset="0"/>
                      </a:endParaRPr>
                    </a:p>
                  </a:txBody>
                  <a:tcPr anchor="ctr"/>
                </a:tc>
              </a:tr>
              <a:tr h="961869">
                <a:tc vMerge="1">
                  <a:txBody>
                    <a:bodyPr/>
                    <a:lstStyle/>
                    <a:p>
                      <a:endParaRPr lang="id-ID"/>
                    </a:p>
                  </a:txBody>
                  <a:tcPr/>
                </a:tc>
                <a:tc vMerge="1">
                  <a:txBody>
                    <a:bodyPr/>
                    <a:lstStyle/>
                    <a:p>
                      <a:endParaRPr lang="id-ID"/>
                    </a:p>
                  </a:txBody>
                  <a:tcPr/>
                </a:tc>
                <a:tc>
                  <a:txBody>
                    <a:bodyPr/>
                    <a:lstStyle/>
                    <a:p>
                      <a:pPr marL="0" indent="0" algn="ctr"/>
                      <a:r>
                        <a:rPr lang="en-US" sz="1100" dirty="0" smtClean="0">
                          <a:latin typeface="Tahoma" pitchFamily="34" charset="0"/>
                          <a:ea typeface="Tahoma" pitchFamily="34" charset="0"/>
                          <a:cs typeface="Tahoma" pitchFamily="34" charset="0"/>
                        </a:rPr>
                        <a:t>PELAK</a:t>
                      </a:r>
                      <a:r>
                        <a:rPr lang="en-US" sz="1100" baseline="0" dirty="0" smtClean="0">
                          <a:latin typeface="Tahoma" pitchFamily="34" charset="0"/>
                          <a:ea typeface="Tahoma" pitchFamily="34" charset="0"/>
                          <a:cs typeface="Tahoma" pitchFamily="34" charset="0"/>
                        </a:rPr>
                        <a:t> SANA</a:t>
                      </a:r>
                      <a:r>
                        <a:rPr lang="en-US" sz="1100" dirty="0" smtClean="0">
                          <a:latin typeface="Tahoma" pitchFamily="34" charset="0"/>
                          <a:ea typeface="Tahoma" pitchFamily="34" charset="0"/>
                          <a:cs typeface="Tahoma" pitchFamily="34" charset="0"/>
                        </a:rPr>
                        <a:t> </a:t>
                      </a:r>
                      <a:endParaRPr lang="id-ID" sz="1100"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Tahoma" pitchFamily="34" charset="0"/>
                          <a:ea typeface="Tahoma" pitchFamily="34" charset="0"/>
                          <a:cs typeface="Tahoma" pitchFamily="34" charset="0"/>
                        </a:rPr>
                        <a:t>PELAK. LANJTAN</a:t>
                      </a:r>
                      <a:endParaRPr lang="id-ID" sz="1100"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Tahoma" pitchFamily="34" charset="0"/>
                          <a:ea typeface="Tahoma" pitchFamily="34" charset="0"/>
                          <a:cs typeface="Tahoma" pitchFamily="34" charset="0"/>
                        </a:rPr>
                        <a:t>PENYE LIA</a:t>
                      </a:r>
                      <a:endParaRPr lang="id-ID" sz="1100"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d-ID"/>
                    </a:p>
                  </a:txBody>
                  <a:tcPr/>
                </a:tc>
                <a:tc>
                  <a:txBody>
                    <a:bodyPr/>
                    <a:lstStyle/>
                    <a:p>
                      <a:pPr algn="ctr"/>
                      <a:r>
                        <a:rPr lang="en-US" sz="1100" dirty="0" smtClean="0">
                          <a:latin typeface="Tahoma" pitchFamily="34" charset="0"/>
                          <a:ea typeface="Tahoma" pitchFamily="34" charset="0"/>
                          <a:cs typeface="Tahoma" pitchFamily="34" charset="0"/>
                        </a:rPr>
                        <a:t>PERTAMA</a:t>
                      </a:r>
                      <a:endParaRPr lang="id-ID" sz="1100"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100" dirty="0" smtClean="0">
                          <a:latin typeface="Tahoma" pitchFamily="34" charset="0"/>
                          <a:ea typeface="Tahoma" pitchFamily="34" charset="0"/>
                          <a:cs typeface="Tahoma" pitchFamily="34" charset="0"/>
                        </a:rPr>
                        <a:t>MUDA</a:t>
                      </a:r>
                      <a:endParaRPr lang="id-ID" sz="1100"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100" dirty="0" smtClean="0">
                          <a:latin typeface="Tahoma" pitchFamily="34" charset="0"/>
                          <a:ea typeface="Tahoma" pitchFamily="34" charset="0"/>
                          <a:cs typeface="Tahoma" pitchFamily="34" charset="0"/>
                        </a:rPr>
                        <a:t>MADYA</a:t>
                      </a:r>
                      <a:endParaRPr lang="id-ID" sz="1100"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tcPr>
                </a:tc>
                <a:tc vMerge="1">
                  <a:txBody>
                    <a:bodyPr/>
                    <a:lstStyle/>
                    <a:p>
                      <a:endParaRPr lang="id-ID"/>
                    </a:p>
                  </a:txBody>
                  <a:tcPr/>
                </a:tc>
                <a:tc vMerge="1">
                  <a:txBody>
                    <a:bodyPr/>
                    <a:lstStyle/>
                    <a:p>
                      <a:endParaRPr lang="id-ID"/>
                    </a:p>
                  </a:txBody>
                  <a:tcPr/>
                </a:tc>
              </a:tr>
              <a:tr h="835910">
                <a:tc>
                  <a:txBody>
                    <a:bodyPr/>
                    <a:lstStyle/>
                    <a:p>
                      <a:pPr algn="ctr"/>
                      <a:r>
                        <a:rPr lang="en-US" sz="1400" dirty="0" smtClean="0">
                          <a:latin typeface="Tahoma" pitchFamily="34" charset="0"/>
                          <a:ea typeface="Tahoma" pitchFamily="34" charset="0"/>
                          <a:cs typeface="Tahoma" pitchFamily="34" charset="0"/>
                        </a:rPr>
                        <a:t>1</a:t>
                      </a:r>
                      <a:endParaRPr lang="id-ID" sz="1400" dirty="0">
                        <a:latin typeface="Tahoma" pitchFamily="34" charset="0"/>
                        <a:ea typeface="Tahoma" pitchFamily="34" charset="0"/>
                        <a:cs typeface="Tahoma" pitchFamily="34" charset="0"/>
                      </a:endParaRPr>
                    </a:p>
                  </a:txBody>
                  <a:tcPr anchor="ctr"/>
                </a:tc>
                <a:tc>
                  <a:txBody>
                    <a:bodyPr/>
                    <a:lstStyle/>
                    <a:p>
                      <a:r>
                        <a:rPr lang="en-US" sz="1400" dirty="0" err="1" smtClean="0">
                          <a:latin typeface="Tahoma" pitchFamily="34" charset="0"/>
                          <a:ea typeface="Tahoma" pitchFamily="34" charset="0"/>
                          <a:cs typeface="Tahoma" pitchFamily="34" charset="0"/>
                        </a:rPr>
                        <a:t>Pusat</a:t>
                      </a:r>
                      <a:endParaRPr lang="id-ID" sz="1400"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61</a:t>
                      </a:r>
                      <a:endParaRPr lang="id-ID" sz="1400" b="1"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b="1" dirty="0" smtClean="0">
                          <a:latin typeface="Tahoma" pitchFamily="34" charset="0"/>
                          <a:ea typeface="Tahoma" pitchFamily="34" charset="0"/>
                          <a:cs typeface="Tahoma" pitchFamily="34" charset="0"/>
                        </a:rPr>
                        <a:t>197</a:t>
                      </a:r>
                      <a:endParaRPr lang="id-ID" sz="1400" b="1"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b="1" dirty="0" smtClean="0">
                          <a:latin typeface="Tahoma" pitchFamily="34" charset="0"/>
                          <a:ea typeface="Tahoma" pitchFamily="34" charset="0"/>
                          <a:cs typeface="Tahoma" pitchFamily="34" charset="0"/>
                        </a:rPr>
                        <a:t>587</a:t>
                      </a:r>
                      <a:endParaRPr lang="id-ID" sz="1400" b="1"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b="1" dirty="0" smtClean="0">
                          <a:latin typeface="Tahoma" pitchFamily="34" charset="0"/>
                          <a:ea typeface="Tahoma" pitchFamily="34" charset="0"/>
                          <a:cs typeface="Tahoma" pitchFamily="34" charset="0"/>
                        </a:rPr>
                        <a:t>845</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262</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363</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121</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746</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1.591</a:t>
                      </a:r>
                      <a:endParaRPr lang="id-ID" sz="1400" b="1" dirty="0">
                        <a:latin typeface="Tahoma" pitchFamily="34" charset="0"/>
                        <a:ea typeface="Tahoma" pitchFamily="34" charset="0"/>
                        <a:cs typeface="Tahoma" pitchFamily="34" charset="0"/>
                      </a:endParaRPr>
                    </a:p>
                  </a:txBody>
                  <a:tcPr anchor="ctr"/>
                </a:tc>
              </a:tr>
              <a:tr h="835910">
                <a:tc>
                  <a:txBody>
                    <a:bodyPr/>
                    <a:lstStyle/>
                    <a:p>
                      <a:pPr algn="ctr"/>
                      <a:r>
                        <a:rPr lang="en-US" sz="1400" dirty="0" smtClean="0">
                          <a:latin typeface="Tahoma" pitchFamily="34" charset="0"/>
                          <a:ea typeface="Tahoma" pitchFamily="34" charset="0"/>
                          <a:cs typeface="Tahoma" pitchFamily="34" charset="0"/>
                        </a:rPr>
                        <a:t>2</a:t>
                      </a:r>
                      <a:endParaRPr lang="id-ID" sz="1400" dirty="0">
                        <a:latin typeface="Tahoma" pitchFamily="34" charset="0"/>
                        <a:ea typeface="Tahoma" pitchFamily="34" charset="0"/>
                        <a:cs typeface="Tahoma" pitchFamily="34" charset="0"/>
                      </a:endParaRPr>
                    </a:p>
                  </a:txBody>
                  <a:tcPr anchor="ctr"/>
                </a:tc>
                <a:tc>
                  <a:txBody>
                    <a:bodyPr/>
                    <a:lstStyle/>
                    <a:p>
                      <a:r>
                        <a:rPr lang="en-US" sz="1400" dirty="0" smtClean="0">
                          <a:latin typeface="Tahoma" pitchFamily="34" charset="0"/>
                          <a:ea typeface="Tahoma" pitchFamily="34" charset="0"/>
                          <a:cs typeface="Tahoma" pitchFamily="34" charset="0"/>
                        </a:rPr>
                        <a:t>Daerah</a:t>
                      </a:r>
                      <a:endParaRPr lang="id-ID" sz="1400"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20</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61</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88</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169</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165</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43</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14</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222</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391</a:t>
                      </a:r>
                      <a:endParaRPr lang="id-ID" sz="1400" b="1" dirty="0">
                        <a:latin typeface="Tahoma" pitchFamily="34" charset="0"/>
                        <a:ea typeface="Tahoma" pitchFamily="34" charset="0"/>
                        <a:cs typeface="Tahoma" pitchFamily="34" charset="0"/>
                      </a:endParaRPr>
                    </a:p>
                  </a:txBody>
                  <a:tcPr anchor="ctr"/>
                </a:tc>
              </a:tr>
              <a:tr h="835910">
                <a:tc>
                  <a:txBody>
                    <a:bodyPr/>
                    <a:lstStyle/>
                    <a:p>
                      <a:pPr algn="ctr"/>
                      <a:endParaRPr lang="id-ID" sz="1400" dirty="0">
                        <a:latin typeface="Tahoma" pitchFamily="34" charset="0"/>
                        <a:ea typeface="Tahoma" pitchFamily="34" charset="0"/>
                        <a:cs typeface="Tahoma" pitchFamily="34" charset="0"/>
                      </a:endParaRPr>
                    </a:p>
                  </a:txBody>
                  <a:tcPr anchor="ctr"/>
                </a:tc>
                <a:tc>
                  <a:txBody>
                    <a:bodyPr/>
                    <a:lstStyle/>
                    <a:p>
                      <a:r>
                        <a:rPr lang="en-US" sz="1400" dirty="0" smtClean="0">
                          <a:latin typeface="Tahoma" pitchFamily="34" charset="0"/>
                          <a:ea typeface="Tahoma" pitchFamily="34" charset="0"/>
                          <a:cs typeface="Tahoma" pitchFamily="34" charset="0"/>
                        </a:rPr>
                        <a:t>JML</a:t>
                      </a:r>
                      <a:endParaRPr lang="id-ID" sz="1400"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81</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258</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675</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1.014</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427</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406</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135</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968</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1.982</a:t>
                      </a:r>
                      <a:endParaRPr lang="id-ID" sz="1400" b="1" dirty="0">
                        <a:latin typeface="Tahoma" pitchFamily="34" charset="0"/>
                        <a:ea typeface="Tahoma" pitchFamily="34" charset="0"/>
                        <a:cs typeface="Tahoma" pitchFamily="34" charset="0"/>
                      </a:endParaRPr>
                    </a:p>
                  </a:txBody>
                  <a:tcPr anchor="ctr"/>
                </a:tc>
              </a:tr>
            </a:tbl>
          </a:graphicData>
        </a:graphic>
      </p:graphicFrame>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555777" y="404664"/>
            <a:ext cx="4176464" cy="584775"/>
          </a:xfrm>
          <a:prstGeom prst="rect">
            <a:avLst/>
          </a:prstGeom>
        </p:spPr>
        <p:txBody>
          <a:bodyPr wrap="square">
            <a:spAutoFit/>
          </a:bodyPr>
          <a:lstStyle/>
          <a:p>
            <a:pPr algn="ctr"/>
            <a:r>
              <a:rPr lang="id-ID" sz="3200" kern="10" dirty="0" smtClean="0">
                <a:ln w="9525">
                  <a:solidFill>
                    <a:schemeClr val="tx1"/>
                  </a:solidFill>
                  <a:round/>
                  <a:headEnd/>
                  <a:tailEnd/>
                </a:ln>
                <a:solidFill>
                  <a:schemeClr val="bg1"/>
                </a:solidFill>
                <a:latin typeface="Arial Black"/>
              </a:rPr>
              <a:t>lowongan formasi</a:t>
            </a:r>
            <a:endParaRPr lang="id-ID" sz="3200" kern="10" dirty="0">
              <a:ln w="9525">
                <a:solidFill>
                  <a:schemeClr val="tx1"/>
                </a:solidFill>
                <a:round/>
                <a:headEnd/>
                <a:tailEnd/>
              </a:ln>
              <a:solidFill>
                <a:schemeClr val="bg1"/>
              </a:solidFill>
              <a:latin typeface="Arial Black"/>
            </a:endParaRPr>
          </a:p>
        </p:txBody>
      </p:sp>
      <p:sp>
        <p:nvSpPr>
          <p:cNvPr id="3" name="Rectangle 2"/>
          <p:cNvSpPr/>
          <p:nvPr/>
        </p:nvSpPr>
        <p:spPr>
          <a:xfrm>
            <a:off x="899592" y="1196751"/>
            <a:ext cx="7488832" cy="5410712"/>
          </a:xfrm>
          <a:prstGeom prst="rect">
            <a:avLst/>
          </a:prstGeom>
        </p:spPr>
        <p:txBody>
          <a:bodyPr wrap="square">
            <a:spAutoFit/>
          </a:bodyPr>
          <a:lstStyle/>
          <a:p>
            <a:pPr marL="457200" indent="-457200">
              <a:lnSpc>
                <a:spcPct val="90000"/>
              </a:lnSpc>
              <a:buFont typeface="Wingdings" pitchFamily="2" charset="2"/>
              <a:buChar char="q"/>
            </a:pPr>
            <a:r>
              <a:rPr lang="id-ID" sz="2400" b="1" dirty="0" smtClean="0">
                <a:solidFill>
                  <a:schemeClr val="bg1"/>
                </a:solidFill>
                <a:latin typeface="Comic Sans MS" pitchFamily="66" charset="0"/>
              </a:rPr>
              <a:t>Pengangkatan PNS dalam jabatan Analis Kepegawaian dilakukan karena adanya lowongan formasi.</a:t>
            </a:r>
            <a:endParaRPr lang="en-US" sz="2400" b="1" dirty="0" smtClean="0">
              <a:solidFill>
                <a:schemeClr val="bg1"/>
              </a:solidFill>
              <a:latin typeface="Comic Sans MS" pitchFamily="66" charset="0"/>
            </a:endParaRPr>
          </a:p>
          <a:p>
            <a:pPr marL="457200" indent="-457200">
              <a:lnSpc>
                <a:spcPct val="90000"/>
              </a:lnSpc>
              <a:buFont typeface="Wingdings" pitchFamily="2" charset="2"/>
              <a:buChar char="q"/>
            </a:pPr>
            <a:r>
              <a:rPr lang="id-ID" sz="2400" b="1" dirty="0" smtClean="0">
                <a:solidFill>
                  <a:schemeClr val="bg1"/>
                </a:solidFill>
                <a:latin typeface="Comic Sans MS" pitchFamily="66" charset="0"/>
              </a:rPr>
              <a:t>Lowongnya suatu formasi jabatan Analis Kepegawaian dapat terjadi apabila ada Analis Kepegawaian yang berhenti, peningkatan volume beban kerja, dan/atau pembentukan unit kerja baru.</a:t>
            </a:r>
            <a:endParaRPr lang="en-US" sz="2400" b="1" dirty="0" smtClean="0">
              <a:solidFill>
                <a:schemeClr val="bg1"/>
              </a:solidFill>
              <a:latin typeface="Comic Sans MS" pitchFamily="66" charset="0"/>
            </a:endParaRPr>
          </a:p>
          <a:p>
            <a:pPr marL="457200" indent="-457200">
              <a:lnSpc>
                <a:spcPct val="90000"/>
              </a:lnSpc>
              <a:buFont typeface="Wingdings" pitchFamily="2" charset="2"/>
              <a:buChar char="q"/>
            </a:pPr>
            <a:r>
              <a:rPr lang="id-ID" sz="2400" b="1" dirty="0" smtClean="0">
                <a:solidFill>
                  <a:schemeClr val="bg1"/>
                </a:solidFill>
                <a:latin typeface="Comic Sans MS" pitchFamily="66" charset="0"/>
              </a:rPr>
              <a:t>Formasi jabatan Analis Kepegawaian pada masing-masing satuan organisasi, disusun berdasarkan analisis kebutuhan jabatan dengan menghitung rasio keseimbangan antara beban kerja dan jumlah Analis Kepegawaian yang diperlukan untuk melaksanakan kegiatan tugas pokok sesuai dengan jenjang jabatannya.</a:t>
            </a:r>
            <a:endParaRPr lang="id-ID" sz="2400" b="1" dirty="0">
              <a:solidFill>
                <a:schemeClr val="bg1"/>
              </a:solidFill>
              <a:latin typeface="Comic Sans MS" pitchFamily="66" charset="0"/>
            </a:endParaRP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899592" y="260648"/>
            <a:ext cx="6912768" cy="864096"/>
          </a:xfrm>
          <a:prstGeom prst="rect">
            <a:avLst/>
          </a:prstGeom>
        </p:spPr>
        <p:txBody>
          <a:bodyPr wrap="none" fromWordArt="1">
            <a:prstTxWarp prst="textPlain">
              <a:avLst>
                <a:gd name="adj" fmla="val 50198"/>
              </a:avLst>
            </a:prstTxWarp>
          </a:bodyPr>
          <a:lstStyle/>
          <a:p>
            <a:pPr algn="ctr"/>
            <a:r>
              <a:rPr lang="id-ID" sz="3600" kern="10" dirty="0">
                <a:ln w="9525" cap="sq">
                  <a:solidFill>
                    <a:srgbClr val="000000"/>
                  </a:solidFill>
                  <a:round/>
                  <a:headEnd type="none" w="sm" len="sm"/>
                  <a:tailEnd type="none" w="sm" len="sm"/>
                </a:ln>
                <a:solidFill>
                  <a:srgbClr val="FFFFFF"/>
                </a:solidFill>
                <a:latin typeface="Arial Black"/>
              </a:rPr>
              <a:t>pengangkatan pertama kali</a:t>
            </a:r>
          </a:p>
        </p:txBody>
      </p:sp>
      <p:sp>
        <p:nvSpPr>
          <p:cNvPr id="3" name="WordArt 8"/>
          <p:cNvSpPr>
            <a:spLocks noChangeArrowheads="1" noChangeShapeType="1" noTextEdit="1"/>
          </p:cNvSpPr>
          <p:nvPr/>
        </p:nvSpPr>
        <p:spPr bwMode="auto">
          <a:xfrm>
            <a:off x="5048250" y="1066800"/>
            <a:ext cx="2571750" cy="838200"/>
          </a:xfrm>
          <a:prstGeom prst="rect">
            <a:avLst/>
          </a:prstGeom>
        </p:spPr>
        <p:txBody>
          <a:bodyPr wrap="none" fromWordArt="1">
            <a:prstTxWarp prst="textPlain">
              <a:avLst>
                <a:gd name="adj" fmla="val 50000"/>
              </a:avLst>
            </a:prstTxWarp>
          </a:bodyPr>
          <a:lstStyle/>
          <a:p>
            <a:pPr algn="ctr"/>
            <a:r>
              <a:rPr lang="id-ID" sz="3600" b="1" kern="10" dirty="0">
                <a:ln w="9525" cap="sq">
                  <a:solidFill>
                    <a:schemeClr val="tx2"/>
                  </a:solidFill>
                  <a:round/>
                  <a:headEnd type="none" w="sm" len="sm"/>
                  <a:tailEnd type="none" w="sm" len="sm"/>
                </a:ln>
                <a:solidFill>
                  <a:srgbClr val="FF9900"/>
                </a:solidFill>
                <a:latin typeface="Comic Sans MS"/>
              </a:rPr>
              <a:t>AK Terampil</a:t>
            </a:r>
          </a:p>
        </p:txBody>
      </p:sp>
      <p:sp>
        <p:nvSpPr>
          <p:cNvPr id="4" name="Text Box 10"/>
          <p:cNvSpPr txBox="1">
            <a:spLocks noChangeArrowheads="1"/>
          </p:cNvSpPr>
          <p:nvPr/>
        </p:nvSpPr>
        <p:spPr bwMode="auto">
          <a:xfrm>
            <a:off x="323528" y="2060848"/>
            <a:ext cx="8424936" cy="48320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buFont typeface="Wingdings 3" pitchFamily="18" charset="2"/>
              <a:buChar char="Æ"/>
              <a:defRPr/>
            </a:pPr>
            <a:r>
              <a:rPr lang="id-ID" sz="2800" b="1" dirty="0">
                <a:solidFill>
                  <a:srgbClr val="000000"/>
                </a:solidFill>
                <a:latin typeface="Comic Sans MS" pitchFamily="66" charset="0"/>
              </a:rPr>
              <a:t>berijazah paling rendah Diploma III (D.III) Ilmu Kepegawaian, Ilmu Ekonomi Manajemen SDM, Ilmu Manajemen Administrasi, Ilmu Administrasi Perkantoran, dan Ilmu Kesekretariatan (Perka BKN No. 34/2014)</a:t>
            </a:r>
          </a:p>
          <a:p>
            <a:pPr marL="457200" indent="-457200">
              <a:buFont typeface="Wingdings 3" pitchFamily="18" charset="2"/>
              <a:buChar char="Æ"/>
              <a:defRPr/>
            </a:pPr>
            <a:r>
              <a:rPr kumimoji="0" lang="id-ID" sz="2800" b="1" dirty="0" smtClean="0">
                <a:solidFill>
                  <a:srgbClr val="000000"/>
                </a:solidFill>
                <a:latin typeface="Comic Sans MS" pitchFamily="66" charset="0"/>
              </a:rPr>
              <a:t>minimal </a:t>
            </a:r>
            <a:r>
              <a:rPr kumimoji="0" lang="id-ID" sz="2800" b="1" dirty="0">
                <a:solidFill>
                  <a:srgbClr val="000000"/>
                </a:solidFill>
                <a:latin typeface="Comic Sans MS" pitchFamily="66" charset="0"/>
              </a:rPr>
              <a:t>menduduki pangkat Pengatur (II/</a:t>
            </a:r>
            <a:r>
              <a:rPr kumimoji="0" lang="en-US" sz="2800" b="1" dirty="0">
                <a:solidFill>
                  <a:srgbClr val="000000"/>
                </a:solidFill>
                <a:latin typeface="Comic Sans MS" pitchFamily="66" charset="0"/>
              </a:rPr>
              <a:t>c</a:t>
            </a:r>
            <a:r>
              <a:rPr kumimoji="0" lang="id-ID" sz="2800" b="1" dirty="0">
                <a:solidFill>
                  <a:srgbClr val="000000"/>
                </a:solidFill>
                <a:latin typeface="Comic Sans MS" pitchFamily="66" charset="0"/>
              </a:rPr>
              <a:t>)</a:t>
            </a:r>
          </a:p>
          <a:p>
            <a:pPr marL="457200" indent="-457200">
              <a:buFont typeface="Wingdings 3" pitchFamily="18" charset="2"/>
              <a:buChar char="Æ"/>
              <a:defRPr/>
            </a:pPr>
            <a:r>
              <a:rPr kumimoji="0" lang="id-ID" sz="2800" b="1" dirty="0">
                <a:solidFill>
                  <a:srgbClr val="000000"/>
                </a:solidFill>
                <a:latin typeface="Comic Sans MS" pitchFamily="66" charset="0"/>
              </a:rPr>
              <a:t>setiap unsur penilaian </a:t>
            </a:r>
            <a:r>
              <a:rPr kumimoji="0" lang="en-US" sz="2800" b="1" dirty="0" err="1">
                <a:solidFill>
                  <a:srgbClr val="000000"/>
                </a:solidFill>
                <a:latin typeface="Comic Sans MS" pitchFamily="66" charset="0"/>
              </a:rPr>
              <a:t>Prestasi</a:t>
            </a:r>
            <a:r>
              <a:rPr kumimoji="0" lang="en-US" sz="2800" b="1" dirty="0">
                <a:solidFill>
                  <a:srgbClr val="000000"/>
                </a:solidFill>
                <a:latin typeface="Comic Sans MS" pitchFamily="66" charset="0"/>
              </a:rPr>
              <a:t> </a:t>
            </a:r>
            <a:r>
              <a:rPr kumimoji="0" lang="en-US" sz="2800" b="1" dirty="0" err="1">
                <a:solidFill>
                  <a:srgbClr val="000000"/>
                </a:solidFill>
                <a:latin typeface="Comic Sans MS" pitchFamily="66" charset="0"/>
              </a:rPr>
              <a:t>Kerja</a:t>
            </a:r>
            <a:r>
              <a:rPr kumimoji="0" lang="en-US" sz="2800" b="1" dirty="0">
                <a:solidFill>
                  <a:srgbClr val="000000"/>
                </a:solidFill>
                <a:latin typeface="Comic Sans MS" pitchFamily="66" charset="0"/>
              </a:rPr>
              <a:t> PNS</a:t>
            </a:r>
            <a:r>
              <a:rPr kumimoji="0" lang="id-ID" sz="2800" b="1" dirty="0">
                <a:solidFill>
                  <a:srgbClr val="000000"/>
                </a:solidFill>
                <a:latin typeface="Comic Sans MS" pitchFamily="66" charset="0"/>
              </a:rPr>
              <a:t> minimal bernilai </a:t>
            </a:r>
            <a:r>
              <a:rPr kumimoji="0" lang="id-ID" sz="2800" b="1" dirty="0" smtClean="0">
                <a:solidFill>
                  <a:srgbClr val="000000"/>
                </a:solidFill>
                <a:latin typeface="Comic Sans MS" pitchFamily="66" charset="0"/>
              </a:rPr>
              <a:t>baik dlm 1 thn terakhir</a:t>
            </a:r>
          </a:p>
          <a:p>
            <a:pPr marL="457200" indent="-457200">
              <a:buFont typeface="Wingdings 3" pitchFamily="18" charset="2"/>
              <a:buChar char="Æ"/>
              <a:defRPr/>
            </a:pPr>
            <a:r>
              <a:rPr lang="id-ID" sz="2800" b="1" dirty="0" smtClean="0">
                <a:solidFill>
                  <a:srgbClr val="000000"/>
                </a:solidFill>
                <a:latin typeface="Comic Sans MS" pitchFamily="66" charset="0"/>
              </a:rPr>
              <a:t>telah mengikuti dan lulus Diklat Fungsional Analis Kepegawaian Keterampilan</a:t>
            </a:r>
            <a:r>
              <a:rPr lang="id-ID" sz="2800" b="1" dirty="0" smtClean="0">
                <a:solidFill>
                  <a:schemeClr val="tx1"/>
                </a:solidFill>
                <a:latin typeface="Comic Sans MS" pitchFamily="66" charset="0"/>
              </a:rPr>
              <a:t>, kecuali yg memiliki ijazah D.III Kepegawaian</a:t>
            </a:r>
            <a:endParaRPr kumimoji="0" lang="id-ID" sz="2800" b="1" dirty="0">
              <a:solidFill>
                <a:schemeClr val="tx1"/>
              </a:solidFill>
              <a:latin typeface="Comic Sans MS" pitchFamily="66"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4895850" y="304800"/>
            <a:ext cx="2571750" cy="1143000"/>
          </a:xfrm>
          <a:prstGeom prst="rect">
            <a:avLst/>
          </a:prstGeom>
        </p:spPr>
        <p:txBody>
          <a:bodyPr wrap="none" fromWordArt="1">
            <a:prstTxWarp prst="textPlain">
              <a:avLst>
                <a:gd name="adj" fmla="val 50000"/>
              </a:avLst>
            </a:prstTxWarp>
          </a:bodyPr>
          <a:lstStyle/>
          <a:p>
            <a:pPr algn="ctr"/>
            <a:r>
              <a:rPr lang="id-ID" sz="3600" b="1" kern="10" dirty="0">
                <a:ln w="9525" cap="sq">
                  <a:solidFill>
                    <a:srgbClr val="000000"/>
                  </a:solidFill>
                  <a:round/>
                  <a:headEnd type="none" w="sm" len="sm"/>
                  <a:tailEnd type="none" w="sm" len="sm"/>
                </a:ln>
                <a:solidFill>
                  <a:schemeClr val="accent3">
                    <a:lumMod val="75000"/>
                  </a:schemeClr>
                </a:solidFill>
                <a:latin typeface="Comic Sans MS"/>
              </a:rPr>
              <a:t>AK Ahli</a:t>
            </a:r>
          </a:p>
        </p:txBody>
      </p:sp>
      <p:sp>
        <p:nvSpPr>
          <p:cNvPr id="3" name="Text Box 10"/>
          <p:cNvSpPr txBox="1">
            <a:spLocks noChangeArrowheads="1"/>
          </p:cNvSpPr>
          <p:nvPr/>
        </p:nvSpPr>
        <p:spPr bwMode="auto">
          <a:xfrm>
            <a:off x="395536" y="1772816"/>
            <a:ext cx="8496944" cy="49552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61950" lvl="0" indent="-361950" algn="just" fontAlgn="base">
              <a:spcBef>
                <a:spcPct val="0"/>
              </a:spcBef>
              <a:spcAft>
                <a:spcPct val="0"/>
              </a:spcAft>
              <a:buFont typeface="Wingdings" pitchFamily="2" charset="2"/>
              <a:buChar char="q"/>
            </a:pPr>
            <a:r>
              <a:rPr lang="id-ID" sz="2400" b="1" dirty="0">
                <a:solidFill>
                  <a:srgbClr val="000000"/>
                </a:solidFill>
                <a:latin typeface="Comic Sans MS" pitchFamily="66" charset="0"/>
                <a:cs typeface="Arial" charset="0"/>
              </a:rPr>
              <a:t>berijazah paling rendah Sarjana (S1)/Diploma IV (D.IV) Ilmu Kepegawaian, Ilmu Manajemen, Ilmu Politik, Ilmu Administrasi Negara, Ilmu Administrasi Publik, Ilmu Hukum, Ilmu Pemerintahan, Ilmu Sosial Politik, Ilmu Kebijakan Publik, Ilmu  Ekonomi Manajemen SDM, dan Ilmu Sosiologi;</a:t>
            </a:r>
            <a:endParaRPr lang="en-GB" sz="2400" b="1" dirty="0">
              <a:solidFill>
                <a:srgbClr val="000000"/>
              </a:solidFill>
              <a:latin typeface="Comic Sans MS" pitchFamily="66" charset="0"/>
              <a:cs typeface="Arial" charset="0"/>
            </a:endParaRPr>
          </a:p>
          <a:p>
            <a:pPr marL="457200" indent="-457200">
              <a:buFont typeface="Wingdings 3" pitchFamily="18" charset="2"/>
              <a:buChar char="Æ"/>
              <a:defRPr/>
            </a:pPr>
            <a:r>
              <a:rPr kumimoji="0" lang="id-ID" sz="2400" b="1" dirty="0" smtClean="0">
                <a:solidFill>
                  <a:srgbClr val="000000"/>
                </a:solidFill>
                <a:latin typeface="Comic Sans MS" pitchFamily="66" charset="0"/>
              </a:rPr>
              <a:t>minimal </a:t>
            </a:r>
            <a:r>
              <a:rPr kumimoji="0" lang="id-ID" sz="2400" b="1" dirty="0">
                <a:solidFill>
                  <a:srgbClr val="000000"/>
                </a:solidFill>
                <a:latin typeface="Comic Sans MS" pitchFamily="66" charset="0"/>
              </a:rPr>
              <a:t>menduduki pangkat Penata Muda (III/a)</a:t>
            </a:r>
          </a:p>
          <a:p>
            <a:pPr marL="457200" indent="-457200">
              <a:buFont typeface="Wingdings 3" pitchFamily="18" charset="2"/>
              <a:buChar char="Æ"/>
              <a:defRPr/>
            </a:pPr>
            <a:r>
              <a:rPr kumimoji="0" lang="id-ID" sz="2400" b="1" dirty="0">
                <a:solidFill>
                  <a:srgbClr val="000000"/>
                </a:solidFill>
                <a:latin typeface="Comic Sans MS" pitchFamily="66" charset="0"/>
              </a:rPr>
              <a:t>setiap unsur penilaian</a:t>
            </a:r>
            <a:r>
              <a:rPr kumimoji="0" lang="en-US" sz="2400" b="1" dirty="0">
                <a:solidFill>
                  <a:srgbClr val="000000"/>
                </a:solidFill>
                <a:latin typeface="Comic Sans MS" pitchFamily="66" charset="0"/>
              </a:rPr>
              <a:t> </a:t>
            </a:r>
            <a:r>
              <a:rPr kumimoji="0" lang="en-US" sz="2400" b="1" dirty="0" err="1">
                <a:solidFill>
                  <a:srgbClr val="000000"/>
                </a:solidFill>
                <a:latin typeface="Comic Sans MS" pitchFamily="66" charset="0"/>
              </a:rPr>
              <a:t>Prestasi</a:t>
            </a:r>
            <a:r>
              <a:rPr kumimoji="0" lang="en-US" sz="2400" b="1" dirty="0">
                <a:solidFill>
                  <a:srgbClr val="000000"/>
                </a:solidFill>
                <a:latin typeface="Comic Sans MS" pitchFamily="66" charset="0"/>
              </a:rPr>
              <a:t> </a:t>
            </a:r>
            <a:r>
              <a:rPr kumimoji="0" lang="en-US" sz="2400" b="1" dirty="0" err="1">
                <a:solidFill>
                  <a:srgbClr val="000000"/>
                </a:solidFill>
                <a:latin typeface="Comic Sans MS" pitchFamily="66" charset="0"/>
              </a:rPr>
              <a:t>Kerja</a:t>
            </a:r>
            <a:r>
              <a:rPr kumimoji="0" lang="en-US" sz="2400" b="1" dirty="0">
                <a:solidFill>
                  <a:srgbClr val="000000"/>
                </a:solidFill>
                <a:latin typeface="Comic Sans MS" pitchFamily="66" charset="0"/>
              </a:rPr>
              <a:t> PNS</a:t>
            </a:r>
            <a:r>
              <a:rPr kumimoji="0" lang="id-ID" sz="2400" b="1" dirty="0">
                <a:solidFill>
                  <a:srgbClr val="000000"/>
                </a:solidFill>
                <a:latin typeface="Comic Sans MS" pitchFamily="66" charset="0"/>
              </a:rPr>
              <a:t> minimal bernilai </a:t>
            </a:r>
            <a:r>
              <a:rPr kumimoji="0" lang="id-ID" sz="2400" b="1" dirty="0" smtClean="0">
                <a:solidFill>
                  <a:srgbClr val="000000"/>
                </a:solidFill>
                <a:latin typeface="Comic Sans MS" pitchFamily="66" charset="0"/>
              </a:rPr>
              <a:t>baik dlm 1 thn terakhir</a:t>
            </a:r>
            <a:endParaRPr kumimoji="0" lang="id-ID" sz="2400" b="1" dirty="0">
              <a:solidFill>
                <a:srgbClr val="000000"/>
              </a:solidFill>
              <a:latin typeface="Comic Sans MS" pitchFamily="66" charset="0"/>
            </a:endParaRPr>
          </a:p>
          <a:p>
            <a:pPr marL="457200" indent="-457200">
              <a:buFont typeface="Wingdings 3" pitchFamily="18" charset="2"/>
              <a:buChar char="Æ"/>
              <a:defRPr/>
            </a:pPr>
            <a:r>
              <a:rPr lang="id-ID" sz="2400" b="1" dirty="0" smtClean="0">
                <a:solidFill>
                  <a:srgbClr val="000000"/>
                </a:solidFill>
                <a:latin typeface="Comic Sans MS" pitchFamily="66" charset="0"/>
              </a:rPr>
              <a:t>t</a:t>
            </a:r>
            <a:r>
              <a:rPr kumimoji="0" lang="id-ID" sz="2400" b="1" dirty="0" smtClean="0">
                <a:solidFill>
                  <a:srgbClr val="000000"/>
                </a:solidFill>
                <a:latin typeface="Comic Sans MS" pitchFamily="66" charset="0"/>
              </a:rPr>
              <a:t>elah mengikuti dan lulus Diklat Fugsional Analis Kepegawaian Keahlian, kecuali yg memiliki ijazah D.IV Kepegawaian</a:t>
            </a:r>
            <a:endParaRPr kumimoji="0" lang="en-US" sz="2400" b="1" dirty="0">
              <a:solidFill>
                <a:srgbClr val="000000"/>
              </a:solidFill>
              <a:latin typeface="Comic Sans MS" pitchFamily="66" charset="0"/>
            </a:endParaRPr>
          </a:p>
          <a:p>
            <a:pPr marL="457200" indent="-457200" algn="just">
              <a:buFont typeface="Wingdings 3" pitchFamily="18" charset="2"/>
              <a:buNone/>
              <a:defRPr/>
            </a:pPr>
            <a:endParaRPr kumimoji="0" lang="id-ID" sz="2800" b="1" i="1" dirty="0">
              <a:solidFill>
                <a:srgbClr val="FF3300"/>
              </a:solidFill>
              <a:latin typeface="Comic Sans MS" pitchFamily="66" charset="0"/>
            </a:endParaRPr>
          </a:p>
        </p:txBody>
      </p:sp>
      <p:sp>
        <p:nvSpPr>
          <p:cNvPr id="4" name="Oval 3"/>
          <p:cNvSpPr/>
          <p:nvPr/>
        </p:nvSpPr>
        <p:spPr>
          <a:xfrm>
            <a:off x="1043608" y="188640"/>
            <a:ext cx="1728192" cy="1584176"/>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524000" y="304800"/>
            <a:ext cx="5781675" cy="1143000"/>
          </a:xfrm>
          <a:prstGeom prst="rect">
            <a:avLst/>
          </a:prstGeom>
        </p:spPr>
        <p:txBody>
          <a:bodyPr wrap="none" fromWordArt="1">
            <a:prstTxWarp prst="textPlain">
              <a:avLst>
                <a:gd name="adj" fmla="val 50000"/>
              </a:avLst>
            </a:prstTxWarp>
          </a:bodyPr>
          <a:lstStyle/>
          <a:p>
            <a:pPr algn="ctr"/>
            <a:r>
              <a:rPr lang="id-ID" sz="3600" kern="10" dirty="0">
                <a:ln w="9525">
                  <a:solidFill>
                    <a:srgbClr val="000000"/>
                  </a:solidFill>
                  <a:round/>
                  <a:headEnd/>
                  <a:tailEnd/>
                </a:ln>
                <a:solidFill>
                  <a:srgbClr val="FFFFFF"/>
                </a:solidFill>
                <a:latin typeface="Arial Black"/>
              </a:rPr>
              <a:t>pengangkatan pertama</a:t>
            </a:r>
          </a:p>
        </p:txBody>
      </p:sp>
      <p:sp>
        <p:nvSpPr>
          <p:cNvPr id="3" name="Text Box 7"/>
          <p:cNvSpPr txBox="1">
            <a:spLocks noChangeArrowheads="1"/>
          </p:cNvSpPr>
          <p:nvPr/>
        </p:nvSpPr>
        <p:spPr bwMode="auto">
          <a:xfrm>
            <a:off x="733425" y="1912938"/>
            <a:ext cx="8001000" cy="43386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marL="465138" indent="-465138">
              <a:spcBef>
                <a:spcPct val="50000"/>
              </a:spcBef>
              <a:buFontTx/>
              <a:buBlip>
                <a:blip r:embed="rId3"/>
              </a:buBlip>
              <a:defRPr/>
            </a:pPr>
            <a:r>
              <a:rPr lang="id-ID" sz="2400" dirty="0">
                <a:solidFill>
                  <a:schemeClr val="tx1"/>
                </a:solidFill>
                <a:latin typeface="Bernard MT Condensed" pitchFamily="18" charset="0"/>
              </a:rPr>
              <a:t>penetapan angka kredit awal, dilakukan dengan penghitungan angka kredit mulai dari CPNS, pendidikan, diklat, prajabatan, kegiatan manajemen PNS dan pengembangan sistem manajemen PNS, penunjang kegiatan lainnya melalui pengusulan penetapan angka kredit, hasilnya PAK</a:t>
            </a:r>
            <a:r>
              <a:rPr lang="en-US" sz="2400" dirty="0">
                <a:solidFill>
                  <a:schemeClr val="tx1"/>
                </a:solidFill>
                <a:latin typeface="Bernard MT Condensed" pitchFamily="18" charset="0"/>
              </a:rPr>
              <a:t>,</a:t>
            </a:r>
            <a:r>
              <a:rPr lang="id-ID" sz="2400" dirty="0">
                <a:solidFill>
                  <a:schemeClr val="tx1"/>
                </a:solidFill>
                <a:latin typeface="Bernard MT Condensed" pitchFamily="18" charset="0"/>
              </a:rPr>
              <a:t> baru dibuatkan SK pengangkatannya </a:t>
            </a:r>
          </a:p>
          <a:p>
            <a:pPr marL="465138" indent="-465138">
              <a:spcBef>
                <a:spcPct val="50000"/>
              </a:spcBef>
              <a:buFontTx/>
              <a:buBlip>
                <a:blip r:embed="rId3"/>
              </a:buBlip>
              <a:defRPr/>
            </a:pPr>
            <a:r>
              <a:rPr lang="id-ID" sz="2400" dirty="0">
                <a:solidFill>
                  <a:schemeClr val="tx1"/>
                </a:solidFill>
                <a:latin typeface="Bernard MT Condensed" pitchFamily="18" charset="0"/>
              </a:rPr>
              <a:t>penetapan angka kredit awal, berdasarkan pendidikan langsung dicantumkan dalam SK pengangkatannya, sehingga penghitungan angka kredit sebelumnya mulai dari CPNS dapat dilakukan pada saat penetapan angka kredit untuk kenaikan pangkatnya</a:t>
            </a:r>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763688" y="476673"/>
            <a:ext cx="6120680" cy="830997"/>
          </a:xfrm>
          <a:prstGeom prst="rect">
            <a:avLst/>
          </a:prstGeom>
        </p:spPr>
        <p:txBody>
          <a:bodyPr wrap="square">
            <a:spAutoFit/>
          </a:bodyPr>
          <a:lstStyle/>
          <a:p>
            <a:pPr algn="ctr"/>
            <a:r>
              <a:rPr lang="id-ID" sz="2400" kern="10" dirty="0" smtClean="0">
                <a:ln w="9525" cap="sq">
                  <a:solidFill>
                    <a:srgbClr val="FF0000"/>
                  </a:solidFill>
                  <a:round/>
                  <a:headEnd type="none" w="sm" len="sm"/>
                  <a:tailEnd type="none" w="sm" len="sm"/>
                </a:ln>
                <a:solidFill>
                  <a:srgbClr val="FFFF00"/>
                </a:solidFill>
                <a:latin typeface="Arial Black"/>
              </a:rPr>
              <a:t>pengangkatan masa peralihan (inpassing)</a:t>
            </a:r>
            <a:endParaRPr lang="id-ID" sz="2400" kern="10" dirty="0">
              <a:ln w="9525" cap="sq">
                <a:solidFill>
                  <a:srgbClr val="FF0000"/>
                </a:solidFill>
                <a:round/>
                <a:headEnd type="none" w="sm" len="sm"/>
                <a:tailEnd type="none" w="sm" len="sm"/>
              </a:ln>
              <a:solidFill>
                <a:srgbClr val="FFFF00"/>
              </a:solidFill>
              <a:latin typeface="Arial Black"/>
            </a:endParaRPr>
          </a:p>
        </p:txBody>
      </p:sp>
      <p:sp>
        <p:nvSpPr>
          <p:cNvPr id="3" name="Rectangle 2"/>
          <p:cNvSpPr/>
          <p:nvPr/>
        </p:nvSpPr>
        <p:spPr>
          <a:xfrm>
            <a:off x="3131840" y="1412776"/>
            <a:ext cx="4392488" cy="769441"/>
          </a:xfrm>
          <a:prstGeom prst="rect">
            <a:avLst/>
          </a:prstGeom>
        </p:spPr>
        <p:txBody>
          <a:bodyPr wrap="square">
            <a:spAutoFit/>
          </a:bodyPr>
          <a:lstStyle/>
          <a:p>
            <a:pPr algn="ctr"/>
            <a:r>
              <a:rPr lang="id-ID" sz="4400" b="1" kern="10" dirty="0" smtClean="0">
                <a:ln w="9525" cap="sq">
                  <a:solidFill>
                    <a:schemeClr val="tx2"/>
                  </a:solidFill>
                  <a:round/>
                  <a:headEnd type="none" w="sm" len="sm"/>
                  <a:tailEnd type="none" w="sm" len="sm"/>
                </a:ln>
                <a:solidFill>
                  <a:schemeClr val="bg1"/>
                </a:solidFill>
                <a:latin typeface="Comic Sans MS"/>
              </a:rPr>
              <a:t>AK Terampil</a:t>
            </a:r>
            <a:endParaRPr lang="id-ID" sz="4400" b="1" kern="10" dirty="0">
              <a:ln w="9525" cap="sq">
                <a:solidFill>
                  <a:schemeClr val="tx2"/>
                </a:solidFill>
                <a:round/>
                <a:headEnd type="none" w="sm" len="sm"/>
                <a:tailEnd type="none" w="sm" len="sm"/>
              </a:ln>
              <a:solidFill>
                <a:schemeClr val="bg1"/>
              </a:solidFill>
              <a:latin typeface="Comic Sans MS"/>
            </a:endParaRPr>
          </a:p>
        </p:txBody>
      </p:sp>
      <p:sp>
        <p:nvSpPr>
          <p:cNvPr id="4" name="Text Box 7"/>
          <p:cNvSpPr txBox="1">
            <a:spLocks noChangeArrowheads="1"/>
          </p:cNvSpPr>
          <p:nvPr/>
        </p:nvSpPr>
        <p:spPr bwMode="auto">
          <a:xfrm>
            <a:off x="467544" y="1772816"/>
            <a:ext cx="2520280" cy="2308324"/>
          </a:xfrm>
          <a:prstGeom prst="rect">
            <a:avLst/>
          </a:prstGeom>
          <a:solidFill>
            <a:srgbClr val="4D4D4D"/>
          </a:solidFill>
          <a:ln w="12700" cap="sq">
            <a:noFill/>
            <a:miter lim="800000"/>
            <a:headEnd type="none" w="sm" len="sm"/>
            <a:tailEnd type="none" w="sm" len="sm"/>
          </a:ln>
        </p:spPr>
        <p:txBody>
          <a:bodyPr wrap="square">
            <a:spAutoFit/>
          </a:bodyPr>
          <a:lstStyle/>
          <a:p>
            <a:pPr marL="171450" indent="-171450">
              <a:spcBef>
                <a:spcPct val="50000"/>
              </a:spcBef>
              <a:buFontTx/>
              <a:buChar char="•"/>
            </a:pPr>
            <a:r>
              <a:rPr lang="en-US" sz="3600" b="1" dirty="0" err="1">
                <a:solidFill>
                  <a:schemeClr val="bg1"/>
                </a:solidFill>
              </a:rPr>
              <a:t>sma</a:t>
            </a:r>
            <a:endParaRPr lang="id-ID" sz="3600" b="1" dirty="0">
              <a:solidFill>
                <a:schemeClr val="bg1"/>
              </a:solidFill>
            </a:endParaRPr>
          </a:p>
          <a:p>
            <a:pPr marL="171450" indent="-171450">
              <a:spcBef>
                <a:spcPct val="50000"/>
              </a:spcBef>
              <a:buFontTx/>
              <a:buChar char="•"/>
            </a:pPr>
            <a:r>
              <a:rPr lang="id-ID" sz="3600" b="1" dirty="0">
                <a:solidFill>
                  <a:schemeClr val="bg1"/>
                </a:solidFill>
              </a:rPr>
              <a:t>pengatur</a:t>
            </a:r>
            <a:endParaRPr lang="en-US" sz="3600" b="1" dirty="0">
              <a:solidFill>
                <a:schemeClr val="bg1"/>
              </a:solidFill>
            </a:endParaRPr>
          </a:p>
          <a:p>
            <a:pPr marL="171450" indent="-171450">
              <a:spcBef>
                <a:spcPct val="50000"/>
              </a:spcBef>
            </a:pPr>
            <a:r>
              <a:rPr lang="en-GB" sz="3600" b="1" dirty="0">
                <a:solidFill>
                  <a:schemeClr val="bg1"/>
                </a:solidFill>
              </a:rPr>
              <a:t>	(II/c)</a:t>
            </a:r>
          </a:p>
        </p:txBody>
      </p:sp>
      <p:sp>
        <p:nvSpPr>
          <p:cNvPr id="5" name="Text Box 9"/>
          <p:cNvSpPr txBox="1">
            <a:spLocks noChangeArrowheads="1"/>
          </p:cNvSpPr>
          <p:nvPr/>
        </p:nvSpPr>
        <p:spPr bwMode="auto">
          <a:xfrm>
            <a:off x="3048000" y="2564904"/>
            <a:ext cx="5943600" cy="3153171"/>
          </a:xfrm>
          <a:prstGeom prst="rect">
            <a:avLst/>
          </a:prstGeom>
          <a:noFill/>
          <a:ln w="9525">
            <a:noFill/>
            <a:miter lim="800000"/>
            <a:headEnd/>
            <a:tailEnd/>
          </a:ln>
        </p:spPr>
        <p:txBody>
          <a:bodyPr wrap="square">
            <a:spAutoFit/>
          </a:bodyPr>
          <a:lstStyle/>
          <a:p>
            <a:pPr marL="457200" indent="-457200">
              <a:lnSpc>
                <a:spcPct val="85000"/>
              </a:lnSpc>
              <a:buFont typeface="Wingdings 3" pitchFamily="18" charset="2"/>
              <a:buChar char="Æ"/>
            </a:pPr>
            <a:r>
              <a:rPr kumimoji="0" lang="id-ID" b="1" dirty="0">
                <a:solidFill>
                  <a:schemeClr val="bg1"/>
                </a:solidFill>
                <a:latin typeface="Comic Sans MS" pitchFamily="66" charset="0"/>
              </a:rPr>
              <a:t>PNS yang pada saat PERMENPAN nomor PER/14/M.PAN/6/2008 ini ditetapkan telah melaksanakan kegiatan manajemen PNS/ pengembangan sistem manajemen </a:t>
            </a:r>
            <a:r>
              <a:rPr kumimoji="0" lang="id-ID" b="1" dirty="0" smtClean="0">
                <a:solidFill>
                  <a:schemeClr val="bg1"/>
                </a:solidFill>
                <a:latin typeface="Comic Sans MS" pitchFamily="66" charset="0"/>
              </a:rPr>
              <a:t>PNS</a:t>
            </a:r>
          </a:p>
          <a:p>
            <a:pPr marL="457200" indent="-457200">
              <a:lnSpc>
                <a:spcPct val="85000"/>
              </a:lnSpc>
            </a:pPr>
            <a:r>
              <a:rPr lang="id-ID" b="1" dirty="0" smtClean="0">
                <a:solidFill>
                  <a:schemeClr val="bg1"/>
                </a:solidFill>
                <a:latin typeface="Comic Sans MS" pitchFamily="66" charset="0"/>
              </a:rPr>
              <a:t>    </a:t>
            </a:r>
            <a:r>
              <a:rPr kumimoji="0" lang="id-ID" b="1" dirty="0" smtClean="0">
                <a:solidFill>
                  <a:schemeClr val="bg1"/>
                </a:solidFill>
                <a:latin typeface="Comic Sans MS" pitchFamily="66" charset="0"/>
              </a:rPr>
              <a:t> </a:t>
            </a:r>
            <a:r>
              <a:rPr kumimoji="0" lang="id-ID" b="1" dirty="0">
                <a:solidFill>
                  <a:schemeClr val="bg1"/>
                </a:solidFill>
                <a:latin typeface="Comic Sans MS" pitchFamily="66" charset="0"/>
              </a:rPr>
              <a:t>(2 juni 2008)</a:t>
            </a:r>
          </a:p>
          <a:p>
            <a:pPr marL="457200" indent="-457200">
              <a:lnSpc>
                <a:spcPct val="85000"/>
              </a:lnSpc>
              <a:buFont typeface="Wingdings 3" pitchFamily="18" charset="2"/>
              <a:buChar char="Æ"/>
            </a:pPr>
            <a:r>
              <a:rPr kumimoji="0" lang="id-ID" b="1" dirty="0">
                <a:solidFill>
                  <a:schemeClr val="bg1"/>
                </a:solidFill>
                <a:latin typeface="Comic Sans MS" pitchFamily="66" charset="0"/>
              </a:rPr>
              <a:t>berijasah paling rendah SMA/sederajat</a:t>
            </a:r>
          </a:p>
          <a:p>
            <a:pPr marL="457200" indent="-457200">
              <a:lnSpc>
                <a:spcPct val="85000"/>
              </a:lnSpc>
              <a:buFont typeface="Wingdings 3" pitchFamily="18" charset="2"/>
              <a:buChar char="Æ"/>
            </a:pPr>
            <a:r>
              <a:rPr lang="id-ID" b="1" dirty="0">
                <a:solidFill>
                  <a:schemeClr val="bg1"/>
                </a:solidFill>
                <a:latin typeface="Comic Sans MS" pitchFamily="66" charset="0"/>
              </a:rPr>
              <a:t>p</a:t>
            </a:r>
            <a:r>
              <a:rPr kumimoji="0" lang="id-ID" b="1" dirty="0" smtClean="0">
                <a:solidFill>
                  <a:schemeClr val="bg1"/>
                </a:solidFill>
                <a:latin typeface="Comic Sans MS" pitchFamily="66" charset="0"/>
              </a:rPr>
              <a:t>aling </a:t>
            </a:r>
            <a:r>
              <a:rPr kumimoji="0" lang="id-ID" b="1" dirty="0">
                <a:solidFill>
                  <a:schemeClr val="bg1"/>
                </a:solidFill>
                <a:latin typeface="Comic Sans MS" pitchFamily="66" charset="0"/>
              </a:rPr>
              <a:t>rendah menduduki pangkat Pengatur (II/c)</a:t>
            </a:r>
          </a:p>
          <a:p>
            <a:pPr marL="457200" indent="-457200">
              <a:lnSpc>
                <a:spcPct val="85000"/>
              </a:lnSpc>
              <a:buFont typeface="Wingdings 3" pitchFamily="18" charset="2"/>
              <a:buChar char="Æ"/>
            </a:pPr>
            <a:r>
              <a:rPr lang="id-ID" b="1" dirty="0">
                <a:solidFill>
                  <a:schemeClr val="bg1"/>
                </a:solidFill>
                <a:latin typeface="Comic Sans MS" pitchFamily="66" charset="0"/>
              </a:rPr>
              <a:t>u</a:t>
            </a:r>
            <a:r>
              <a:rPr kumimoji="0" lang="id-ID" b="1" dirty="0" smtClean="0">
                <a:solidFill>
                  <a:schemeClr val="bg1"/>
                </a:solidFill>
                <a:latin typeface="Comic Sans MS" pitchFamily="66" charset="0"/>
              </a:rPr>
              <a:t>sia </a:t>
            </a:r>
            <a:r>
              <a:rPr kumimoji="0" lang="id-ID" b="1" dirty="0">
                <a:solidFill>
                  <a:schemeClr val="bg1"/>
                </a:solidFill>
                <a:latin typeface="Comic Sans MS" pitchFamily="66" charset="0"/>
              </a:rPr>
              <a:t>paling tinggi 50 tahun</a:t>
            </a:r>
            <a:r>
              <a:rPr kumimoji="0" lang="id-ID" dirty="0">
                <a:solidFill>
                  <a:schemeClr val="bg1"/>
                </a:solidFill>
                <a:latin typeface="Comic Sans MS" pitchFamily="66" charset="0"/>
              </a:rPr>
              <a:t> </a:t>
            </a:r>
          </a:p>
          <a:p>
            <a:pPr marL="457200" indent="-457200">
              <a:lnSpc>
                <a:spcPct val="85000"/>
              </a:lnSpc>
              <a:buFont typeface="Wingdings 3" pitchFamily="18" charset="2"/>
              <a:buChar char="Æ"/>
            </a:pPr>
            <a:r>
              <a:rPr kumimoji="0" lang="id-ID" b="1" dirty="0">
                <a:solidFill>
                  <a:schemeClr val="bg1"/>
                </a:solidFill>
                <a:latin typeface="Comic Sans MS" pitchFamily="66" charset="0"/>
              </a:rPr>
              <a:t>setiap unsur penilaian</a:t>
            </a:r>
            <a:r>
              <a:rPr kumimoji="0" lang="en-US" b="1" dirty="0">
                <a:solidFill>
                  <a:schemeClr val="bg1"/>
                </a:solidFill>
                <a:latin typeface="Comic Sans MS" pitchFamily="66" charset="0"/>
              </a:rPr>
              <a:t> </a:t>
            </a:r>
            <a:r>
              <a:rPr kumimoji="0" lang="en-US" b="1" dirty="0" err="1">
                <a:solidFill>
                  <a:schemeClr val="bg1"/>
                </a:solidFill>
                <a:latin typeface="Comic Sans MS" pitchFamily="66" charset="0"/>
              </a:rPr>
              <a:t>Prestasi</a:t>
            </a:r>
            <a:r>
              <a:rPr kumimoji="0" lang="en-US" b="1" dirty="0">
                <a:solidFill>
                  <a:schemeClr val="bg1"/>
                </a:solidFill>
                <a:latin typeface="Comic Sans MS" pitchFamily="66" charset="0"/>
              </a:rPr>
              <a:t> </a:t>
            </a:r>
            <a:r>
              <a:rPr kumimoji="0" lang="en-US" b="1" dirty="0" err="1">
                <a:solidFill>
                  <a:schemeClr val="bg1"/>
                </a:solidFill>
                <a:latin typeface="Comic Sans MS" pitchFamily="66" charset="0"/>
              </a:rPr>
              <a:t>Kerja</a:t>
            </a:r>
            <a:r>
              <a:rPr kumimoji="0" lang="en-US" b="1" dirty="0">
                <a:solidFill>
                  <a:schemeClr val="bg1"/>
                </a:solidFill>
                <a:latin typeface="Comic Sans MS" pitchFamily="66" charset="0"/>
              </a:rPr>
              <a:t> PNS </a:t>
            </a:r>
            <a:r>
              <a:rPr kumimoji="0" lang="id-ID" b="1" dirty="0">
                <a:solidFill>
                  <a:schemeClr val="bg1"/>
                </a:solidFill>
                <a:latin typeface="Comic Sans MS" pitchFamily="66" charset="0"/>
              </a:rPr>
              <a:t> minimal bernilai baik</a:t>
            </a:r>
          </a:p>
          <a:p>
            <a:pPr marL="457200" indent="-457200">
              <a:lnSpc>
                <a:spcPct val="85000"/>
              </a:lnSpc>
              <a:buFont typeface="Wingdings 3" pitchFamily="18" charset="2"/>
              <a:buChar char="Æ"/>
            </a:pPr>
            <a:r>
              <a:rPr lang="id-ID" b="1" dirty="0" err="1" smtClean="0">
                <a:solidFill>
                  <a:schemeClr val="bg1"/>
                </a:solidFill>
                <a:latin typeface="Comic Sans MS" pitchFamily="66" charset="0"/>
              </a:rPr>
              <a:t>t</a:t>
            </a:r>
            <a:r>
              <a:rPr kumimoji="0" lang="en-US" b="1" dirty="0" err="1" smtClean="0">
                <a:solidFill>
                  <a:schemeClr val="bg1"/>
                </a:solidFill>
                <a:latin typeface="Comic Sans MS" pitchFamily="66" charset="0"/>
              </a:rPr>
              <a:t>elah</a:t>
            </a:r>
            <a:r>
              <a:rPr kumimoji="0" lang="en-US" b="1" dirty="0" smtClean="0">
                <a:solidFill>
                  <a:schemeClr val="bg1"/>
                </a:solidFill>
                <a:latin typeface="Comic Sans MS" pitchFamily="66" charset="0"/>
              </a:rPr>
              <a:t> </a:t>
            </a:r>
            <a:r>
              <a:rPr kumimoji="0" lang="en-US" b="1" dirty="0" err="1">
                <a:solidFill>
                  <a:schemeClr val="bg1"/>
                </a:solidFill>
                <a:latin typeface="Comic Sans MS" pitchFamily="66" charset="0"/>
              </a:rPr>
              <a:t>mengikuti</a:t>
            </a:r>
            <a:r>
              <a:rPr kumimoji="0" lang="id-ID" b="1" dirty="0">
                <a:solidFill>
                  <a:schemeClr val="bg1"/>
                </a:solidFill>
                <a:latin typeface="Comic Sans MS" pitchFamily="66" charset="0"/>
              </a:rPr>
              <a:t> dan lulus diklat fungsional analis </a:t>
            </a:r>
            <a:r>
              <a:rPr kumimoji="0" lang="id-ID" b="1" dirty="0" smtClean="0">
                <a:solidFill>
                  <a:schemeClr val="bg1"/>
                </a:solidFill>
                <a:latin typeface="Comic Sans MS" pitchFamily="66" charset="0"/>
              </a:rPr>
              <a:t>kepegawaian keterampilan</a:t>
            </a:r>
            <a:endParaRPr kumimoji="0" lang="id-ID" b="1" dirty="0">
              <a:solidFill>
                <a:schemeClr val="bg1"/>
              </a:solidFill>
              <a:latin typeface="Comic Sans MS"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915816" y="260648"/>
            <a:ext cx="3384377" cy="1015663"/>
          </a:xfrm>
          <a:prstGeom prst="rect">
            <a:avLst/>
          </a:prstGeom>
        </p:spPr>
        <p:txBody>
          <a:bodyPr wrap="square">
            <a:spAutoFit/>
          </a:bodyPr>
          <a:lstStyle/>
          <a:p>
            <a:pPr algn="ctr"/>
            <a:r>
              <a:rPr lang="id-ID" sz="6000" b="1" kern="10" dirty="0" smtClean="0">
                <a:ln w="9525" cap="sq">
                  <a:solidFill>
                    <a:srgbClr val="000000"/>
                  </a:solidFill>
                  <a:round/>
                  <a:headEnd type="none" w="sm" len="sm"/>
                  <a:tailEnd type="none" w="sm" len="sm"/>
                </a:ln>
                <a:solidFill>
                  <a:srgbClr val="C00000"/>
                </a:solidFill>
                <a:latin typeface="Comic Sans MS"/>
              </a:rPr>
              <a:t>AK Ahli</a:t>
            </a:r>
            <a:endParaRPr lang="id-ID" sz="6000" b="1" kern="10" dirty="0">
              <a:ln w="9525" cap="sq">
                <a:solidFill>
                  <a:srgbClr val="000000"/>
                </a:solidFill>
                <a:round/>
                <a:headEnd type="none" w="sm" len="sm"/>
                <a:tailEnd type="none" w="sm" len="sm"/>
              </a:ln>
              <a:solidFill>
                <a:srgbClr val="C00000"/>
              </a:solidFill>
              <a:latin typeface="Comic Sans MS"/>
            </a:endParaRPr>
          </a:p>
        </p:txBody>
      </p:sp>
      <p:sp>
        <p:nvSpPr>
          <p:cNvPr id="3" name="Text Box 6"/>
          <p:cNvSpPr txBox="1">
            <a:spLocks noChangeArrowheads="1"/>
          </p:cNvSpPr>
          <p:nvPr/>
        </p:nvSpPr>
        <p:spPr bwMode="auto">
          <a:xfrm>
            <a:off x="381000" y="1295400"/>
            <a:ext cx="2438400" cy="2862263"/>
          </a:xfrm>
          <a:prstGeom prst="rect">
            <a:avLst/>
          </a:prstGeom>
          <a:solidFill>
            <a:srgbClr val="4D4B4F"/>
          </a:solidFill>
          <a:ln w="12700" cap="sq">
            <a:noFill/>
            <a:miter lim="800000"/>
            <a:headEnd type="none" w="sm" len="sm"/>
            <a:tailEnd type="none" w="sm" len="sm"/>
          </a:ln>
        </p:spPr>
        <p:txBody>
          <a:bodyPr>
            <a:spAutoFit/>
          </a:bodyPr>
          <a:lstStyle/>
          <a:p>
            <a:pPr>
              <a:spcBef>
                <a:spcPct val="50000"/>
              </a:spcBef>
            </a:pPr>
            <a:r>
              <a:rPr lang="id-ID" sz="4000" b="1">
                <a:solidFill>
                  <a:schemeClr val="bg1"/>
                </a:solidFill>
              </a:rPr>
              <a:t>sarjana</a:t>
            </a:r>
          </a:p>
          <a:p>
            <a:pPr>
              <a:spcBef>
                <a:spcPct val="50000"/>
              </a:spcBef>
            </a:pPr>
            <a:r>
              <a:rPr lang="id-ID" sz="4000" b="1">
                <a:solidFill>
                  <a:schemeClr val="bg1"/>
                </a:solidFill>
              </a:rPr>
              <a:t>penata muda</a:t>
            </a:r>
            <a:r>
              <a:rPr lang="en-US" sz="4000" b="1">
                <a:solidFill>
                  <a:schemeClr val="bg1"/>
                </a:solidFill>
              </a:rPr>
              <a:t> (III/a)</a:t>
            </a:r>
            <a:endParaRPr lang="en-GB" sz="4000" b="1">
              <a:solidFill>
                <a:schemeClr val="bg1"/>
              </a:solidFill>
            </a:endParaRPr>
          </a:p>
        </p:txBody>
      </p:sp>
      <p:sp>
        <p:nvSpPr>
          <p:cNvPr id="4" name="Text Box 4"/>
          <p:cNvSpPr txBox="1">
            <a:spLocks noChangeArrowheads="1"/>
          </p:cNvSpPr>
          <p:nvPr/>
        </p:nvSpPr>
        <p:spPr bwMode="auto">
          <a:xfrm>
            <a:off x="3200400" y="1330325"/>
            <a:ext cx="5764088" cy="5102935"/>
          </a:xfrm>
          <a:prstGeom prst="rect">
            <a:avLst/>
          </a:prstGeom>
          <a:noFill/>
          <a:ln w="9525">
            <a:noFill/>
            <a:miter lim="800000"/>
            <a:headEnd/>
            <a:tailEnd/>
          </a:ln>
        </p:spPr>
        <p:txBody>
          <a:bodyPr wrap="square">
            <a:spAutoFit/>
          </a:bodyPr>
          <a:lstStyle/>
          <a:p>
            <a:pPr marL="457200" indent="-457200">
              <a:lnSpc>
                <a:spcPct val="85000"/>
              </a:lnSpc>
              <a:buFont typeface="Wingdings 3" pitchFamily="18" charset="2"/>
              <a:buChar char="Æ"/>
            </a:pPr>
            <a:r>
              <a:rPr kumimoji="0" lang="id-ID" sz="2200" b="1" dirty="0">
                <a:solidFill>
                  <a:srgbClr val="000000"/>
                </a:solidFill>
                <a:latin typeface="Comic Sans MS" pitchFamily="66" charset="0"/>
              </a:rPr>
              <a:t>PNS yang pada saat PERMENPAN nomor PER/14/M.PAN/6/2008 ini ditetapkan telah melaksanakan kegiatan manajemen PNS/ pengembangan sistem manajemen PNS (2 juni 2008)</a:t>
            </a:r>
          </a:p>
          <a:p>
            <a:pPr marL="457200" indent="-457200">
              <a:lnSpc>
                <a:spcPct val="85000"/>
              </a:lnSpc>
              <a:buFont typeface="Wingdings 3" pitchFamily="18" charset="2"/>
              <a:buChar char="Æ"/>
            </a:pPr>
            <a:r>
              <a:rPr kumimoji="0" lang="id-ID" sz="2200" b="1" dirty="0">
                <a:solidFill>
                  <a:srgbClr val="000000"/>
                </a:solidFill>
                <a:latin typeface="Comic Sans MS" pitchFamily="66" charset="0"/>
              </a:rPr>
              <a:t>berijasah minimal </a:t>
            </a:r>
            <a:r>
              <a:rPr kumimoji="0" lang="id-ID" sz="2200" b="1" dirty="0" smtClean="0">
                <a:solidFill>
                  <a:srgbClr val="000000"/>
                </a:solidFill>
                <a:latin typeface="Comic Sans MS" pitchFamily="66" charset="0"/>
              </a:rPr>
              <a:t>S.1/D.IV</a:t>
            </a:r>
            <a:r>
              <a:rPr kumimoji="0" lang="en-US" sz="2200" b="1" dirty="0" smtClean="0">
                <a:solidFill>
                  <a:srgbClr val="000000"/>
                </a:solidFill>
                <a:latin typeface="Comic Sans MS" pitchFamily="66" charset="0"/>
              </a:rPr>
              <a:t> </a:t>
            </a:r>
            <a:r>
              <a:rPr kumimoji="0" lang="id-ID" sz="2200" b="1" dirty="0">
                <a:solidFill>
                  <a:srgbClr val="000000"/>
                </a:solidFill>
                <a:latin typeface="Comic Sans MS" pitchFamily="66" charset="0"/>
              </a:rPr>
              <a:t>sesuai dengan kualifikasi yang </a:t>
            </a:r>
            <a:r>
              <a:rPr kumimoji="0" lang="id-ID" sz="2200" b="1" dirty="0" smtClean="0">
                <a:solidFill>
                  <a:srgbClr val="000000"/>
                </a:solidFill>
                <a:latin typeface="Comic Sans MS" pitchFamily="66" charset="0"/>
              </a:rPr>
              <a:t>ditentukan</a:t>
            </a:r>
            <a:endParaRPr kumimoji="0" lang="id-ID" sz="2200" b="1" dirty="0">
              <a:solidFill>
                <a:srgbClr val="000000"/>
              </a:solidFill>
              <a:latin typeface="Comic Sans MS" pitchFamily="66" charset="0"/>
            </a:endParaRPr>
          </a:p>
          <a:p>
            <a:pPr marL="457200" indent="-457200">
              <a:buFont typeface="Wingdings 3" pitchFamily="18" charset="2"/>
              <a:buChar char="Æ"/>
            </a:pPr>
            <a:r>
              <a:rPr kumimoji="0" lang="id-ID" sz="2200" b="1" dirty="0">
                <a:solidFill>
                  <a:srgbClr val="000000"/>
                </a:solidFill>
                <a:latin typeface="Comic Sans MS" pitchFamily="66" charset="0"/>
              </a:rPr>
              <a:t>minimal menduduki pangkat Penata Muda (III/a)</a:t>
            </a:r>
            <a:endParaRPr kumimoji="0" lang="en-US" sz="2200" b="1" dirty="0">
              <a:solidFill>
                <a:srgbClr val="000000"/>
              </a:solidFill>
              <a:latin typeface="Comic Sans MS" pitchFamily="66" charset="0"/>
            </a:endParaRPr>
          </a:p>
          <a:p>
            <a:pPr marL="457200" indent="-457200">
              <a:buFont typeface="Wingdings 3" pitchFamily="18" charset="2"/>
              <a:buChar char="Æ"/>
            </a:pPr>
            <a:r>
              <a:rPr lang="id-ID" sz="2200" b="1" dirty="0" err="1" smtClean="0">
                <a:solidFill>
                  <a:srgbClr val="000000"/>
                </a:solidFill>
                <a:latin typeface="Comic Sans MS" pitchFamily="66" charset="0"/>
              </a:rPr>
              <a:t>u</a:t>
            </a:r>
            <a:r>
              <a:rPr kumimoji="0" lang="en-US" sz="2200" b="1" dirty="0" err="1" smtClean="0">
                <a:solidFill>
                  <a:srgbClr val="000000"/>
                </a:solidFill>
                <a:latin typeface="Comic Sans MS" pitchFamily="66" charset="0"/>
              </a:rPr>
              <a:t>sia</a:t>
            </a:r>
            <a:r>
              <a:rPr kumimoji="0" lang="en-US" sz="2200" b="1" dirty="0" smtClean="0">
                <a:solidFill>
                  <a:srgbClr val="000000"/>
                </a:solidFill>
                <a:latin typeface="Comic Sans MS" pitchFamily="66" charset="0"/>
              </a:rPr>
              <a:t> </a:t>
            </a:r>
            <a:r>
              <a:rPr kumimoji="0" lang="en-US" sz="2200" b="1" dirty="0">
                <a:solidFill>
                  <a:srgbClr val="000000"/>
                </a:solidFill>
                <a:latin typeface="Comic Sans MS" pitchFamily="66" charset="0"/>
              </a:rPr>
              <a:t>paling </a:t>
            </a:r>
            <a:r>
              <a:rPr kumimoji="0" lang="en-US" sz="2200" b="1" dirty="0" err="1">
                <a:solidFill>
                  <a:srgbClr val="000000"/>
                </a:solidFill>
                <a:latin typeface="Comic Sans MS" pitchFamily="66" charset="0"/>
              </a:rPr>
              <a:t>tinggi</a:t>
            </a:r>
            <a:r>
              <a:rPr kumimoji="0" lang="en-US" sz="2200" b="1" dirty="0">
                <a:solidFill>
                  <a:srgbClr val="000000"/>
                </a:solidFill>
                <a:latin typeface="Comic Sans MS" pitchFamily="66" charset="0"/>
              </a:rPr>
              <a:t> 50 </a:t>
            </a:r>
            <a:r>
              <a:rPr kumimoji="0" lang="en-US" sz="2200" b="1" dirty="0" err="1">
                <a:solidFill>
                  <a:srgbClr val="000000"/>
                </a:solidFill>
                <a:latin typeface="Comic Sans MS" pitchFamily="66" charset="0"/>
              </a:rPr>
              <a:t>tahun</a:t>
            </a:r>
            <a:endParaRPr kumimoji="0" lang="id-ID" sz="2200" b="1" dirty="0">
              <a:solidFill>
                <a:srgbClr val="000000"/>
              </a:solidFill>
              <a:latin typeface="Comic Sans MS" pitchFamily="66" charset="0"/>
            </a:endParaRPr>
          </a:p>
          <a:p>
            <a:pPr marL="457200" indent="-457200">
              <a:buFont typeface="Wingdings 3" pitchFamily="18" charset="2"/>
              <a:buChar char="Æ"/>
            </a:pPr>
            <a:r>
              <a:rPr kumimoji="0" lang="id-ID" sz="2200" b="1" dirty="0">
                <a:solidFill>
                  <a:srgbClr val="000000"/>
                </a:solidFill>
                <a:latin typeface="Comic Sans MS" pitchFamily="66" charset="0"/>
              </a:rPr>
              <a:t>setiap unsur penilaian</a:t>
            </a:r>
            <a:r>
              <a:rPr kumimoji="0" lang="en-US" sz="2200" b="1" dirty="0">
                <a:solidFill>
                  <a:srgbClr val="000000"/>
                </a:solidFill>
                <a:latin typeface="Comic Sans MS" pitchFamily="66" charset="0"/>
              </a:rPr>
              <a:t> </a:t>
            </a:r>
            <a:r>
              <a:rPr kumimoji="0" lang="en-US" sz="2200" b="1" dirty="0" err="1">
                <a:solidFill>
                  <a:srgbClr val="000000"/>
                </a:solidFill>
                <a:latin typeface="Comic Sans MS" pitchFamily="66" charset="0"/>
              </a:rPr>
              <a:t>Prestasi</a:t>
            </a:r>
            <a:r>
              <a:rPr kumimoji="0" lang="en-US" sz="2200" b="1" dirty="0">
                <a:solidFill>
                  <a:srgbClr val="000000"/>
                </a:solidFill>
                <a:latin typeface="Comic Sans MS" pitchFamily="66" charset="0"/>
              </a:rPr>
              <a:t> </a:t>
            </a:r>
            <a:r>
              <a:rPr kumimoji="0" lang="en-US" sz="2200" b="1" dirty="0" err="1">
                <a:solidFill>
                  <a:srgbClr val="000000"/>
                </a:solidFill>
                <a:latin typeface="Comic Sans MS" pitchFamily="66" charset="0"/>
              </a:rPr>
              <a:t>Kerja</a:t>
            </a:r>
            <a:r>
              <a:rPr kumimoji="0" lang="en-US" sz="2200" b="1" dirty="0">
                <a:solidFill>
                  <a:srgbClr val="000000"/>
                </a:solidFill>
                <a:latin typeface="Comic Sans MS" pitchFamily="66" charset="0"/>
              </a:rPr>
              <a:t> PNS</a:t>
            </a:r>
            <a:r>
              <a:rPr kumimoji="0" lang="id-ID" sz="2200" b="1" dirty="0">
                <a:solidFill>
                  <a:srgbClr val="000000"/>
                </a:solidFill>
                <a:latin typeface="Comic Sans MS" pitchFamily="66" charset="0"/>
              </a:rPr>
              <a:t> minimal bernilai baik</a:t>
            </a:r>
          </a:p>
          <a:p>
            <a:pPr marL="457200" indent="-457200">
              <a:buFont typeface="Wingdings 3" pitchFamily="18" charset="2"/>
              <a:buChar char="Æ"/>
            </a:pPr>
            <a:r>
              <a:rPr kumimoji="0" lang="en-US" sz="2200" b="1" dirty="0" err="1">
                <a:solidFill>
                  <a:srgbClr val="000000"/>
                </a:solidFill>
                <a:latin typeface="Comic Sans MS" pitchFamily="66" charset="0"/>
              </a:rPr>
              <a:t>telah</a:t>
            </a:r>
            <a:r>
              <a:rPr kumimoji="0" lang="en-US" sz="2200" b="1" dirty="0">
                <a:solidFill>
                  <a:srgbClr val="000000"/>
                </a:solidFill>
                <a:latin typeface="Comic Sans MS" pitchFamily="66" charset="0"/>
              </a:rPr>
              <a:t> </a:t>
            </a:r>
            <a:r>
              <a:rPr kumimoji="0" lang="en-US" sz="2200" b="1" dirty="0" err="1">
                <a:solidFill>
                  <a:srgbClr val="000000"/>
                </a:solidFill>
                <a:latin typeface="Comic Sans MS" pitchFamily="66" charset="0"/>
              </a:rPr>
              <a:t>mengikuti</a:t>
            </a:r>
            <a:r>
              <a:rPr kumimoji="0" lang="en-US" sz="2200" b="1" dirty="0">
                <a:solidFill>
                  <a:srgbClr val="000000"/>
                </a:solidFill>
                <a:latin typeface="Comic Sans MS" pitchFamily="66" charset="0"/>
              </a:rPr>
              <a:t> &amp; </a:t>
            </a:r>
            <a:r>
              <a:rPr kumimoji="0" lang="id-ID" sz="2200" b="1" dirty="0">
                <a:solidFill>
                  <a:srgbClr val="000000"/>
                </a:solidFill>
                <a:latin typeface="Comic Sans MS" pitchFamily="66" charset="0"/>
              </a:rPr>
              <a:t>lulus diklat fungsional analis </a:t>
            </a:r>
            <a:r>
              <a:rPr kumimoji="0" lang="id-ID" sz="2200" b="1" dirty="0" smtClean="0">
                <a:solidFill>
                  <a:srgbClr val="000000"/>
                </a:solidFill>
                <a:latin typeface="Comic Sans MS" pitchFamily="66" charset="0"/>
              </a:rPr>
              <a:t>kepegawaian</a:t>
            </a:r>
            <a:r>
              <a:rPr lang="id-ID" sz="2200" b="1" dirty="0">
                <a:solidFill>
                  <a:srgbClr val="000000"/>
                </a:solidFill>
                <a:latin typeface="Comic Sans MS" pitchFamily="66" charset="0"/>
              </a:rPr>
              <a:t> </a:t>
            </a:r>
            <a:r>
              <a:rPr kumimoji="0" lang="id-ID" sz="2200" b="1" dirty="0" smtClean="0">
                <a:solidFill>
                  <a:srgbClr val="000000"/>
                </a:solidFill>
                <a:latin typeface="Comic Sans MS" pitchFamily="66" charset="0"/>
              </a:rPr>
              <a:t>Keahlian</a:t>
            </a:r>
            <a:endParaRPr kumimoji="0" lang="id-ID" sz="2200" b="1" dirty="0">
              <a:solidFill>
                <a:srgbClr val="000000"/>
              </a:solidFill>
              <a:latin typeface="Comic Sans MS" pitchFamily="66"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1295400" y="381000"/>
            <a:ext cx="6629400" cy="838200"/>
          </a:xfrm>
          <a:prstGeom prst="rect">
            <a:avLst/>
          </a:prstGeom>
        </p:spPr>
        <p:txBody>
          <a:bodyPr wrap="none" fromWordArt="1">
            <a:prstTxWarp prst="textPlain">
              <a:avLst>
                <a:gd name="adj" fmla="val 49778"/>
              </a:avLst>
            </a:prstTxWarp>
          </a:bodyPr>
          <a:lstStyle/>
          <a:p>
            <a:pPr algn="ctr"/>
            <a:r>
              <a:rPr lang="id-ID" sz="3600" kern="10" dirty="0">
                <a:ln w="9525">
                  <a:solidFill>
                    <a:srgbClr val="FFFF00"/>
                  </a:solidFill>
                  <a:round/>
                  <a:headEnd/>
                  <a:tailEnd/>
                </a:ln>
                <a:solidFill>
                  <a:schemeClr val="accent2"/>
                </a:solidFill>
                <a:latin typeface="Bernard MT Condensed"/>
              </a:rPr>
              <a:t>pengangkatan melalui masa peralihan</a:t>
            </a:r>
          </a:p>
        </p:txBody>
      </p:sp>
      <p:sp>
        <p:nvSpPr>
          <p:cNvPr id="3" name="Rectangle 5"/>
          <p:cNvSpPr>
            <a:spLocks noChangeArrowheads="1"/>
          </p:cNvSpPr>
          <p:nvPr/>
        </p:nvSpPr>
        <p:spPr bwMode="auto">
          <a:xfrm>
            <a:off x="304800" y="1419225"/>
            <a:ext cx="8458200" cy="4524375"/>
          </a:xfrm>
          <a:prstGeom prst="rect">
            <a:avLst/>
          </a:prstGeom>
          <a:ln>
            <a:headEnd/>
            <a:tailEnd/>
          </a:ln>
          <a:scene3d>
            <a:camera prst="orthographicFront"/>
            <a:lightRig rig="threePt" dir="t"/>
          </a:scene3d>
          <a:sp3d>
            <a:bevelT w="152400" h="50800" prst="softRound"/>
          </a:sp3d>
        </p:spPr>
        <p:style>
          <a:lnRef idx="1">
            <a:schemeClr val="dk1"/>
          </a:lnRef>
          <a:fillRef idx="2">
            <a:schemeClr val="dk1"/>
          </a:fillRef>
          <a:effectRef idx="1">
            <a:schemeClr val="dk1"/>
          </a:effectRef>
          <a:fontRef idx="minor">
            <a:schemeClr val="dk1"/>
          </a:fontRef>
        </p:style>
        <p:txBody>
          <a:bodyPr>
            <a:spAutoFit/>
          </a:bodyPr>
          <a:lstStyle/>
          <a:p>
            <a:pPr algn="ctr">
              <a:defRPr/>
            </a:pPr>
            <a:r>
              <a:rPr lang="id-ID" sz="3600" b="1" dirty="0">
                <a:solidFill>
                  <a:srgbClr val="000000"/>
                </a:solidFill>
                <a:latin typeface="Broadway" pitchFamily="82" charset="0"/>
              </a:rPr>
              <a:t>penetapan angka kredit awal, dilakukan dengan </a:t>
            </a:r>
            <a:r>
              <a:rPr lang="id-ID" sz="3600" b="1" dirty="0">
                <a:solidFill>
                  <a:srgbClr val="000000"/>
                </a:solidFill>
                <a:latin typeface="Broadway" pitchFamily="82" charset="0"/>
                <a:sym typeface="Wingdings" pitchFamily="2" charset="2"/>
              </a:rPr>
              <a:t>mendasarkan pada</a:t>
            </a:r>
            <a:r>
              <a:rPr lang="id-ID" sz="3600" dirty="0">
                <a:solidFill>
                  <a:srgbClr val="000000"/>
                </a:solidFill>
                <a:latin typeface="Broadway" pitchFamily="82" charset="0"/>
                <a:sym typeface="Wingdings" pitchFamily="2" charset="2"/>
              </a:rPr>
              <a:t> </a:t>
            </a:r>
            <a:r>
              <a:rPr lang="id-ID" sz="3600" b="1" dirty="0">
                <a:solidFill>
                  <a:srgbClr val="000000"/>
                </a:solidFill>
                <a:latin typeface="Broadway" pitchFamily="82" charset="0"/>
                <a:sym typeface="Wingdings" pitchFamily="2" charset="2"/>
              </a:rPr>
              <a:t>pendidikan, pangkat, dan masa kerja kepangkatan sesuai dengan lampiran V atau lampiran VI PERMENPAN NOMOR: PER/14/M.PAN/6/2008  </a:t>
            </a:r>
          </a:p>
        </p:txBody>
      </p:sp>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1" descr="16E69000"/>
          <p:cNvPicPr>
            <a:picLocks noChangeAspect="1" noChangeArrowheads="1"/>
          </p:cNvPicPr>
          <p:nvPr/>
        </p:nvPicPr>
        <p:blipFill>
          <a:blip r:embed="rId2" cstate="print"/>
          <a:srcRect l="9785" t="8495" r="4259" b="12271"/>
          <a:stretch>
            <a:fillRect/>
          </a:stretch>
        </p:blipFill>
        <p:spPr bwMode="auto">
          <a:xfrm>
            <a:off x="76200" y="0"/>
            <a:ext cx="8991600" cy="6248400"/>
          </a:xfrm>
          <a:prstGeom prst="rect">
            <a:avLst/>
          </a:prstGeom>
          <a:noFill/>
          <a:ln w="9525" algn="in">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35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331640" y="476673"/>
            <a:ext cx="6408712" cy="369332"/>
          </a:xfrm>
          <a:prstGeom prst="rect">
            <a:avLst/>
          </a:prstGeom>
        </p:spPr>
        <p:txBody>
          <a:bodyPr wrap="square">
            <a:spAutoFit/>
          </a:bodyPr>
          <a:lstStyle/>
          <a:p>
            <a:pPr algn="ctr"/>
            <a:r>
              <a:rPr lang="id-ID" kern="10" dirty="0" smtClean="0">
                <a:ln w="9525">
                  <a:solidFill>
                    <a:schemeClr val="tx1"/>
                  </a:solidFill>
                  <a:round/>
                  <a:headEnd/>
                  <a:tailEnd/>
                </a:ln>
                <a:solidFill>
                  <a:srgbClr val="000000"/>
                </a:solidFill>
                <a:latin typeface="Arial Black"/>
              </a:rPr>
              <a:t>DASAR HUKUM JABATAN FUNGSIONAL</a:t>
            </a:r>
            <a:endParaRPr lang="id-ID" kern="10" dirty="0">
              <a:ln w="9525">
                <a:solidFill>
                  <a:schemeClr val="tx1"/>
                </a:solidFill>
                <a:round/>
                <a:headEnd/>
                <a:tailEnd/>
              </a:ln>
              <a:solidFill>
                <a:srgbClr val="000000"/>
              </a:solidFill>
              <a:latin typeface="Arial Black"/>
            </a:endParaRPr>
          </a:p>
        </p:txBody>
      </p:sp>
      <p:sp>
        <p:nvSpPr>
          <p:cNvPr id="3" name="Rectangle 2"/>
          <p:cNvSpPr/>
          <p:nvPr/>
        </p:nvSpPr>
        <p:spPr>
          <a:xfrm>
            <a:off x="1043608" y="1124744"/>
            <a:ext cx="7200800" cy="5576911"/>
          </a:xfrm>
          <a:prstGeom prst="rect">
            <a:avLst/>
          </a:prstGeom>
        </p:spPr>
        <p:txBody>
          <a:bodyPr wrap="square">
            <a:spAutoFit/>
          </a:bodyPr>
          <a:lstStyle/>
          <a:p>
            <a:pPr marL="346075" indent="-346075">
              <a:lnSpc>
                <a:spcPct val="90000"/>
              </a:lnSpc>
              <a:spcBef>
                <a:spcPct val="20000"/>
              </a:spcBef>
              <a:buFontTx/>
              <a:buAutoNum type="arabicPeriod"/>
              <a:defRPr/>
            </a:pPr>
            <a:r>
              <a:rPr lang="id-ID" dirty="0">
                <a:solidFill>
                  <a:srgbClr val="000000"/>
                </a:solidFill>
                <a:effectLst>
                  <a:outerShdw blurRad="38100" dist="38100" dir="2700000" algn="tl">
                    <a:srgbClr val="FFFFFF"/>
                  </a:outerShdw>
                </a:effectLst>
                <a:latin typeface="Tahoma" pitchFamily="34" charset="0"/>
                <a:cs typeface="Tahoma" pitchFamily="34" charset="0"/>
              </a:rPr>
              <a:t>UU Nomor </a:t>
            </a:r>
            <a:r>
              <a:rPr lang="en-US" dirty="0">
                <a:solidFill>
                  <a:srgbClr val="000000"/>
                </a:solidFill>
                <a:effectLst>
                  <a:outerShdw blurRad="38100" dist="38100" dir="2700000" algn="tl">
                    <a:srgbClr val="FFFFFF"/>
                  </a:outerShdw>
                </a:effectLst>
                <a:latin typeface="Tahoma" pitchFamily="34" charset="0"/>
                <a:cs typeface="Tahoma" pitchFamily="34" charset="0"/>
              </a:rPr>
              <a:t>5</a:t>
            </a:r>
            <a:r>
              <a:rPr lang="id-ID" dirty="0">
                <a:solidFill>
                  <a:srgbClr val="000000"/>
                </a:solidFill>
                <a:effectLst>
                  <a:outerShdw blurRad="38100" dist="38100" dir="2700000" algn="tl">
                    <a:srgbClr val="FFFFFF"/>
                  </a:outerShdw>
                </a:effectLst>
                <a:latin typeface="Tahoma" pitchFamily="34" charset="0"/>
                <a:cs typeface="Tahoma" pitchFamily="34" charset="0"/>
              </a:rPr>
              <a:t> Th </a:t>
            </a:r>
            <a:r>
              <a:rPr lang="en-US" dirty="0">
                <a:solidFill>
                  <a:srgbClr val="000000"/>
                </a:solidFill>
                <a:effectLst>
                  <a:outerShdw blurRad="38100" dist="38100" dir="2700000" algn="tl">
                    <a:srgbClr val="FFFFFF"/>
                  </a:outerShdw>
                </a:effectLst>
                <a:latin typeface="Tahoma" pitchFamily="34" charset="0"/>
                <a:cs typeface="Tahoma" pitchFamily="34" charset="0"/>
              </a:rPr>
              <a:t>2014</a:t>
            </a:r>
            <a:r>
              <a:rPr lang="id-ID" dirty="0">
                <a:solidFill>
                  <a:srgbClr val="000000"/>
                </a:solidFill>
                <a:effectLst>
                  <a:outerShdw blurRad="38100" dist="38100" dir="2700000" algn="tl">
                    <a:srgbClr val="FFFFFF"/>
                  </a:outerShdw>
                </a:effectLst>
                <a:latin typeface="Tahoma" pitchFamily="34" charset="0"/>
                <a:cs typeface="Tahoma" pitchFamily="34" charset="0"/>
              </a:rPr>
              <a:t> ttg </a:t>
            </a:r>
            <a:r>
              <a:rPr lang="en-US" dirty="0" err="1">
                <a:solidFill>
                  <a:srgbClr val="000000"/>
                </a:solidFill>
                <a:effectLst>
                  <a:outerShdw blurRad="38100" dist="38100" dir="2700000" algn="tl">
                    <a:srgbClr val="FFFFFF"/>
                  </a:outerShdw>
                </a:effectLst>
                <a:latin typeface="Tahoma" pitchFamily="34" charset="0"/>
                <a:cs typeface="Tahoma" pitchFamily="34" charset="0"/>
              </a:rPr>
              <a:t>Aparatur</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Sipil</a:t>
            </a:r>
            <a:r>
              <a:rPr lang="en-US" dirty="0">
                <a:solidFill>
                  <a:srgbClr val="000000"/>
                </a:solidFill>
                <a:effectLst>
                  <a:outerShdw blurRad="38100" dist="38100" dir="2700000" algn="tl">
                    <a:srgbClr val="FFFFFF"/>
                  </a:outerShdw>
                </a:effectLst>
                <a:latin typeface="Tahoma" pitchFamily="34" charset="0"/>
                <a:cs typeface="Tahoma" pitchFamily="34" charset="0"/>
              </a:rPr>
              <a:t> Negara</a:t>
            </a:r>
          </a:p>
          <a:p>
            <a:pPr marL="346075" indent="-346075">
              <a:lnSpc>
                <a:spcPct val="90000"/>
              </a:lnSpc>
              <a:spcBef>
                <a:spcPct val="20000"/>
              </a:spcBef>
              <a:buFontTx/>
              <a:buAutoNum type="arabicPeriod"/>
              <a:defRPr/>
            </a:pPr>
            <a:r>
              <a:rPr lang="en-US" dirty="0">
                <a:solidFill>
                  <a:srgbClr val="000000"/>
                </a:solidFill>
                <a:effectLst>
                  <a:outerShdw blurRad="38100" dist="38100" dir="2700000" algn="tl">
                    <a:srgbClr val="FFFFFF"/>
                  </a:outerShdw>
                </a:effectLst>
                <a:latin typeface="Tahoma" pitchFamily="34" charset="0"/>
                <a:cs typeface="Tahoma" pitchFamily="34" charset="0"/>
              </a:rPr>
              <a:t>PP 21 </a:t>
            </a:r>
            <a:r>
              <a:rPr lang="en-US" dirty="0" err="1">
                <a:solidFill>
                  <a:srgbClr val="000000"/>
                </a:solidFill>
                <a:effectLst>
                  <a:outerShdw blurRad="38100" dist="38100" dir="2700000" algn="tl">
                    <a:srgbClr val="FFFFFF"/>
                  </a:outerShdw>
                </a:effectLst>
                <a:latin typeface="Tahoma" pitchFamily="34" charset="0"/>
                <a:cs typeface="Tahoma" pitchFamily="34" charset="0"/>
              </a:rPr>
              <a:t>tahun</a:t>
            </a:r>
            <a:r>
              <a:rPr lang="en-US" dirty="0">
                <a:solidFill>
                  <a:srgbClr val="000000"/>
                </a:solidFill>
                <a:effectLst>
                  <a:outerShdw blurRad="38100" dist="38100" dir="2700000" algn="tl">
                    <a:srgbClr val="FFFFFF"/>
                  </a:outerShdw>
                </a:effectLst>
                <a:latin typeface="Tahoma" pitchFamily="34" charset="0"/>
                <a:cs typeface="Tahoma" pitchFamily="34" charset="0"/>
              </a:rPr>
              <a:t> 2014  </a:t>
            </a:r>
            <a:r>
              <a:rPr lang="en-US" dirty="0" err="1">
                <a:solidFill>
                  <a:srgbClr val="000000"/>
                </a:solidFill>
                <a:effectLst>
                  <a:outerShdw blurRad="38100" dist="38100" dir="2700000" algn="tl">
                    <a:srgbClr val="FFFFFF"/>
                  </a:outerShdw>
                </a:effectLst>
                <a:latin typeface="Tahoma" pitchFamily="34" charset="0"/>
                <a:cs typeface="Tahoma" pitchFamily="34" charset="0"/>
              </a:rPr>
              <a:t>ttg</a:t>
            </a:r>
            <a:r>
              <a:rPr lang="en-US" dirty="0">
                <a:solidFill>
                  <a:srgbClr val="000000"/>
                </a:solidFill>
                <a:effectLst>
                  <a:outerShdw blurRad="38100" dist="38100" dir="2700000" algn="tl">
                    <a:srgbClr val="FFFFFF"/>
                  </a:outerShdw>
                </a:effectLst>
                <a:latin typeface="Tahoma" pitchFamily="34" charset="0"/>
                <a:cs typeface="Tahoma" pitchFamily="34" charset="0"/>
              </a:rPr>
              <a:t> Batas </a:t>
            </a:r>
            <a:r>
              <a:rPr lang="en-US" dirty="0" err="1">
                <a:solidFill>
                  <a:srgbClr val="000000"/>
                </a:solidFill>
                <a:effectLst>
                  <a:outerShdw blurRad="38100" dist="38100" dir="2700000" algn="tl">
                    <a:srgbClr val="FFFFFF"/>
                  </a:outerShdw>
                </a:effectLst>
                <a:latin typeface="Tahoma" pitchFamily="34" charset="0"/>
                <a:cs typeface="Tahoma" pitchFamily="34" charset="0"/>
              </a:rPr>
              <a:t>Usia</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Pensiun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 </a:t>
            </a:r>
            <a:endParaRPr lang="id-ID" dirty="0">
              <a:solidFill>
                <a:srgbClr val="000000"/>
              </a:solidFill>
              <a:effectLst>
                <a:outerShdw blurRad="38100" dist="38100" dir="2700000" algn="tl">
                  <a:srgbClr val="FFFFFF"/>
                </a:outerShdw>
              </a:effectLst>
              <a:latin typeface="Tahoma" pitchFamily="34" charset="0"/>
              <a:cs typeface="Tahoma" pitchFamily="34" charset="0"/>
            </a:endParaRPr>
          </a:p>
          <a:p>
            <a:pPr marL="346075" indent="-346075">
              <a:lnSpc>
                <a:spcPct val="90000"/>
              </a:lnSpc>
              <a:spcBef>
                <a:spcPct val="20000"/>
              </a:spcBef>
              <a:defRPr/>
            </a:pPr>
            <a:r>
              <a:rPr lang="en-US" dirty="0">
                <a:solidFill>
                  <a:srgbClr val="000000"/>
                </a:solidFill>
                <a:effectLst>
                  <a:outerShdw blurRad="38100" dist="38100" dir="2700000" algn="tl">
                    <a:srgbClr val="FFFFFF"/>
                  </a:outerShdw>
                </a:effectLst>
                <a:latin typeface="Tahoma" pitchFamily="34" charset="0"/>
                <a:cs typeface="Tahoma" pitchFamily="34" charset="0"/>
              </a:rPr>
              <a:t>3</a:t>
            </a:r>
            <a:r>
              <a:rPr lang="id-ID" dirty="0">
                <a:solidFill>
                  <a:srgbClr val="000000"/>
                </a:solidFill>
                <a:effectLst>
                  <a:outerShdw blurRad="38100" dist="38100" dir="2700000" algn="tl">
                    <a:srgbClr val="FFFFFF"/>
                  </a:outerShdw>
                </a:effectLst>
                <a:latin typeface="Tahoma" pitchFamily="34" charset="0"/>
                <a:cs typeface="Tahoma" pitchFamily="34" charset="0"/>
              </a:rPr>
              <a:t>. 	PEPRES Nomor </a:t>
            </a:r>
            <a:r>
              <a:rPr lang="en-US" dirty="0">
                <a:solidFill>
                  <a:srgbClr val="000000"/>
                </a:solidFill>
                <a:effectLst>
                  <a:outerShdw blurRad="38100" dist="38100" dir="2700000" algn="tl">
                    <a:srgbClr val="FFFFFF"/>
                  </a:outerShdw>
                </a:effectLst>
                <a:latin typeface="Tahoma" pitchFamily="34" charset="0"/>
                <a:cs typeface="Tahoma" pitchFamily="34" charset="0"/>
              </a:rPr>
              <a:t>17</a:t>
            </a:r>
            <a:r>
              <a:rPr lang="id-ID" dirty="0">
                <a:solidFill>
                  <a:srgbClr val="000000"/>
                </a:solidFill>
                <a:effectLst>
                  <a:outerShdw blurRad="38100" dist="38100" dir="2700000" algn="tl">
                    <a:srgbClr val="FFFFFF"/>
                  </a:outerShdw>
                </a:effectLst>
                <a:latin typeface="Tahoma" pitchFamily="34" charset="0"/>
                <a:cs typeface="Tahoma" pitchFamily="34" charset="0"/>
              </a:rPr>
              <a:t> TH </a:t>
            </a:r>
            <a:r>
              <a:rPr lang="en-US" dirty="0">
                <a:solidFill>
                  <a:srgbClr val="000000"/>
                </a:solidFill>
                <a:effectLst>
                  <a:outerShdw blurRad="38100" dist="38100" dir="2700000" algn="tl">
                    <a:srgbClr val="FFFFFF"/>
                  </a:outerShdw>
                </a:effectLst>
                <a:latin typeface="Tahoma" pitchFamily="34" charset="0"/>
                <a:cs typeface="Tahoma" pitchFamily="34" charset="0"/>
              </a:rPr>
              <a:t>2013</a:t>
            </a:r>
            <a:r>
              <a:rPr lang="id-ID" dirty="0">
                <a:solidFill>
                  <a:srgbClr val="000000"/>
                </a:solidFill>
                <a:effectLst>
                  <a:outerShdw blurRad="38100" dist="38100" dir="2700000" algn="tl">
                    <a:srgbClr val="FFFFFF"/>
                  </a:outerShdw>
                </a:effectLst>
                <a:latin typeface="Tahoma" pitchFamily="34" charset="0"/>
                <a:cs typeface="Tahoma" pitchFamily="34" charset="0"/>
              </a:rPr>
              <a:t> ttg Tunjangan Jabatan Fungsional Analis Kepegawaian</a:t>
            </a:r>
          </a:p>
          <a:p>
            <a:pPr marL="346075" indent="-346075">
              <a:lnSpc>
                <a:spcPct val="90000"/>
              </a:lnSpc>
              <a:spcBef>
                <a:spcPct val="20000"/>
              </a:spcBef>
              <a:defRPr/>
            </a:pPr>
            <a:r>
              <a:rPr lang="en-US" dirty="0">
                <a:solidFill>
                  <a:srgbClr val="000000"/>
                </a:solidFill>
                <a:effectLst>
                  <a:outerShdw blurRad="38100" dist="38100" dir="2700000" algn="tl">
                    <a:srgbClr val="FFFFFF"/>
                  </a:outerShdw>
                </a:effectLst>
                <a:latin typeface="Tahoma" pitchFamily="34" charset="0"/>
                <a:cs typeface="Tahoma" pitchFamily="34" charset="0"/>
              </a:rPr>
              <a:t>4.</a:t>
            </a:r>
            <a:r>
              <a:rPr lang="id-ID" dirty="0">
                <a:solidFill>
                  <a:srgbClr val="000000"/>
                </a:solidFill>
                <a:effectLst>
                  <a:outerShdw blurRad="38100" dist="38100" dir="2700000" algn="tl">
                    <a:srgbClr val="FFFFFF"/>
                  </a:outerShdw>
                </a:effectLst>
                <a:latin typeface="Tahoma" pitchFamily="34" charset="0"/>
                <a:cs typeface="Tahoma" pitchFamily="34" charset="0"/>
              </a:rPr>
              <a:t>  	PERMENPAN Nomor PER/36/M.PAN/11/2006 ttg Jabatan Fungsional Analis Kepegawaian dan Angka Kreditnya jo PERMENPAN Nomor PER/14/M.PAN/6/2008</a:t>
            </a:r>
            <a:r>
              <a:rPr lang="id-ID" dirty="0">
                <a:solidFill>
                  <a:srgbClr val="000000"/>
                </a:solidFill>
                <a:latin typeface="Tahoma" pitchFamily="34" charset="0"/>
                <a:cs typeface="Tahoma" pitchFamily="34" charset="0"/>
              </a:rPr>
              <a:t> </a:t>
            </a:r>
            <a:endParaRPr lang="id-ID" dirty="0">
              <a:solidFill>
                <a:srgbClr val="000000"/>
              </a:solidFill>
              <a:effectLst>
                <a:outerShdw blurRad="38100" dist="38100" dir="2700000" algn="tl">
                  <a:srgbClr val="FFFFFF"/>
                </a:outerShdw>
              </a:effectLst>
              <a:latin typeface="Tahoma" pitchFamily="34" charset="0"/>
              <a:cs typeface="Tahoma" pitchFamily="34" charset="0"/>
            </a:endParaRPr>
          </a:p>
          <a:p>
            <a:pPr marL="346075" indent="-346075">
              <a:lnSpc>
                <a:spcPct val="90000"/>
              </a:lnSpc>
              <a:spcBef>
                <a:spcPct val="20000"/>
              </a:spcBef>
              <a:defRPr/>
            </a:pPr>
            <a:r>
              <a:rPr lang="en-US" dirty="0">
                <a:solidFill>
                  <a:srgbClr val="000000"/>
                </a:solidFill>
                <a:effectLst>
                  <a:outerShdw blurRad="38100" dist="38100" dir="2700000" algn="tl">
                    <a:srgbClr val="FFFFFF"/>
                  </a:outerShdw>
                </a:effectLst>
                <a:latin typeface="Tahoma" pitchFamily="34" charset="0"/>
                <a:cs typeface="Tahoma" pitchFamily="34" charset="0"/>
              </a:rPr>
              <a:t>5.  </a:t>
            </a:r>
            <a:r>
              <a:rPr lang="id-ID" dirty="0">
                <a:solidFill>
                  <a:srgbClr val="000000"/>
                </a:solidFill>
                <a:effectLst>
                  <a:outerShdw blurRad="38100" dist="38100" dir="2700000" algn="tl">
                    <a:srgbClr val="FFFFFF"/>
                  </a:outerShdw>
                </a:effectLst>
                <a:latin typeface="Tahoma" pitchFamily="34" charset="0"/>
                <a:cs typeface="Tahoma" pitchFamily="34" charset="0"/>
              </a:rPr>
              <a:t>PERKA BKN Nomor 67 TH 2006 ttg Petunjuk Pelaksanaan Jabatan Fungsional Analis Kepegawaian dan Angka Kreditnya jo PERKA BKN Nomor 33 TH 2007</a:t>
            </a:r>
            <a:r>
              <a:rPr lang="id-ID" dirty="0">
                <a:solidFill>
                  <a:srgbClr val="000000"/>
                </a:solidFill>
                <a:latin typeface="Tahoma" pitchFamily="34" charset="0"/>
                <a:cs typeface="Tahoma" pitchFamily="34" charset="0"/>
              </a:rPr>
              <a:t> </a:t>
            </a:r>
          </a:p>
          <a:p>
            <a:pPr marL="346075" indent="-346075">
              <a:lnSpc>
                <a:spcPct val="90000"/>
              </a:lnSpc>
              <a:spcBef>
                <a:spcPct val="20000"/>
              </a:spcBef>
              <a:defRPr/>
            </a:pPr>
            <a:r>
              <a:rPr lang="en-US" dirty="0">
                <a:solidFill>
                  <a:srgbClr val="000000"/>
                </a:solidFill>
                <a:effectLst>
                  <a:outerShdw blurRad="38100" dist="38100" dir="2700000" algn="tl">
                    <a:srgbClr val="FFFFFF"/>
                  </a:outerShdw>
                </a:effectLst>
                <a:latin typeface="Tahoma" pitchFamily="34" charset="0"/>
                <a:cs typeface="Tahoma" pitchFamily="34" charset="0"/>
              </a:rPr>
              <a:t>6.  </a:t>
            </a:r>
            <a:r>
              <a:rPr lang="id-ID" dirty="0">
                <a:solidFill>
                  <a:srgbClr val="000000"/>
                </a:solidFill>
                <a:effectLst>
                  <a:outerShdw blurRad="38100" dist="38100" dir="2700000" algn="tl">
                    <a:srgbClr val="FFFFFF"/>
                  </a:outerShdw>
                </a:effectLst>
                <a:latin typeface="Tahoma" pitchFamily="34" charset="0"/>
                <a:cs typeface="Tahoma" pitchFamily="34" charset="0"/>
              </a:rPr>
              <a:t>PERKA BKN Nomor 1 TH 2009 ttg Pedoman Penyelenggaraan Pendidikan dan Pelatihan Analis Kepegawaian</a:t>
            </a:r>
          </a:p>
          <a:p>
            <a:pPr marL="346075" indent="-346075">
              <a:lnSpc>
                <a:spcPct val="90000"/>
              </a:lnSpc>
              <a:spcBef>
                <a:spcPct val="20000"/>
              </a:spcBef>
              <a:defRPr/>
            </a:pPr>
            <a:r>
              <a:rPr lang="en-US" dirty="0">
                <a:solidFill>
                  <a:srgbClr val="000000"/>
                </a:solidFill>
                <a:effectLst>
                  <a:outerShdw blurRad="38100" dist="38100" dir="2700000" algn="tl">
                    <a:srgbClr val="FFFFFF"/>
                  </a:outerShdw>
                </a:effectLst>
                <a:latin typeface="Tahoma" pitchFamily="34" charset="0"/>
                <a:cs typeface="Tahoma" pitchFamily="34" charset="0"/>
              </a:rPr>
              <a:t>7.  </a:t>
            </a:r>
            <a:r>
              <a:rPr lang="id-ID" dirty="0">
                <a:solidFill>
                  <a:srgbClr val="000000"/>
                </a:solidFill>
                <a:effectLst>
                  <a:outerShdw blurRad="38100" dist="38100" dir="2700000" algn="tl">
                    <a:srgbClr val="FFFFFF"/>
                  </a:outerShdw>
                </a:effectLst>
                <a:latin typeface="Tahoma" pitchFamily="34" charset="0"/>
                <a:cs typeface="Tahoma" pitchFamily="34" charset="0"/>
              </a:rPr>
              <a:t>PERKA BKN Nomor 2 TH 2009 ttg Pedoman Penulisan Karya Tulis/ Karya Ilmiah  Analis Kepegawaian</a:t>
            </a:r>
          </a:p>
          <a:p>
            <a:pPr marL="346075" indent="-346075">
              <a:lnSpc>
                <a:spcPct val="90000"/>
              </a:lnSpc>
              <a:spcBef>
                <a:spcPct val="20000"/>
              </a:spcBef>
              <a:defRPr/>
            </a:pPr>
            <a:r>
              <a:rPr lang="en-US" dirty="0">
                <a:solidFill>
                  <a:srgbClr val="000000"/>
                </a:solidFill>
                <a:effectLst>
                  <a:outerShdw blurRad="38100" dist="38100" dir="2700000" algn="tl">
                    <a:srgbClr val="FFFFFF"/>
                  </a:outerShdw>
                </a:effectLst>
                <a:latin typeface="Tahoma" pitchFamily="34" charset="0"/>
                <a:cs typeface="Tahoma" pitchFamily="34" charset="0"/>
              </a:rPr>
              <a:t>8.	</a:t>
            </a:r>
            <a:r>
              <a:rPr lang="id-ID" dirty="0">
                <a:solidFill>
                  <a:srgbClr val="000000"/>
                </a:solidFill>
                <a:effectLst>
                  <a:outerShdw blurRad="38100" dist="38100" dir="2700000" algn="tl">
                    <a:srgbClr val="FFFFFF"/>
                  </a:outerShdw>
                </a:effectLst>
                <a:latin typeface="Tahoma" pitchFamily="34" charset="0"/>
                <a:cs typeface="Tahoma" pitchFamily="34" charset="0"/>
              </a:rPr>
              <a:t>PERKA BKN Nomor 3 TH 2009 ttg Pedoman Penyusunan Formasi Jabatan Analis Kepegawaian</a:t>
            </a:r>
            <a:endParaRPr lang="en-AU" dirty="0">
              <a:solidFill>
                <a:srgbClr val="000000"/>
              </a:solidFill>
              <a:effectLst>
                <a:outerShdw blurRad="38100" dist="38100" dir="2700000" algn="tl">
                  <a:srgbClr val="FFFFFF"/>
                </a:outerShdw>
              </a:effectLst>
              <a:latin typeface="Tahoma" pitchFamily="34" charset="0"/>
              <a:cs typeface="Tahoma" pitchFamily="34" charset="0"/>
            </a:endParaRPr>
          </a:p>
          <a:p>
            <a:pPr marL="346075" indent="-346075">
              <a:lnSpc>
                <a:spcPct val="90000"/>
              </a:lnSpc>
              <a:spcBef>
                <a:spcPct val="20000"/>
              </a:spcBef>
              <a:buFontTx/>
              <a:buAutoNum type="arabicPeriod" startAt="9"/>
              <a:defRPr/>
            </a:pPr>
            <a:r>
              <a:rPr lang="id-ID" dirty="0">
                <a:solidFill>
                  <a:srgbClr val="000000"/>
                </a:solidFill>
                <a:effectLst>
                  <a:outerShdw blurRad="38100" dist="38100" dir="2700000" algn="tl">
                    <a:srgbClr val="FFFFFF"/>
                  </a:outerShdw>
                </a:effectLst>
                <a:latin typeface="Tahoma" pitchFamily="34" charset="0"/>
                <a:cs typeface="Tahoma" pitchFamily="34" charset="0"/>
              </a:rPr>
              <a:t>PERKA BKN Nomor </a:t>
            </a:r>
            <a:r>
              <a:rPr lang="en-AU" dirty="0">
                <a:solidFill>
                  <a:srgbClr val="000000"/>
                </a:solidFill>
                <a:effectLst>
                  <a:outerShdw blurRad="38100" dist="38100" dir="2700000" algn="tl">
                    <a:srgbClr val="FFFFFF"/>
                  </a:outerShdw>
                </a:effectLst>
                <a:latin typeface="Tahoma" pitchFamily="34" charset="0"/>
                <a:cs typeface="Tahoma" pitchFamily="34" charset="0"/>
              </a:rPr>
              <a:t>26</a:t>
            </a:r>
            <a:r>
              <a:rPr lang="id-ID" dirty="0">
                <a:solidFill>
                  <a:srgbClr val="000000"/>
                </a:solidFill>
                <a:effectLst>
                  <a:outerShdw blurRad="38100" dist="38100" dir="2700000" algn="tl">
                    <a:srgbClr val="FFFFFF"/>
                  </a:outerShdw>
                </a:effectLst>
                <a:latin typeface="Tahoma" pitchFamily="34" charset="0"/>
                <a:cs typeface="Tahoma" pitchFamily="34" charset="0"/>
              </a:rPr>
              <a:t> TH 20</a:t>
            </a:r>
            <a:r>
              <a:rPr lang="en-AU" dirty="0">
                <a:solidFill>
                  <a:srgbClr val="000000"/>
                </a:solidFill>
                <a:effectLst>
                  <a:outerShdw blurRad="38100" dist="38100" dir="2700000" algn="tl">
                    <a:srgbClr val="FFFFFF"/>
                  </a:outerShdw>
                </a:effectLst>
                <a:latin typeface="Tahoma" pitchFamily="34" charset="0"/>
                <a:cs typeface="Tahoma" pitchFamily="34" charset="0"/>
              </a:rPr>
              <a:t>11 </a:t>
            </a:r>
            <a:r>
              <a:rPr lang="en-AU" dirty="0" err="1">
                <a:solidFill>
                  <a:srgbClr val="000000"/>
                </a:solidFill>
                <a:effectLst>
                  <a:outerShdw blurRad="38100" dist="38100" dir="2700000" algn="tl">
                    <a:srgbClr val="FFFFFF"/>
                  </a:outerShdw>
                </a:effectLst>
                <a:latin typeface="Tahoma" pitchFamily="34" charset="0"/>
                <a:cs typeface="Tahoma" pitchFamily="34" charset="0"/>
              </a:rPr>
              <a:t>dan</a:t>
            </a:r>
            <a:r>
              <a:rPr lang="en-AU" dirty="0">
                <a:solidFill>
                  <a:srgbClr val="000000"/>
                </a:solidFill>
                <a:effectLst>
                  <a:outerShdw blurRad="38100" dist="38100" dir="2700000" algn="tl">
                    <a:srgbClr val="FFFFFF"/>
                  </a:outerShdw>
                </a:effectLst>
                <a:latin typeface="Tahoma" pitchFamily="34" charset="0"/>
                <a:cs typeface="Tahoma" pitchFamily="34" charset="0"/>
              </a:rPr>
              <a:t> PERKA BKN </a:t>
            </a:r>
            <a:r>
              <a:rPr lang="en-AU" dirty="0" err="1">
                <a:solidFill>
                  <a:srgbClr val="000000"/>
                </a:solidFill>
                <a:effectLst>
                  <a:outerShdw blurRad="38100" dist="38100" dir="2700000" algn="tl">
                    <a:srgbClr val="FFFFFF"/>
                  </a:outerShdw>
                </a:effectLst>
                <a:latin typeface="Tahoma" pitchFamily="34" charset="0"/>
                <a:cs typeface="Tahoma" pitchFamily="34" charset="0"/>
              </a:rPr>
              <a:t>Nomor</a:t>
            </a:r>
            <a:r>
              <a:rPr lang="en-AU" dirty="0">
                <a:solidFill>
                  <a:srgbClr val="000000"/>
                </a:solidFill>
                <a:effectLst>
                  <a:outerShdw blurRad="38100" dist="38100" dir="2700000" algn="tl">
                    <a:srgbClr val="FFFFFF"/>
                  </a:outerShdw>
                </a:effectLst>
                <a:latin typeface="Tahoma" pitchFamily="34" charset="0"/>
                <a:cs typeface="Tahoma" pitchFamily="34" charset="0"/>
              </a:rPr>
              <a:t> 11 TH 2012</a:t>
            </a:r>
            <a:r>
              <a:rPr lang="id-ID" dirty="0">
                <a:solidFill>
                  <a:srgbClr val="000000"/>
                </a:solidFill>
                <a:effectLst>
                  <a:outerShdw blurRad="38100" dist="38100" dir="2700000" algn="tl">
                    <a:srgbClr val="FFFFFF"/>
                  </a:outerShdw>
                </a:effectLst>
                <a:latin typeface="Tahoma" pitchFamily="34" charset="0"/>
                <a:cs typeface="Tahoma" pitchFamily="34" charset="0"/>
              </a:rPr>
              <a:t> ttg </a:t>
            </a:r>
            <a:r>
              <a:rPr lang="en-AU" dirty="0" err="1">
                <a:solidFill>
                  <a:srgbClr val="000000"/>
                </a:solidFill>
                <a:effectLst>
                  <a:outerShdw blurRad="38100" dist="38100" dir="2700000" algn="tl">
                    <a:srgbClr val="FFFFFF"/>
                  </a:outerShdw>
                </a:effectLst>
                <a:latin typeface="Tahoma" pitchFamily="34" charset="0"/>
                <a:cs typeface="Tahoma" pitchFamily="34" charset="0"/>
              </a:rPr>
              <a:t>petunjuk</a:t>
            </a:r>
            <a:r>
              <a:rPr lang="en-AU" dirty="0">
                <a:solidFill>
                  <a:srgbClr val="000000"/>
                </a:solidFill>
                <a:effectLst>
                  <a:outerShdw blurRad="38100" dist="38100" dir="2700000" algn="tl">
                    <a:srgbClr val="FFFFFF"/>
                  </a:outerShdw>
                </a:effectLst>
                <a:latin typeface="Tahoma" pitchFamily="34" charset="0"/>
                <a:cs typeface="Tahoma" pitchFamily="34" charset="0"/>
              </a:rPr>
              <a:t> </a:t>
            </a:r>
            <a:r>
              <a:rPr lang="en-AU" dirty="0" err="1">
                <a:solidFill>
                  <a:srgbClr val="000000"/>
                </a:solidFill>
                <a:effectLst>
                  <a:outerShdw blurRad="38100" dist="38100" dir="2700000" algn="tl">
                    <a:srgbClr val="FFFFFF"/>
                  </a:outerShdw>
                </a:effectLst>
                <a:latin typeface="Tahoma" pitchFamily="34" charset="0"/>
                <a:cs typeface="Tahoma" pitchFamily="34" charset="0"/>
              </a:rPr>
              <a:t>Teknis</a:t>
            </a:r>
            <a:r>
              <a:rPr lang="en-AU" dirty="0">
                <a:solidFill>
                  <a:srgbClr val="000000"/>
                </a:solidFill>
                <a:effectLst>
                  <a:outerShdw blurRad="38100" dist="38100" dir="2700000" algn="tl">
                    <a:srgbClr val="FFFFFF"/>
                  </a:outerShdw>
                </a:effectLst>
                <a:latin typeface="Tahoma" pitchFamily="34" charset="0"/>
                <a:cs typeface="Tahoma" pitchFamily="34" charset="0"/>
              </a:rPr>
              <a:t> </a:t>
            </a:r>
            <a:r>
              <a:rPr lang="en-AU" dirty="0" err="1">
                <a:solidFill>
                  <a:srgbClr val="000000"/>
                </a:solidFill>
                <a:effectLst>
                  <a:outerShdw blurRad="38100" dist="38100" dir="2700000" algn="tl">
                    <a:srgbClr val="FFFFFF"/>
                  </a:outerShdw>
                </a:effectLst>
                <a:latin typeface="Tahoma" pitchFamily="34" charset="0"/>
                <a:cs typeface="Tahoma" pitchFamily="34" charset="0"/>
              </a:rPr>
              <a:t>Jabatan</a:t>
            </a:r>
            <a:r>
              <a:rPr lang="en-AU" dirty="0">
                <a:solidFill>
                  <a:srgbClr val="000000"/>
                </a:solidFill>
                <a:effectLst>
                  <a:outerShdw blurRad="38100" dist="38100" dir="2700000" algn="tl">
                    <a:srgbClr val="FFFFFF"/>
                  </a:outerShdw>
                </a:effectLst>
                <a:latin typeface="Tahoma" pitchFamily="34" charset="0"/>
                <a:cs typeface="Tahoma" pitchFamily="34" charset="0"/>
              </a:rPr>
              <a:t> </a:t>
            </a:r>
            <a:r>
              <a:rPr lang="id-ID" dirty="0">
                <a:solidFill>
                  <a:srgbClr val="000000"/>
                </a:solidFill>
                <a:effectLst>
                  <a:outerShdw blurRad="38100" dist="38100" dir="2700000" algn="tl">
                    <a:srgbClr val="FFFFFF"/>
                  </a:outerShdw>
                </a:effectLst>
                <a:latin typeface="Tahoma" pitchFamily="34" charset="0"/>
                <a:cs typeface="Tahoma" pitchFamily="34" charset="0"/>
              </a:rPr>
              <a:t>Analis </a:t>
            </a:r>
            <a:r>
              <a:rPr lang="en-AU" dirty="0" err="1">
                <a:solidFill>
                  <a:srgbClr val="000000"/>
                </a:solidFill>
                <a:effectLst>
                  <a:outerShdw blurRad="38100" dist="38100" dir="2700000" algn="tl">
                    <a:srgbClr val="FFFFFF"/>
                  </a:outerShdw>
                </a:effectLst>
                <a:latin typeface="Tahoma" pitchFamily="34" charset="0"/>
                <a:cs typeface="Tahoma" pitchFamily="34" charset="0"/>
              </a:rPr>
              <a:t>dan</a:t>
            </a:r>
            <a:r>
              <a:rPr lang="en-AU" dirty="0">
                <a:solidFill>
                  <a:srgbClr val="000000"/>
                </a:solidFill>
                <a:effectLst>
                  <a:outerShdw blurRad="38100" dist="38100" dir="2700000" algn="tl">
                    <a:srgbClr val="FFFFFF"/>
                  </a:outerShdw>
                </a:effectLst>
                <a:latin typeface="Tahoma" pitchFamily="34" charset="0"/>
                <a:cs typeface="Tahoma" pitchFamily="34" charset="0"/>
              </a:rPr>
              <a:t> </a:t>
            </a:r>
            <a:r>
              <a:rPr lang="en-AU" dirty="0" err="1">
                <a:solidFill>
                  <a:srgbClr val="000000"/>
                </a:solidFill>
                <a:effectLst>
                  <a:outerShdw blurRad="38100" dist="38100" dir="2700000" algn="tl">
                    <a:srgbClr val="FFFFFF"/>
                  </a:outerShdw>
                </a:effectLst>
                <a:latin typeface="Tahoma" pitchFamily="34" charset="0"/>
                <a:cs typeface="Tahoma" pitchFamily="34" charset="0"/>
              </a:rPr>
              <a:t>Angka</a:t>
            </a:r>
            <a:r>
              <a:rPr lang="en-AU" dirty="0">
                <a:solidFill>
                  <a:srgbClr val="000000"/>
                </a:solidFill>
                <a:effectLst>
                  <a:outerShdw blurRad="38100" dist="38100" dir="2700000" algn="tl">
                    <a:srgbClr val="FFFFFF"/>
                  </a:outerShdw>
                </a:effectLst>
                <a:latin typeface="Tahoma" pitchFamily="34" charset="0"/>
                <a:cs typeface="Tahoma" pitchFamily="34" charset="0"/>
              </a:rPr>
              <a:t> </a:t>
            </a:r>
            <a:r>
              <a:rPr lang="en-AU" dirty="0" err="1">
                <a:solidFill>
                  <a:srgbClr val="000000"/>
                </a:solidFill>
                <a:effectLst>
                  <a:outerShdw blurRad="38100" dist="38100" dir="2700000" algn="tl">
                    <a:srgbClr val="FFFFFF"/>
                  </a:outerShdw>
                </a:effectLst>
                <a:latin typeface="Tahoma" pitchFamily="34" charset="0"/>
                <a:cs typeface="Tahoma" pitchFamily="34" charset="0"/>
              </a:rPr>
              <a:t>Kreditnya</a:t>
            </a:r>
            <a:r>
              <a:rPr lang="en-AU" dirty="0">
                <a:solidFill>
                  <a:srgbClr val="000000"/>
                </a:solidFill>
                <a:effectLst>
                  <a:outerShdw blurRad="38100" dist="38100" dir="2700000" algn="tl">
                    <a:srgbClr val="FFFFFF"/>
                  </a:outerShdw>
                </a:effectLst>
                <a:latin typeface="Tahoma" pitchFamily="34" charset="0"/>
                <a:cs typeface="Tahoma" pitchFamily="34" charset="0"/>
              </a:rPr>
              <a:t>.</a:t>
            </a:r>
          </a:p>
          <a:p>
            <a:pPr marL="346075" indent="-346075">
              <a:lnSpc>
                <a:spcPct val="90000"/>
              </a:lnSpc>
              <a:spcBef>
                <a:spcPct val="20000"/>
              </a:spcBef>
              <a:buFontTx/>
              <a:buAutoNum type="arabicPeriod" startAt="9"/>
              <a:defRPr/>
            </a:pPr>
            <a:r>
              <a:rPr lang="en-AU" dirty="0">
                <a:solidFill>
                  <a:srgbClr val="000000"/>
                </a:solidFill>
                <a:effectLst>
                  <a:outerShdw blurRad="38100" dist="38100" dir="2700000" algn="tl">
                    <a:srgbClr val="FFFFFF"/>
                  </a:outerShdw>
                </a:effectLst>
                <a:latin typeface="Tahoma" pitchFamily="34" charset="0"/>
                <a:cs typeface="Tahoma" pitchFamily="34" charset="0"/>
              </a:rPr>
              <a:t>PERKA BKN </a:t>
            </a:r>
            <a:r>
              <a:rPr lang="en-AU" dirty="0" err="1">
                <a:solidFill>
                  <a:srgbClr val="000000"/>
                </a:solidFill>
                <a:effectLst>
                  <a:outerShdw blurRad="38100" dist="38100" dir="2700000" algn="tl">
                    <a:srgbClr val="FFFFFF"/>
                  </a:outerShdw>
                </a:effectLst>
                <a:latin typeface="Tahoma" pitchFamily="34" charset="0"/>
                <a:cs typeface="Tahoma" pitchFamily="34" charset="0"/>
              </a:rPr>
              <a:t>Nomor</a:t>
            </a:r>
            <a:r>
              <a:rPr lang="en-AU" dirty="0">
                <a:solidFill>
                  <a:srgbClr val="000000"/>
                </a:solidFill>
                <a:effectLst>
                  <a:outerShdw blurRad="38100" dist="38100" dir="2700000" algn="tl">
                    <a:srgbClr val="FFFFFF"/>
                  </a:outerShdw>
                </a:effectLst>
                <a:latin typeface="Tahoma" pitchFamily="34" charset="0"/>
                <a:cs typeface="Tahoma" pitchFamily="34" charset="0"/>
              </a:rPr>
              <a:t> 20 </a:t>
            </a:r>
            <a:r>
              <a:rPr lang="fi-FI" kern="0" dirty="0">
                <a:latin typeface="Tahoma" pitchFamily="34" charset="0"/>
                <a:cs typeface="Tahoma" pitchFamily="34" charset="0"/>
              </a:rPr>
              <a:t>Tahun 2012 Tentang Standar Kompetensi Kerja Analis Kepegawaian.</a:t>
            </a:r>
            <a:endParaRPr lang="id-ID"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6EF4CEA3"/>
          <p:cNvPicPr>
            <a:picLocks noChangeAspect="1" noChangeArrowheads="1"/>
          </p:cNvPicPr>
          <p:nvPr/>
        </p:nvPicPr>
        <p:blipFill>
          <a:blip r:embed="rId2" cstate="print"/>
          <a:srcRect l="7716" t="9462" r="5045" b="10104"/>
          <a:stretch>
            <a:fillRect/>
          </a:stretch>
        </p:blipFill>
        <p:spPr bwMode="auto">
          <a:xfrm>
            <a:off x="109538" y="76200"/>
            <a:ext cx="8958262" cy="6126163"/>
          </a:xfrm>
          <a:prstGeom prst="rect">
            <a:avLst/>
          </a:prstGeom>
          <a:noFill/>
          <a:ln w="9525" algn="in">
            <a:noFill/>
            <a:miter lim="800000"/>
            <a:headEnd/>
            <a:tailEnd/>
          </a:ln>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WordArt 27"/>
          <p:cNvSpPr>
            <a:spLocks noChangeArrowheads="1" noChangeShapeType="1" noTextEdit="1"/>
          </p:cNvSpPr>
          <p:nvPr/>
        </p:nvSpPr>
        <p:spPr bwMode="auto">
          <a:xfrm>
            <a:off x="1447800" y="152400"/>
            <a:ext cx="6705600" cy="1676400"/>
          </a:xfrm>
          <a:prstGeom prst="rect">
            <a:avLst/>
          </a:prstGeom>
        </p:spPr>
        <p:txBody>
          <a:bodyPr wrap="none" fromWordArt="1">
            <a:prstTxWarp prst="textPlain">
              <a:avLst>
                <a:gd name="adj" fmla="val 50000"/>
              </a:avLst>
            </a:prstTxWarp>
          </a:bodyPr>
          <a:lstStyle/>
          <a:p>
            <a:pPr algn="ctr"/>
            <a:r>
              <a:rPr lang="id-ID" sz="3600" b="1" kern="10" dirty="0">
                <a:ln w="9525" cap="sq">
                  <a:solidFill>
                    <a:srgbClr val="000000"/>
                  </a:solidFill>
                  <a:round/>
                  <a:headEnd type="none" w="sm" len="sm"/>
                  <a:tailEnd type="none" w="sm" len="sm"/>
                </a:ln>
                <a:solidFill>
                  <a:srgbClr val="FFFF00"/>
                </a:solidFill>
                <a:effectLst>
                  <a:outerShdw dist="35921" dir="2700000" algn="ctr" rotWithShape="0">
                    <a:srgbClr val="808080">
                      <a:alpha val="79999"/>
                    </a:srgbClr>
                  </a:outerShdw>
                </a:effectLst>
                <a:latin typeface="Garamond"/>
              </a:rPr>
              <a:t>pengangkatan melalui</a:t>
            </a:r>
          </a:p>
          <a:p>
            <a:pPr algn="ctr"/>
            <a:r>
              <a:rPr lang="id-ID" sz="3600" b="1" kern="10" dirty="0">
                <a:ln w="9525" cap="sq">
                  <a:solidFill>
                    <a:srgbClr val="000000"/>
                  </a:solidFill>
                  <a:round/>
                  <a:headEnd type="none" w="sm" len="sm"/>
                  <a:tailEnd type="none" w="sm" len="sm"/>
                </a:ln>
                <a:solidFill>
                  <a:srgbClr val="FFFF00"/>
                </a:solidFill>
                <a:effectLst>
                  <a:outerShdw dist="35921" dir="2700000" algn="ctr" rotWithShape="0">
                    <a:srgbClr val="808080">
                      <a:alpha val="79999"/>
                    </a:srgbClr>
                  </a:outerShdw>
                </a:effectLst>
                <a:latin typeface="Garamond"/>
              </a:rPr>
              <a:t>perpindahan jabatan</a:t>
            </a:r>
          </a:p>
        </p:txBody>
      </p:sp>
      <p:sp>
        <p:nvSpPr>
          <p:cNvPr id="3" name="Text Box 15"/>
          <p:cNvSpPr txBox="1">
            <a:spLocks noChangeArrowheads="1"/>
          </p:cNvSpPr>
          <p:nvPr/>
        </p:nvSpPr>
        <p:spPr bwMode="auto">
          <a:xfrm>
            <a:off x="457200" y="2222500"/>
            <a:ext cx="8435280" cy="12827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buFont typeface="Wingdings 3" pitchFamily="18" charset="2"/>
              <a:buChar char="y"/>
              <a:defRPr/>
            </a:pPr>
            <a:r>
              <a:rPr kumimoji="0" lang="id-ID" sz="2600" b="1" dirty="0">
                <a:solidFill>
                  <a:srgbClr val="000000"/>
                </a:solidFill>
                <a:latin typeface="Comic Sans MS" pitchFamily="66" charset="0"/>
              </a:rPr>
              <a:t>untuk kategori keterampilan dan keahlian masing-masing disamping persyaratan umum  di tambah persyaratan :</a:t>
            </a:r>
          </a:p>
        </p:txBody>
      </p:sp>
      <p:sp>
        <p:nvSpPr>
          <p:cNvPr id="4" name="Text Box 28"/>
          <p:cNvSpPr txBox="1">
            <a:spLocks noChangeArrowheads="1"/>
          </p:cNvSpPr>
          <p:nvPr/>
        </p:nvSpPr>
        <p:spPr bwMode="auto">
          <a:xfrm>
            <a:off x="467544" y="3867150"/>
            <a:ext cx="8451031" cy="169277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square">
            <a:spAutoFit/>
          </a:bodyPr>
          <a:lstStyle/>
          <a:p>
            <a:pPr marL="533400" indent="-533400">
              <a:buFont typeface="Comic Sans MS" pitchFamily="66" charset="0"/>
              <a:buChar char="◊"/>
              <a:defRPr/>
            </a:pPr>
            <a:r>
              <a:rPr kumimoji="0" lang="id-ID" sz="2600" b="1" dirty="0">
                <a:latin typeface="Comic Sans MS" pitchFamily="66" charset="0"/>
              </a:rPr>
              <a:t>memiliki pengalaman dibidang analis kepegawaian minimal 2 th</a:t>
            </a:r>
          </a:p>
          <a:p>
            <a:pPr marL="533400" indent="-533400">
              <a:buFont typeface="Comic Sans MS" pitchFamily="66" charset="0"/>
              <a:buChar char="◊"/>
              <a:defRPr/>
            </a:pPr>
            <a:r>
              <a:rPr kumimoji="0" lang="id-ID" sz="2600" b="1" dirty="0">
                <a:latin typeface="Comic Sans MS" pitchFamily="66" charset="0"/>
              </a:rPr>
              <a:t>usia setinggi-tingginya  5 th  sebelum mencapai usia pensiun jabatan terakhir</a:t>
            </a:r>
            <a:r>
              <a:rPr kumimoji="0" lang="en-US" sz="2600" b="1" dirty="0">
                <a:latin typeface="Comic Sans MS" pitchFamily="66" charset="0"/>
              </a:rPr>
              <a:t> yang </a:t>
            </a:r>
            <a:r>
              <a:rPr kumimoji="0" lang="id-ID" sz="2600" b="1" dirty="0">
                <a:latin typeface="Comic Sans MS" pitchFamily="66" charset="0"/>
              </a:rPr>
              <a:t>didudukinya</a:t>
            </a:r>
            <a:endParaRPr kumimoji="0" lang="en-US" sz="26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16200000" scaled="1"/>
        </a:gradFill>
        <a:effectLst/>
      </p:bgPr>
    </p:bg>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1371600" y="381000"/>
            <a:ext cx="6705600" cy="914400"/>
          </a:xfrm>
          <a:prstGeom prst="rect">
            <a:avLst/>
          </a:prstGeom>
        </p:spPr>
        <p:txBody>
          <a:bodyPr wrap="none" fromWordArt="1">
            <a:prstTxWarp prst="textPlain">
              <a:avLst>
                <a:gd name="adj" fmla="val 50000"/>
              </a:avLst>
            </a:prstTxWarp>
          </a:bodyPr>
          <a:lstStyle/>
          <a:p>
            <a:pPr algn="ctr"/>
            <a:r>
              <a:rPr lang="id-ID" sz="3600" kern="10" dirty="0">
                <a:ln w="9525">
                  <a:solidFill>
                    <a:srgbClr val="000000"/>
                  </a:solidFill>
                  <a:round/>
                  <a:headEnd/>
                  <a:tailEnd/>
                </a:ln>
                <a:solidFill>
                  <a:srgbClr val="FFFFFF"/>
                </a:solidFill>
                <a:latin typeface="Bernard MT Condensed"/>
              </a:rPr>
              <a:t>pengangkatan melalui perpindahan jabatan</a:t>
            </a:r>
          </a:p>
        </p:txBody>
      </p:sp>
      <p:sp>
        <p:nvSpPr>
          <p:cNvPr id="3" name="Rectangle 5"/>
          <p:cNvSpPr>
            <a:spLocks noChangeArrowheads="1"/>
          </p:cNvSpPr>
          <p:nvPr/>
        </p:nvSpPr>
        <p:spPr bwMode="auto">
          <a:xfrm>
            <a:off x="304800" y="1952625"/>
            <a:ext cx="8458200" cy="37861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id-ID" sz="3000" dirty="0">
                <a:solidFill>
                  <a:schemeClr val="tx1"/>
                </a:solidFill>
                <a:latin typeface="Bernard MT Condensed" pitchFamily="18" charset="0"/>
              </a:rPr>
              <a:t>penetapan angka kredit awal, dilakukan dengan penghitungan angka kredit selama melaksanakan tugas pengelolaan kepegawaian, mulai dari pendidikan, diklat, prajabatan, kegiatan manajemen PNS dan pengembangan sistem manajemen PNS, penunjang kegiatan lainnya melalui pengusulan penetapan angka kredit, hasilnya PAK, baru dibuatkan SK pengangkatannya</a:t>
            </a: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1"/>
          <a:tileRect/>
        </a:gradFill>
        <a:effectLst/>
      </p:bgPr>
    </p:bg>
    <p:spTree>
      <p:nvGrpSpPr>
        <p:cNvPr id="1" name=""/>
        <p:cNvGrpSpPr/>
        <p:nvPr/>
      </p:nvGrpSpPr>
      <p:grpSpPr>
        <a:xfrm>
          <a:off x="0" y="0"/>
          <a:ext cx="0" cy="0"/>
          <a:chOff x="0" y="0"/>
          <a:chExt cx="0" cy="0"/>
        </a:xfrm>
      </p:grpSpPr>
      <p:sp>
        <p:nvSpPr>
          <p:cNvPr id="2" name="WordArt 12"/>
          <p:cNvSpPr>
            <a:spLocks noChangeArrowheads="1" noChangeShapeType="1" noTextEdit="1"/>
          </p:cNvSpPr>
          <p:nvPr/>
        </p:nvSpPr>
        <p:spPr bwMode="auto">
          <a:xfrm>
            <a:off x="914400" y="381000"/>
            <a:ext cx="7543800" cy="1143000"/>
          </a:xfrm>
          <a:prstGeom prst="rect">
            <a:avLst/>
          </a:prstGeom>
        </p:spPr>
        <p:txBody>
          <a:bodyPr wrap="none" fromWordArt="1">
            <a:prstTxWarp prst="textInflateBottom">
              <a:avLst>
                <a:gd name="adj" fmla="val 81389"/>
              </a:avLst>
            </a:prstTxWarp>
          </a:bodyPr>
          <a:lstStyle/>
          <a:p>
            <a:pPr algn="ctr"/>
            <a:r>
              <a:rPr lang="id-ID" sz="1200" b="1" kern="10" spc="-120" dirty="0">
                <a:ln w="12700">
                  <a:solidFill>
                    <a:schemeClr val="tx1"/>
                  </a:solidFill>
                  <a:miter lim="800000"/>
                  <a:headEnd/>
                  <a:tailEnd/>
                </a:ln>
                <a:latin typeface="Bookman Old Style"/>
              </a:rPr>
              <a:t>tunjangan jabatan</a:t>
            </a:r>
          </a:p>
        </p:txBody>
      </p:sp>
      <p:sp>
        <p:nvSpPr>
          <p:cNvPr id="3" name="Text Box 10"/>
          <p:cNvSpPr txBox="1">
            <a:spLocks noChangeArrowheads="1"/>
          </p:cNvSpPr>
          <p:nvPr/>
        </p:nvSpPr>
        <p:spPr bwMode="auto">
          <a:xfrm>
            <a:off x="457200" y="1704975"/>
            <a:ext cx="8534400" cy="946150"/>
          </a:xfrm>
          <a:prstGeom prst="rect">
            <a:avLst/>
          </a:prstGeom>
          <a:noFill/>
          <a:ln w="9525">
            <a:noFill/>
            <a:miter lim="800000"/>
            <a:headEnd/>
            <a:tailEnd/>
          </a:ln>
        </p:spPr>
        <p:txBody>
          <a:bodyPr>
            <a:spAutoFit/>
          </a:bodyPr>
          <a:lstStyle/>
          <a:p>
            <a:pPr algn="ctr"/>
            <a:r>
              <a:rPr kumimoji="0" lang="id-ID" sz="2800" b="1" dirty="0">
                <a:solidFill>
                  <a:srgbClr val="0F0D05"/>
                </a:solidFill>
                <a:latin typeface="Berlin Sans FB Demi" pitchFamily="34" charset="0"/>
              </a:rPr>
              <a:t>kepada pns yang menduduki jabatan fungsional</a:t>
            </a:r>
          </a:p>
          <a:p>
            <a:pPr algn="ctr"/>
            <a:r>
              <a:rPr kumimoji="0" lang="id-ID" sz="2800" b="1" dirty="0">
                <a:solidFill>
                  <a:srgbClr val="0F0D05"/>
                </a:solidFill>
                <a:latin typeface="Berlin Sans FB Demi" pitchFamily="34" charset="0"/>
              </a:rPr>
              <a:t>diberikan tunjangan jabatan fungsional</a:t>
            </a:r>
          </a:p>
        </p:txBody>
      </p:sp>
      <p:sp>
        <p:nvSpPr>
          <p:cNvPr id="4" name="Text Box 11"/>
          <p:cNvSpPr txBox="1">
            <a:spLocks noChangeArrowheads="1"/>
          </p:cNvSpPr>
          <p:nvPr/>
        </p:nvSpPr>
        <p:spPr bwMode="auto">
          <a:xfrm>
            <a:off x="325438" y="2900363"/>
            <a:ext cx="8482012" cy="854075"/>
          </a:xfrm>
          <a:prstGeom prst="rect">
            <a:avLst/>
          </a:prstGeom>
          <a:noFill/>
          <a:ln w="9525">
            <a:noFill/>
            <a:miter lim="800000"/>
            <a:headEnd/>
            <a:tailEnd/>
          </a:ln>
          <a:effectLst/>
        </p:spPr>
        <p:txBody>
          <a:bodyPr wrap="none">
            <a:spAutoFit/>
          </a:bodyPr>
          <a:lstStyle/>
          <a:p>
            <a:pPr algn="ctr">
              <a:defRPr/>
            </a:pPr>
            <a:r>
              <a:rPr kumimoji="0" lang="id-ID" sz="2500" b="1" dirty="0">
                <a:solidFill>
                  <a:srgbClr val="0F0D05"/>
                </a:solidFill>
                <a:effectLst>
                  <a:outerShdw blurRad="38100" dist="38100" dir="2700000" algn="tl">
                    <a:srgbClr val="FFFFFF"/>
                  </a:outerShdw>
                </a:effectLst>
                <a:latin typeface="Berlin Sans FB" pitchFamily="34" charset="0"/>
                <a:cs typeface="+mn-cs"/>
              </a:rPr>
              <a:t>pemberian dan besaran tunjangan jabatan fungsional</a:t>
            </a:r>
          </a:p>
          <a:p>
            <a:pPr algn="ctr">
              <a:defRPr/>
            </a:pPr>
            <a:r>
              <a:rPr kumimoji="0" lang="id-ID" sz="2500" b="1" dirty="0">
                <a:solidFill>
                  <a:srgbClr val="0F0D05"/>
                </a:solidFill>
                <a:effectLst>
                  <a:outerShdw blurRad="38100" dist="38100" dir="2700000" algn="tl">
                    <a:srgbClr val="FFFFFF"/>
                  </a:outerShdw>
                </a:effectLst>
                <a:latin typeface="Berlin Sans FB" pitchFamily="34" charset="0"/>
                <a:cs typeface="+mn-cs"/>
              </a:rPr>
              <a:t>ditetapkan d</a:t>
            </a:r>
            <a:r>
              <a:rPr kumimoji="0" lang="en-US" sz="2500" b="1" dirty="0">
                <a:solidFill>
                  <a:srgbClr val="0F0D05"/>
                </a:solidFill>
                <a:effectLst>
                  <a:outerShdw blurRad="38100" dist="38100" dir="2700000" algn="tl">
                    <a:srgbClr val="FFFFFF"/>
                  </a:outerShdw>
                </a:effectLst>
                <a:latin typeface="Berlin Sans FB" pitchFamily="34" charset="0"/>
                <a:cs typeface="+mn-cs"/>
              </a:rPr>
              <a:t>e</a:t>
            </a:r>
            <a:r>
              <a:rPr kumimoji="0" lang="id-ID" sz="2500" b="1" dirty="0">
                <a:solidFill>
                  <a:srgbClr val="0F0D05"/>
                </a:solidFill>
                <a:effectLst>
                  <a:outerShdw blurRad="38100" dist="38100" dir="2700000" algn="tl">
                    <a:srgbClr val="FFFFFF"/>
                  </a:outerShdw>
                </a:effectLst>
                <a:latin typeface="Berlin Sans FB" pitchFamily="34" charset="0"/>
                <a:cs typeface="+mn-cs"/>
              </a:rPr>
              <a:t>ngan Keputusan Presiden</a:t>
            </a:r>
          </a:p>
        </p:txBody>
      </p:sp>
      <p:sp>
        <p:nvSpPr>
          <p:cNvPr id="5" name="AutoShape 9"/>
          <p:cNvSpPr>
            <a:spLocks noChangeArrowheads="1"/>
          </p:cNvSpPr>
          <p:nvPr/>
        </p:nvSpPr>
        <p:spPr bwMode="auto">
          <a:xfrm rot="5400000">
            <a:off x="4184650" y="3740150"/>
            <a:ext cx="654050" cy="9461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8C3D91"/>
              </a:gs>
              <a:gs pos="12000">
                <a:srgbClr val="7005D4"/>
              </a:gs>
              <a:gs pos="30000">
                <a:srgbClr val="181CC7"/>
              </a:gs>
              <a:gs pos="60001">
                <a:srgbClr val="0A128C"/>
              </a:gs>
              <a:gs pos="100000">
                <a:srgbClr val="000000"/>
              </a:gs>
            </a:gsLst>
            <a:lin ang="18900000" scaled="1"/>
          </a:gradFill>
          <a:ln w="9525">
            <a:solidFill>
              <a:srgbClr val="FFFF00"/>
            </a:solidFill>
            <a:miter lim="800000"/>
            <a:headEnd/>
            <a:tailEnd/>
          </a:ln>
        </p:spPr>
        <p:txBody>
          <a:bodyPr wrap="none" anchor="ctr"/>
          <a:lstStyle/>
          <a:p>
            <a:endParaRPr lang="id-ID"/>
          </a:p>
        </p:txBody>
      </p:sp>
      <p:sp>
        <p:nvSpPr>
          <p:cNvPr id="6" name="WordArt 13"/>
          <p:cNvSpPr>
            <a:spLocks noChangeArrowheads="1" noChangeShapeType="1" noTextEdit="1"/>
          </p:cNvSpPr>
          <p:nvPr/>
        </p:nvSpPr>
        <p:spPr bwMode="auto">
          <a:xfrm>
            <a:off x="1524000" y="4724400"/>
            <a:ext cx="5943600" cy="1371600"/>
          </a:xfrm>
          <a:prstGeom prst="rect">
            <a:avLst/>
          </a:prstGeom>
        </p:spPr>
        <p:txBody>
          <a:bodyPr wrap="none" fromWordArt="1">
            <a:prstTxWarp prst="textPlain">
              <a:avLst>
                <a:gd name="adj" fmla="val 50000"/>
              </a:avLst>
            </a:prstTxWarp>
          </a:bodyPr>
          <a:lstStyle/>
          <a:p>
            <a:pPr algn="ctr"/>
            <a:r>
              <a:rPr lang="id-ID" sz="1200" b="1" kern="10" dirty="0">
                <a:ln w="12700">
                  <a:solidFill>
                    <a:schemeClr val="tx1"/>
                  </a:solidFill>
                  <a:miter lim="800000"/>
                  <a:headEnd/>
                  <a:tailEnd/>
                </a:ln>
                <a:effectLst>
                  <a:outerShdw dist="45791" dir="2021404" algn="ctr" rotWithShape="0">
                    <a:srgbClr val="9999FF"/>
                  </a:outerShdw>
                </a:effectLst>
                <a:latin typeface="Garamond"/>
              </a:rPr>
              <a:t>Perpres nomor 17 tahun 2013</a:t>
            </a:r>
          </a:p>
          <a:p>
            <a:pPr algn="ctr"/>
            <a:r>
              <a:rPr lang="id-ID" sz="1200" b="1" kern="10" dirty="0">
                <a:ln w="12700">
                  <a:solidFill>
                    <a:schemeClr val="tx1"/>
                  </a:solidFill>
                  <a:miter lim="800000"/>
                  <a:headEnd/>
                  <a:tailEnd/>
                </a:ln>
                <a:effectLst>
                  <a:outerShdw dist="45791" dir="2021404" algn="ctr" rotWithShape="0">
                    <a:srgbClr val="9999FF"/>
                  </a:outerShdw>
                </a:effectLst>
                <a:latin typeface="Garamond"/>
              </a:rPr>
              <a:t>tentang</a:t>
            </a:r>
          </a:p>
          <a:p>
            <a:pPr algn="ctr"/>
            <a:r>
              <a:rPr lang="id-ID" sz="1200" b="1" kern="10" dirty="0">
                <a:ln w="12700">
                  <a:solidFill>
                    <a:schemeClr val="tx1"/>
                  </a:solidFill>
                  <a:miter lim="800000"/>
                  <a:headEnd/>
                  <a:tailEnd/>
                </a:ln>
                <a:effectLst>
                  <a:outerShdw dist="45791" dir="2021404" algn="ctr" rotWithShape="0">
                    <a:srgbClr val="9999FF"/>
                  </a:outerShdw>
                </a:effectLst>
                <a:latin typeface="Garamond"/>
              </a:rPr>
              <a:t>tunjangan jabatan fungsional analis kepegawaian</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001.jpg"/>
          <p:cNvPicPr>
            <a:picLocks noChangeAspect="1" noChangeArrowheads="1"/>
          </p:cNvPicPr>
          <p:nvPr/>
        </p:nvPicPr>
        <p:blipFill>
          <a:blip r:embed="rId2" cstate="print"/>
          <a:srcRect l="15334" r="3168" b="3030"/>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683568" y="404664"/>
            <a:ext cx="7920880" cy="923330"/>
          </a:xfrm>
          <a:prstGeom prst="rect">
            <a:avLst/>
          </a:prstGeom>
        </p:spPr>
        <p:txBody>
          <a:bodyPr wrap="square">
            <a:spAutoFit/>
          </a:bodyPr>
          <a:lstStyle/>
          <a:p>
            <a:pPr algn="ctr"/>
            <a:r>
              <a:rPr lang="id-ID" sz="5400" b="1" kern="10" dirty="0" smtClean="0">
                <a:ln w="12700">
                  <a:solidFill>
                    <a:srgbClr val="000066"/>
                  </a:solidFill>
                  <a:round/>
                  <a:headEnd/>
                  <a:tailEnd/>
                </a:ln>
                <a:effectLst>
                  <a:outerShdw dist="45791" dir="2021404" algn="ctr" rotWithShape="0">
                    <a:srgbClr val="9999FF"/>
                  </a:outerShdw>
                </a:effectLst>
                <a:latin typeface="Comic Sans MS"/>
              </a:rPr>
              <a:t>analis kepegawaian</a:t>
            </a:r>
            <a:endParaRPr lang="id-ID" sz="5400" b="1" kern="10" dirty="0">
              <a:ln w="12700">
                <a:solidFill>
                  <a:srgbClr val="000066"/>
                </a:solidFill>
                <a:round/>
                <a:headEnd/>
                <a:tailEnd/>
              </a:ln>
              <a:effectLst>
                <a:outerShdw dist="45791" dir="2021404" algn="ctr" rotWithShape="0">
                  <a:srgbClr val="9999FF"/>
                </a:outerShdw>
              </a:effectLst>
              <a:latin typeface="Comic Sans MS"/>
            </a:endParaRPr>
          </a:p>
        </p:txBody>
      </p:sp>
      <p:sp>
        <p:nvSpPr>
          <p:cNvPr id="3" name="Rectangle 2"/>
          <p:cNvSpPr/>
          <p:nvPr/>
        </p:nvSpPr>
        <p:spPr>
          <a:xfrm>
            <a:off x="755576" y="1844824"/>
            <a:ext cx="7704856" cy="4524315"/>
          </a:xfrm>
          <a:prstGeom prst="rect">
            <a:avLst/>
          </a:prstGeom>
        </p:spPr>
        <p:txBody>
          <a:bodyPr wrap="square">
            <a:spAutoFit/>
          </a:bodyPr>
          <a:lstStyle/>
          <a:p>
            <a:pPr algn="ctr">
              <a:defRPr/>
            </a:pPr>
            <a:r>
              <a:rPr lang="en-US" sz="3600" b="1" dirty="0" smtClean="0">
                <a:effectLst>
                  <a:outerShdw blurRad="38100" dist="38100" dir="2700000" algn="tl">
                    <a:srgbClr val="FFFFFF"/>
                  </a:outerShdw>
                </a:effectLst>
                <a:latin typeface="Cooper Black" pitchFamily="18" charset="0"/>
              </a:rPr>
              <a:t>PNS</a:t>
            </a:r>
            <a:r>
              <a:rPr lang="id-ID" sz="3600" b="1" dirty="0" smtClean="0">
                <a:effectLst>
                  <a:outerShdw blurRad="38100" dist="38100" dir="2700000" algn="tl">
                    <a:srgbClr val="FFFFFF"/>
                  </a:outerShdw>
                </a:effectLst>
                <a:latin typeface="Cooper Black" pitchFamily="18" charset="0"/>
              </a:rPr>
              <a:t> yang diberi tugas</a:t>
            </a:r>
            <a:r>
              <a:rPr lang="en-US" sz="3600" b="1" dirty="0" smtClean="0">
                <a:effectLst>
                  <a:outerShdw blurRad="38100" dist="38100" dir="2700000" algn="tl">
                    <a:srgbClr val="FFFFFF"/>
                  </a:outerShdw>
                </a:effectLst>
                <a:latin typeface="Cooper Black" pitchFamily="18" charset="0"/>
              </a:rPr>
              <a:t>, t</a:t>
            </a:r>
            <a:r>
              <a:rPr lang="id-ID" sz="3600" b="1" dirty="0" smtClean="0">
                <a:effectLst>
                  <a:outerShdw blurRad="38100" dist="38100" dir="2700000" algn="tl">
                    <a:srgbClr val="FFFFFF"/>
                  </a:outerShdw>
                </a:effectLst>
                <a:latin typeface="Cooper Black" pitchFamily="18" charset="0"/>
              </a:rPr>
              <a:t>anggung jawab</a:t>
            </a:r>
            <a:r>
              <a:rPr lang="en-US" sz="3600" b="1" dirty="0" smtClean="0">
                <a:effectLst>
                  <a:outerShdw blurRad="38100" dist="38100" dir="2700000" algn="tl">
                    <a:srgbClr val="FFFFFF"/>
                  </a:outerShdw>
                </a:effectLst>
                <a:latin typeface="Cooper Black" pitchFamily="18" charset="0"/>
              </a:rPr>
              <a:t>,</a:t>
            </a:r>
            <a:r>
              <a:rPr lang="id-ID" sz="3600" b="1" dirty="0" smtClean="0">
                <a:effectLst>
                  <a:outerShdw blurRad="38100" dist="38100" dir="2700000" algn="tl">
                    <a:srgbClr val="FFFFFF"/>
                  </a:outerShdw>
                </a:effectLst>
                <a:latin typeface="Cooper Black" pitchFamily="18" charset="0"/>
              </a:rPr>
              <a:t> wewenang</a:t>
            </a:r>
            <a:r>
              <a:rPr lang="en-US" sz="3600" b="1" dirty="0" smtClean="0">
                <a:effectLst>
                  <a:outerShdw blurRad="38100" dist="38100" dir="2700000" algn="tl">
                    <a:srgbClr val="FFFFFF"/>
                  </a:outerShdw>
                </a:effectLst>
                <a:latin typeface="Cooper Black" pitchFamily="18" charset="0"/>
              </a:rPr>
              <a:t>,</a:t>
            </a:r>
            <a:r>
              <a:rPr lang="id-ID" sz="3600" b="1" dirty="0" smtClean="0">
                <a:effectLst>
                  <a:outerShdw blurRad="38100" dist="38100" dir="2700000" algn="tl">
                    <a:srgbClr val="FFFFFF"/>
                  </a:outerShdw>
                </a:effectLst>
                <a:latin typeface="Cooper Black" pitchFamily="18" charset="0"/>
              </a:rPr>
              <a:t>  dan hak secara penuh oleh pejabat yang</a:t>
            </a:r>
            <a:r>
              <a:rPr lang="en-US" sz="3600" b="1" dirty="0" smtClean="0">
                <a:effectLst>
                  <a:outerShdw blurRad="38100" dist="38100" dir="2700000" algn="tl">
                    <a:srgbClr val="FFFFFF"/>
                  </a:outerShdw>
                </a:effectLst>
                <a:latin typeface="Cooper Black" pitchFamily="18" charset="0"/>
              </a:rPr>
              <a:t> </a:t>
            </a:r>
            <a:r>
              <a:rPr lang="id-ID" sz="3600" b="1" dirty="0" smtClean="0">
                <a:effectLst>
                  <a:outerShdw blurRad="38100" dist="38100" dir="2700000" algn="tl">
                    <a:srgbClr val="FFFFFF"/>
                  </a:outerShdw>
                </a:effectLst>
                <a:latin typeface="Cooper Black" pitchFamily="18" charset="0"/>
              </a:rPr>
              <a:t> berwenang untuk melakukan</a:t>
            </a:r>
            <a:r>
              <a:rPr lang="en-US" sz="3600" b="1" dirty="0" smtClean="0">
                <a:effectLst>
                  <a:outerShdw blurRad="38100" dist="38100" dir="2700000" algn="tl">
                    <a:srgbClr val="FFFFFF"/>
                  </a:outerShdw>
                </a:effectLst>
                <a:latin typeface="Cooper Black" pitchFamily="18" charset="0"/>
              </a:rPr>
              <a:t> </a:t>
            </a:r>
            <a:r>
              <a:rPr lang="id-ID" sz="3600" b="1" dirty="0" smtClean="0">
                <a:effectLst>
                  <a:outerShdw blurRad="38100" dist="38100" dir="2700000" algn="tl">
                    <a:srgbClr val="FFFFFF"/>
                  </a:outerShdw>
                </a:effectLst>
                <a:latin typeface="Cooper Black" pitchFamily="18" charset="0"/>
              </a:rPr>
              <a:t>kegiatan</a:t>
            </a:r>
            <a:endParaRPr lang="en-US" sz="3600" b="1" i="1" dirty="0" smtClean="0">
              <a:effectLst>
                <a:outerShdw blurRad="38100" dist="38100" dir="2700000" algn="tl">
                  <a:srgbClr val="FFFFFF"/>
                </a:outerShdw>
              </a:effectLst>
              <a:latin typeface="Cooper Black" pitchFamily="18" charset="0"/>
            </a:endParaRPr>
          </a:p>
          <a:p>
            <a:pPr algn="ctr">
              <a:defRPr/>
            </a:pPr>
            <a:r>
              <a:rPr lang="en-US" sz="3600" b="1" dirty="0" err="1" smtClean="0">
                <a:effectLst>
                  <a:outerShdw blurRad="38100" dist="38100" dir="2700000" algn="tl">
                    <a:srgbClr val="FFFFFF"/>
                  </a:outerShdw>
                </a:effectLst>
                <a:latin typeface="Cooper Black" pitchFamily="18" charset="0"/>
              </a:rPr>
              <a:t>manajemen</a:t>
            </a:r>
            <a:r>
              <a:rPr lang="en-US" sz="3600" b="1" dirty="0" smtClean="0">
                <a:effectLst>
                  <a:outerShdw blurRad="38100" dist="38100" dir="2700000" algn="tl">
                    <a:srgbClr val="FFFFFF"/>
                  </a:outerShdw>
                </a:effectLst>
                <a:latin typeface="Cooper Black" pitchFamily="18" charset="0"/>
              </a:rPr>
              <a:t> ASN </a:t>
            </a:r>
            <a:r>
              <a:rPr lang="en-US" sz="3600" b="1" dirty="0" err="1" smtClean="0">
                <a:effectLst>
                  <a:outerShdw blurRad="38100" dist="38100" dir="2700000" algn="tl">
                    <a:srgbClr val="FFFFFF"/>
                  </a:outerShdw>
                </a:effectLst>
                <a:latin typeface="Cooper Black" pitchFamily="18" charset="0"/>
              </a:rPr>
              <a:t>dan</a:t>
            </a:r>
            <a:r>
              <a:rPr lang="en-US" sz="3600" b="1" dirty="0" smtClean="0">
                <a:effectLst>
                  <a:outerShdw blurRad="38100" dist="38100" dir="2700000" algn="tl">
                    <a:srgbClr val="FFFFFF"/>
                  </a:outerShdw>
                </a:effectLst>
                <a:latin typeface="Cooper Black" pitchFamily="18" charset="0"/>
              </a:rPr>
              <a:t> </a:t>
            </a:r>
            <a:r>
              <a:rPr lang="en-US" sz="3600" b="1" dirty="0" err="1" smtClean="0">
                <a:effectLst>
                  <a:outerShdw blurRad="38100" dist="38100" dir="2700000" algn="tl">
                    <a:srgbClr val="FFFFFF"/>
                  </a:outerShdw>
                </a:effectLst>
                <a:latin typeface="Cooper Black" pitchFamily="18" charset="0"/>
              </a:rPr>
              <a:t>pengembangan</a:t>
            </a:r>
            <a:r>
              <a:rPr lang="en-US" sz="3600" b="1" dirty="0" smtClean="0">
                <a:effectLst>
                  <a:outerShdw blurRad="38100" dist="38100" dir="2700000" algn="tl">
                    <a:srgbClr val="FFFFFF"/>
                  </a:outerShdw>
                </a:effectLst>
                <a:latin typeface="Cooper Black" pitchFamily="18" charset="0"/>
              </a:rPr>
              <a:t> </a:t>
            </a:r>
            <a:r>
              <a:rPr lang="en-US" sz="3600" b="1" dirty="0" err="1" smtClean="0">
                <a:effectLst>
                  <a:outerShdw blurRad="38100" dist="38100" dir="2700000" algn="tl">
                    <a:srgbClr val="FFFFFF"/>
                  </a:outerShdw>
                </a:effectLst>
                <a:latin typeface="Cooper Black" pitchFamily="18" charset="0"/>
              </a:rPr>
              <a:t>sistem</a:t>
            </a:r>
            <a:r>
              <a:rPr lang="en-US" sz="3600" b="1" dirty="0" smtClean="0">
                <a:effectLst>
                  <a:outerShdw blurRad="38100" dist="38100" dir="2700000" algn="tl">
                    <a:srgbClr val="FFFFFF"/>
                  </a:outerShdw>
                </a:effectLst>
                <a:latin typeface="Cooper Black" pitchFamily="18" charset="0"/>
              </a:rPr>
              <a:t> </a:t>
            </a:r>
            <a:r>
              <a:rPr lang="en-US" sz="3600" b="1" dirty="0" err="1" smtClean="0">
                <a:effectLst>
                  <a:outerShdw blurRad="38100" dist="38100" dir="2700000" algn="tl">
                    <a:srgbClr val="FFFFFF"/>
                  </a:outerShdw>
                </a:effectLst>
                <a:latin typeface="Cooper Black" pitchFamily="18" charset="0"/>
              </a:rPr>
              <a:t>manajemen</a:t>
            </a:r>
            <a:r>
              <a:rPr lang="en-US" sz="3600" b="1" dirty="0" smtClean="0">
                <a:effectLst>
                  <a:outerShdw blurRad="38100" dist="38100" dir="2700000" algn="tl">
                    <a:srgbClr val="FFFFFF"/>
                  </a:outerShdw>
                </a:effectLst>
                <a:latin typeface="Cooper Black" pitchFamily="18" charset="0"/>
              </a:rPr>
              <a:t> ASN</a:t>
            </a:r>
            <a:endParaRPr lang="id-ID" sz="3600" b="1" dirty="0">
              <a:effectLst>
                <a:outerShdw blurRad="38100" dist="38100" dir="2700000" algn="tl">
                  <a:srgbClr val="FFFFFF"/>
                </a:outerShdw>
              </a:effectLst>
              <a:latin typeface="Cooper Black" pitchFamily="18" charset="0"/>
            </a:endParaRPr>
          </a:p>
        </p:txBody>
      </p:sp>
    </p:spTree>
  </p:cSld>
  <p:clrMapOvr>
    <a:masterClrMapping/>
  </p:clrMapOvr>
  <p:transition>
    <p:spli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051720" y="548680"/>
            <a:ext cx="5328591" cy="978729"/>
          </a:xfrm>
          <a:prstGeom prst="rect">
            <a:avLst/>
          </a:prstGeom>
        </p:spPr>
        <p:txBody>
          <a:bodyPr wrap="square">
            <a:spAutoFit/>
          </a:bodyPr>
          <a:lstStyle/>
          <a:p>
            <a:pPr algn="ctr">
              <a:lnSpc>
                <a:spcPct val="80000"/>
              </a:lnSpc>
              <a:defRPr/>
            </a:pPr>
            <a:r>
              <a:rPr lang="id-ID" sz="3600" b="1" i="1" dirty="0" smtClean="0">
                <a:solidFill>
                  <a:srgbClr val="060606"/>
                </a:solidFill>
                <a:effectLst>
                  <a:outerShdw blurRad="38100" dist="38100" dir="2700000" algn="tl">
                    <a:srgbClr val="FFFFFF"/>
                  </a:outerShdw>
                </a:effectLst>
                <a:latin typeface="Monotype Corsiva" pitchFamily="66" charset="0"/>
              </a:rPr>
              <a:t>Jenjang Jabatan/pangkat</a:t>
            </a:r>
            <a:r>
              <a:rPr lang="en-US" sz="3600" b="1" i="1" dirty="0" smtClean="0">
                <a:solidFill>
                  <a:srgbClr val="060606"/>
                </a:solidFill>
                <a:effectLst>
                  <a:outerShdw blurRad="38100" dist="38100" dir="2700000" algn="tl">
                    <a:srgbClr val="FFFFFF"/>
                  </a:outerShdw>
                </a:effectLst>
                <a:latin typeface="Monotype Corsiva" pitchFamily="66" charset="0"/>
              </a:rPr>
              <a:t> </a:t>
            </a:r>
            <a:r>
              <a:rPr lang="id-ID" sz="3600" b="1" i="1" dirty="0" smtClean="0">
                <a:solidFill>
                  <a:srgbClr val="060606"/>
                </a:solidFill>
                <a:effectLst>
                  <a:outerShdw blurRad="38100" dist="38100" dir="2700000" algn="tl">
                    <a:srgbClr val="FFFFFF"/>
                  </a:outerShdw>
                </a:effectLst>
                <a:latin typeface="Monotype Corsiva" pitchFamily="66" charset="0"/>
              </a:rPr>
              <a:t>Analis Kepegawaian</a:t>
            </a:r>
            <a:endParaRPr lang="id-ID" sz="3600" b="1" i="1" dirty="0">
              <a:solidFill>
                <a:srgbClr val="060606"/>
              </a:solidFill>
              <a:effectLst>
                <a:outerShdw blurRad="38100" dist="38100" dir="2700000" algn="tl">
                  <a:srgbClr val="FFFFFF"/>
                </a:outerShdw>
              </a:effectLst>
              <a:latin typeface="Monotype Corsiva" pitchFamily="66" charset="0"/>
            </a:endParaRPr>
          </a:p>
        </p:txBody>
      </p:sp>
      <p:sp>
        <p:nvSpPr>
          <p:cNvPr id="3" name="Rectangle 2"/>
          <p:cNvSpPr/>
          <p:nvPr/>
        </p:nvSpPr>
        <p:spPr>
          <a:xfrm>
            <a:off x="971600" y="2132856"/>
            <a:ext cx="7488832" cy="1643527"/>
          </a:xfrm>
          <a:prstGeom prst="rect">
            <a:avLst/>
          </a:prstGeom>
        </p:spPr>
        <p:txBody>
          <a:bodyPr wrap="square">
            <a:spAutoFit/>
          </a:bodyPr>
          <a:lstStyle/>
          <a:p>
            <a:pPr marL="457200" indent="-457200">
              <a:spcBef>
                <a:spcPct val="20000"/>
              </a:spcBef>
              <a:defRPr/>
            </a:pPr>
            <a:r>
              <a:rPr lang="id-ID" sz="2400" b="1" dirty="0" smtClean="0">
                <a:solidFill>
                  <a:srgbClr val="060606"/>
                </a:solidFill>
                <a:effectLst>
                  <a:outerShdw blurRad="38100" dist="38100" dir="2700000" algn="tl">
                    <a:srgbClr val="FFFFFF"/>
                  </a:outerShdw>
                </a:effectLst>
                <a:latin typeface="Comic Sans MS" pitchFamily="66" charset="0"/>
              </a:rPr>
              <a:t>Analis Kepegawaian Terampil :</a:t>
            </a:r>
          </a:p>
          <a:p>
            <a:pPr marL="457200" indent="-457200">
              <a:spcBef>
                <a:spcPct val="20000"/>
              </a:spcBef>
              <a:buFontTx/>
              <a:buAutoNum type="alphaLcPeriod"/>
              <a:defRPr/>
            </a:pPr>
            <a:r>
              <a:rPr lang="id-ID" sz="2400" b="1" dirty="0" smtClean="0">
                <a:solidFill>
                  <a:srgbClr val="060606"/>
                </a:solidFill>
                <a:effectLst>
                  <a:outerShdw blurRad="38100" dist="38100" dir="2700000" algn="tl">
                    <a:srgbClr val="FFFFFF"/>
                  </a:outerShdw>
                </a:effectLst>
                <a:latin typeface="Comic Sans MS" pitchFamily="66" charset="0"/>
              </a:rPr>
              <a:t>Jenjang Pelaksana  (II/c, II/d)</a:t>
            </a:r>
          </a:p>
          <a:p>
            <a:pPr marL="457200" indent="-457200">
              <a:buFontTx/>
              <a:buAutoNum type="alphaLcPeriod"/>
              <a:defRPr/>
            </a:pPr>
            <a:r>
              <a:rPr lang="id-ID" sz="2400" b="1" dirty="0" smtClean="0">
                <a:solidFill>
                  <a:srgbClr val="060606"/>
                </a:solidFill>
                <a:effectLst>
                  <a:outerShdw blurRad="38100" dist="38100" dir="2700000" algn="tl">
                    <a:srgbClr val="FFFFFF"/>
                  </a:outerShdw>
                </a:effectLst>
                <a:latin typeface="Comic Sans MS" pitchFamily="66" charset="0"/>
              </a:rPr>
              <a:t>Jenjang Pelaksana</a:t>
            </a:r>
            <a:r>
              <a:rPr lang="en-US" sz="2400" b="1" dirty="0" smtClean="0">
                <a:solidFill>
                  <a:srgbClr val="060606"/>
                </a:solidFill>
                <a:effectLst>
                  <a:outerShdw blurRad="38100" dist="38100" dir="2700000" algn="tl">
                    <a:srgbClr val="FFFFFF"/>
                  </a:outerShdw>
                </a:effectLst>
                <a:latin typeface="Comic Sans MS" pitchFamily="66" charset="0"/>
              </a:rPr>
              <a:t> </a:t>
            </a:r>
            <a:r>
              <a:rPr lang="id-ID" sz="2400" b="1" dirty="0" smtClean="0">
                <a:solidFill>
                  <a:srgbClr val="060606"/>
                </a:solidFill>
                <a:effectLst>
                  <a:outerShdw blurRad="38100" dist="38100" dir="2700000" algn="tl">
                    <a:srgbClr val="FFFFFF"/>
                  </a:outerShdw>
                </a:effectLst>
                <a:latin typeface="Comic Sans MS" pitchFamily="66" charset="0"/>
              </a:rPr>
              <a:t>Lanjutan  (III/a, III/b)</a:t>
            </a:r>
          </a:p>
          <a:p>
            <a:pPr marL="457200" indent="-457200">
              <a:buFontTx/>
              <a:buAutoNum type="alphaLcPeriod"/>
              <a:defRPr/>
            </a:pPr>
            <a:r>
              <a:rPr lang="id-ID" sz="2400" b="1" dirty="0" smtClean="0">
                <a:solidFill>
                  <a:srgbClr val="060606"/>
                </a:solidFill>
                <a:effectLst>
                  <a:outerShdw blurRad="38100" dist="38100" dir="2700000" algn="tl">
                    <a:srgbClr val="FFFFFF"/>
                  </a:outerShdw>
                </a:effectLst>
                <a:latin typeface="Comic Sans MS" pitchFamily="66" charset="0"/>
              </a:rPr>
              <a:t>Jenjang Penyelia    (III/c, III/d)</a:t>
            </a:r>
            <a:endParaRPr lang="id-ID" sz="2400" b="1" dirty="0">
              <a:solidFill>
                <a:srgbClr val="060606"/>
              </a:solidFill>
              <a:effectLst>
                <a:outerShdw blurRad="38100" dist="38100" dir="2700000" algn="tl">
                  <a:srgbClr val="FFFFFF"/>
                </a:outerShdw>
              </a:effectLst>
              <a:latin typeface="Comic Sans MS" pitchFamily="66" charset="0"/>
            </a:endParaRPr>
          </a:p>
        </p:txBody>
      </p:sp>
      <p:sp>
        <p:nvSpPr>
          <p:cNvPr id="4" name="Rectangle 3"/>
          <p:cNvSpPr/>
          <p:nvPr/>
        </p:nvSpPr>
        <p:spPr>
          <a:xfrm>
            <a:off x="971600" y="4221088"/>
            <a:ext cx="7560840" cy="1569660"/>
          </a:xfrm>
          <a:prstGeom prst="rect">
            <a:avLst/>
          </a:prstGeom>
        </p:spPr>
        <p:txBody>
          <a:bodyPr wrap="square">
            <a:spAutoFit/>
          </a:bodyPr>
          <a:lstStyle/>
          <a:p>
            <a:pPr marL="457200" indent="-457200">
              <a:defRPr/>
            </a:pPr>
            <a:r>
              <a:rPr lang="id-ID" sz="2400" b="1" dirty="0" smtClean="0">
                <a:solidFill>
                  <a:srgbClr val="060606"/>
                </a:solidFill>
                <a:effectLst>
                  <a:outerShdw blurRad="38100" dist="38100" dir="2700000" algn="tl">
                    <a:srgbClr val="FFFFFF"/>
                  </a:outerShdw>
                </a:effectLst>
                <a:latin typeface="Comic Sans MS" pitchFamily="66" charset="0"/>
              </a:rPr>
              <a:t>Analis Kepegawaian Ahli :</a:t>
            </a:r>
          </a:p>
          <a:p>
            <a:pPr marL="457200" indent="-457200">
              <a:buFontTx/>
              <a:buAutoNum type="alphaLcPeriod"/>
              <a:defRPr/>
            </a:pPr>
            <a:r>
              <a:rPr lang="id-ID" sz="2400" b="1" dirty="0" smtClean="0">
                <a:solidFill>
                  <a:srgbClr val="060606"/>
                </a:solidFill>
                <a:effectLst>
                  <a:outerShdw blurRad="38100" dist="38100" dir="2700000" algn="tl">
                    <a:srgbClr val="FFFFFF"/>
                  </a:outerShdw>
                </a:effectLst>
                <a:latin typeface="Comic Sans MS" pitchFamily="66" charset="0"/>
              </a:rPr>
              <a:t>Jenjang Pertama (III/a, III/b)</a:t>
            </a:r>
          </a:p>
          <a:p>
            <a:pPr marL="457200" indent="-457200">
              <a:buFontTx/>
              <a:buAutoNum type="alphaLcPeriod"/>
              <a:defRPr/>
            </a:pPr>
            <a:r>
              <a:rPr lang="id-ID" sz="2400" b="1" dirty="0" smtClean="0">
                <a:solidFill>
                  <a:srgbClr val="060606"/>
                </a:solidFill>
                <a:effectLst>
                  <a:outerShdw blurRad="38100" dist="38100" dir="2700000" algn="tl">
                    <a:srgbClr val="FFFFFF"/>
                  </a:outerShdw>
                </a:effectLst>
                <a:latin typeface="Comic Sans MS" pitchFamily="66" charset="0"/>
              </a:rPr>
              <a:t>Jenjang Muda     (III/c, III/d)</a:t>
            </a:r>
          </a:p>
          <a:p>
            <a:pPr marL="457200" indent="-457200">
              <a:buFontTx/>
              <a:buAutoNum type="alphaLcPeriod"/>
              <a:defRPr/>
            </a:pPr>
            <a:r>
              <a:rPr lang="id-ID" sz="2400" b="1" dirty="0" smtClean="0">
                <a:solidFill>
                  <a:srgbClr val="060606"/>
                </a:solidFill>
                <a:effectLst>
                  <a:outerShdw blurRad="38100" dist="38100" dir="2700000" algn="tl">
                    <a:srgbClr val="FFFFFF"/>
                  </a:outerShdw>
                </a:effectLst>
                <a:latin typeface="Comic Sans MS" pitchFamily="66" charset="0"/>
              </a:rPr>
              <a:t>Jenjang Madya   (IV/a, IV/b, IV/c)</a:t>
            </a:r>
            <a:endParaRPr lang="id-ID" sz="2400" b="1" dirty="0">
              <a:solidFill>
                <a:srgbClr val="060606"/>
              </a:solidFill>
              <a:effectLst>
                <a:outerShdw blurRad="38100" dist="38100" dir="2700000" algn="tl">
                  <a:srgbClr val="FFFFFF"/>
                </a:outerShdw>
              </a:effectLst>
              <a:latin typeface="Comic Sans MS" pitchFamily="66" charset="0"/>
            </a:endParaRPr>
          </a:p>
        </p:txBody>
      </p:sp>
    </p:spTree>
  </p:cSld>
  <p:clrMapOvr>
    <a:masterClrMapping/>
  </p:clrMapOvr>
  <p:transition>
    <p:newsflash/>
  </p:transition>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683568" y="620688"/>
            <a:ext cx="7920880" cy="5509200"/>
          </a:xfrm>
          <a:prstGeom prst="rect">
            <a:avLst/>
          </a:prstGeom>
        </p:spPr>
        <p:txBody>
          <a:bodyPr wrap="square">
            <a:spAutoFit/>
          </a:bodyPr>
          <a:lstStyle/>
          <a:p>
            <a:pPr marL="336550" indent="-336550" algn="just">
              <a:buFont typeface="Wingdings" pitchFamily="2" charset="2"/>
              <a:buChar char="Ø"/>
            </a:pPr>
            <a:r>
              <a:rPr lang="en-US" sz="3200" dirty="0" err="1" smtClean="0">
                <a:solidFill>
                  <a:srgbClr val="FF0000"/>
                </a:solidFill>
              </a:rPr>
              <a:t>Analis</a:t>
            </a:r>
            <a:r>
              <a:rPr lang="en-US" sz="3200" dirty="0" smtClean="0">
                <a:solidFill>
                  <a:srgbClr val="FF0000"/>
                </a:solidFill>
              </a:rPr>
              <a:t> </a:t>
            </a:r>
            <a:r>
              <a:rPr lang="en-US" sz="3200" dirty="0" err="1" smtClean="0">
                <a:solidFill>
                  <a:srgbClr val="FF0000"/>
                </a:solidFill>
              </a:rPr>
              <a:t>Kepegawaian</a:t>
            </a:r>
            <a:r>
              <a:rPr lang="en-US" sz="3200" dirty="0" smtClean="0">
                <a:solidFill>
                  <a:srgbClr val="FF0000"/>
                </a:solidFill>
              </a:rPr>
              <a:t> </a:t>
            </a:r>
            <a:r>
              <a:rPr lang="en-US" sz="3200" dirty="0" err="1" smtClean="0">
                <a:solidFill>
                  <a:srgbClr val="FF0000"/>
                </a:solidFill>
              </a:rPr>
              <a:t>Keterampilan</a:t>
            </a:r>
            <a:r>
              <a:rPr lang="en-US" sz="3200" dirty="0" smtClean="0">
                <a:solidFill>
                  <a:srgbClr val="FF0000"/>
                </a:solidFill>
              </a:rPr>
              <a:t> </a:t>
            </a:r>
            <a:r>
              <a:rPr lang="en-US" sz="3200" dirty="0" err="1" smtClean="0">
                <a:solidFill>
                  <a:srgbClr val="FF0000"/>
                </a:solidFill>
              </a:rPr>
              <a:t>dalam</a:t>
            </a:r>
            <a:r>
              <a:rPr lang="en-US" sz="3200" dirty="0" smtClean="0">
                <a:solidFill>
                  <a:srgbClr val="FF0000"/>
                </a:solidFill>
              </a:rPr>
              <a:t> </a:t>
            </a:r>
            <a:r>
              <a:rPr lang="en-US" sz="3200" dirty="0" err="1" smtClean="0">
                <a:solidFill>
                  <a:srgbClr val="FF0000"/>
                </a:solidFill>
              </a:rPr>
              <a:t>pelaksanaan</a:t>
            </a:r>
            <a:r>
              <a:rPr lang="en-US" sz="3200" dirty="0" smtClean="0">
                <a:solidFill>
                  <a:srgbClr val="FF0000"/>
                </a:solidFill>
              </a:rPr>
              <a:t> </a:t>
            </a:r>
            <a:r>
              <a:rPr lang="en-US" sz="3200" dirty="0" err="1" smtClean="0">
                <a:solidFill>
                  <a:srgbClr val="FF0000"/>
                </a:solidFill>
              </a:rPr>
              <a:t>pekerjaannya</a:t>
            </a:r>
            <a:r>
              <a:rPr lang="en-US" sz="3200" dirty="0" smtClean="0">
                <a:solidFill>
                  <a:srgbClr val="FF0000"/>
                </a:solidFill>
              </a:rPr>
              <a:t> </a:t>
            </a:r>
            <a:r>
              <a:rPr lang="en-US" sz="3200" dirty="0" err="1" smtClean="0">
                <a:solidFill>
                  <a:srgbClr val="FF0000"/>
                </a:solidFill>
              </a:rPr>
              <a:t>mempergunakan</a:t>
            </a:r>
            <a:r>
              <a:rPr lang="en-US" sz="3200" dirty="0" smtClean="0">
                <a:solidFill>
                  <a:srgbClr val="FF0000"/>
                </a:solidFill>
              </a:rPr>
              <a:t> </a:t>
            </a:r>
            <a:r>
              <a:rPr lang="en-US" sz="3200" dirty="0" err="1" smtClean="0">
                <a:solidFill>
                  <a:srgbClr val="FF0000"/>
                </a:solidFill>
              </a:rPr>
              <a:t>prosedur</a:t>
            </a:r>
            <a:r>
              <a:rPr lang="en-US" sz="3200" dirty="0" smtClean="0">
                <a:solidFill>
                  <a:srgbClr val="FF0000"/>
                </a:solidFill>
              </a:rPr>
              <a:t> </a:t>
            </a:r>
            <a:r>
              <a:rPr lang="en-US" sz="3200" dirty="0" err="1" smtClean="0">
                <a:solidFill>
                  <a:srgbClr val="FF0000"/>
                </a:solidFill>
              </a:rPr>
              <a:t>dan</a:t>
            </a:r>
            <a:r>
              <a:rPr lang="en-US" sz="3200" dirty="0" smtClean="0">
                <a:solidFill>
                  <a:srgbClr val="FF0000"/>
                </a:solidFill>
              </a:rPr>
              <a:t> </a:t>
            </a:r>
            <a:r>
              <a:rPr lang="en-US" sz="3200" dirty="0" err="1" smtClean="0">
                <a:solidFill>
                  <a:srgbClr val="FF0000"/>
                </a:solidFill>
              </a:rPr>
              <a:t>teknik</a:t>
            </a:r>
            <a:r>
              <a:rPr lang="en-US" sz="3200" dirty="0" smtClean="0">
                <a:solidFill>
                  <a:srgbClr val="FF0000"/>
                </a:solidFill>
              </a:rPr>
              <a:t> </a:t>
            </a:r>
            <a:r>
              <a:rPr lang="en-US" sz="3200" dirty="0" err="1" smtClean="0">
                <a:solidFill>
                  <a:srgbClr val="FF0000"/>
                </a:solidFill>
              </a:rPr>
              <a:t>kerja</a:t>
            </a:r>
            <a:r>
              <a:rPr lang="en-US" sz="3200" dirty="0" smtClean="0">
                <a:solidFill>
                  <a:srgbClr val="FF0000"/>
                </a:solidFill>
              </a:rPr>
              <a:t> </a:t>
            </a:r>
            <a:r>
              <a:rPr lang="en-US" sz="3200" dirty="0" err="1" smtClean="0">
                <a:solidFill>
                  <a:srgbClr val="FF0000"/>
                </a:solidFill>
              </a:rPr>
              <a:t>tertentu</a:t>
            </a:r>
            <a:r>
              <a:rPr lang="id-ID" sz="3200" dirty="0" smtClean="0">
                <a:solidFill>
                  <a:srgbClr val="FF0000"/>
                </a:solidFill>
              </a:rPr>
              <a:t>.</a:t>
            </a:r>
          </a:p>
          <a:p>
            <a:pPr marL="336550" indent="-336550" algn="just">
              <a:buFont typeface="Wingdings" pitchFamily="2" charset="2"/>
              <a:buChar char="Ø"/>
            </a:pPr>
            <a:r>
              <a:rPr lang="en-US" sz="3200" dirty="0" err="1" smtClean="0">
                <a:solidFill>
                  <a:schemeClr val="accent3">
                    <a:lumMod val="50000"/>
                  </a:schemeClr>
                </a:solidFill>
              </a:rPr>
              <a:t>Analis</a:t>
            </a:r>
            <a:r>
              <a:rPr lang="en-US" sz="3200" dirty="0" smtClean="0">
                <a:solidFill>
                  <a:schemeClr val="accent3">
                    <a:lumMod val="50000"/>
                  </a:schemeClr>
                </a:solidFill>
              </a:rPr>
              <a:t> </a:t>
            </a:r>
            <a:r>
              <a:rPr lang="en-US" sz="3200" dirty="0" err="1" smtClean="0">
                <a:solidFill>
                  <a:schemeClr val="accent3">
                    <a:lumMod val="50000"/>
                  </a:schemeClr>
                </a:solidFill>
              </a:rPr>
              <a:t>Kepegawaian</a:t>
            </a:r>
            <a:r>
              <a:rPr lang="en-US" sz="3200" dirty="0" smtClean="0">
                <a:solidFill>
                  <a:schemeClr val="accent3">
                    <a:lumMod val="50000"/>
                  </a:schemeClr>
                </a:solidFill>
              </a:rPr>
              <a:t> </a:t>
            </a:r>
            <a:r>
              <a:rPr lang="en-US" sz="3200" dirty="0" err="1" smtClean="0">
                <a:solidFill>
                  <a:schemeClr val="accent3">
                    <a:lumMod val="50000"/>
                  </a:schemeClr>
                </a:solidFill>
              </a:rPr>
              <a:t>Keahlian</a:t>
            </a:r>
            <a:r>
              <a:rPr lang="en-US" sz="3200" dirty="0" smtClean="0">
                <a:solidFill>
                  <a:schemeClr val="accent3">
                    <a:lumMod val="50000"/>
                  </a:schemeClr>
                </a:solidFill>
              </a:rPr>
              <a:t> </a:t>
            </a:r>
            <a:r>
              <a:rPr lang="en-US" sz="3200" dirty="0" err="1" smtClean="0">
                <a:solidFill>
                  <a:schemeClr val="accent3">
                    <a:lumMod val="50000"/>
                  </a:schemeClr>
                </a:solidFill>
              </a:rPr>
              <a:t>dalam</a:t>
            </a:r>
            <a:r>
              <a:rPr lang="en-US" sz="3200" dirty="0" smtClean="0">
                <a:solidFill>
                  <a:schemeClr val="accent3">
                    <a:lumMod val="50000"/>
                  </a:schemeClr>
                </a:solidFill>
              </a:rPr>
              <a:t> </a:t>
            </a:r>
            <a:r>
              <a:rPr lang="en-US" sz="3200" dirty="0" err="1" smtClean="0">
                <a:solidFill>
                  <a:schemeClr val="accent3">
                    <a:lumMod val="50000"/>
                  </a:schemeClr>
                </a:solidFill>
              </a:rPr>
              <a:t>pelaksanaan</a:t>
            </a:r>
            <a:r>
              <a:rPr lang="en-US" sz="3200" dirty="0" smtClean="0">
                <a:solidFill>
                  <a:schemeClr val="accent3">
                    <a:lumMod val="50000"/>
                  </a:schemeClr>
                </a:solidFill>
              </a:rPr>
              <a:t> </a:t>
            </a:r>
            <a:r>
              <a:rPr lang="en-US" sz="3200" dirty="0" err="1" smtClean="0">
                <a:solidFill>
                  <a:schemeClr val="accent3">
                    <a:lumMod val="50000"/>
                  </a:schemeClr>
                </a:solidFill>
              </a:rPr>
              <a:t>pekerjaannya</a:t>
            </a:r>
            <a:r>
              <a:rPr lang="en-US" sz="3200" dirty="0" smtClean="0">
                <a:solidFill>
                  <a:schemeClr val="accent3">
                    <a:lumMod val="50000"/>
                  </a:schemeClr>
                </a:solidFill>
              </a:rPr>
              <a:t> </a:t>
            </a:r>
            <a:r>
              <a:rPr lang="en-US" sz="3200" dirty="0" err="1" smtClean="0">
                <a:solidFill>
                  <a:schemeClr val="accent3">
                    <a:lumMod val="50000"/>
                  </a:schemeClr>
                </a:solidFill>
              </a:rPr>
              <a:t>didasarkan</a:t>
            </a:r>
            <a:r>
              <a:rPr lang="en-US" sz="3200" dirty="0" smtClean="0">
                <a:solidFill>
                  <a:schemeClr val="accent3">
                    <a:lumMod val="50000"/>
                  </a:schemeClr>
                </a:solidFill>
              </a:rPr>
              <a:t> </a:t>
            </a:r>
            <a:r>
              <a:rPr lang="en-US" sz="3200" dirty="0" err="1" smtClean="0">
                <a:solidFill>
                  <a:schemeClr val="accent3">
                    <a:lumMod val="50000"/>
                  </a:schemeClr>
                </a:solidFill>
              </a:rPr>
              <a:t>atas</a:t>
            </a:r>
            <a:r>
              <a:rPr lang="en-US" sz="3200" dirty="0" smtClean="0">
                <a:solidFill>
                  <a:schemeClr val="accent3">
                    <a:lumMod val="50000"/>
                  </a:schemeClr>
                </a:solidFill>
              </a:rPr>
              <a:t> </a:t>
            </a:r>
            <a:r>
              <a:rPr lang="en-US" sz="3200" dirty="0" err="1" smtClean="0">
                <a:solidFill>
                  <a:schemeClr val="accent3">
                    <a:lumMod val="50000"/>
                  </a:schemeClr>
                </a:solidFill>
              </a:rPr>
              <a:t>disiplin</a:t>
            </a:r>
            <a:r>
              <a:rPr lang="en-US" sz="3200" dirty="0" smtClean="0">
                <a:solidFill>
                  <a:schemeClr val="accent3">
                    <a:lumMod val="50000"/>
                  </a:schemeClr>
                </a:solidFill>
              </a:rPr>
              <a:t> </a:t>
            </a:r>
            <a:r>
              <a:rPr lang="en-US" sz="3200" dirty="0" err="1" smtClean="0">
                <a:solidFill>
                  <a:schemeClr val="accent3">
                    <a:lumMod val="50000"/>
                  </a:schemeClr>
                </a:solidFill>
              </a:rPr>
              <a:t>ilmu</a:t>
            </a:r>
            <a:r>
              <a:rPr lang="en-US" sz="3200" dirty="0" smtClean="0">
                <a:solidFill>
                  <a:schemeClr val="accent3">
                    <a:lumMod val="50000"/>
                  </a:schemeClr>
                </a:solidFill>
              </a:rPr>
              <a:t> </a:t>
            </a:r>
            <a:r>
              <a:rPr lang="en-US" sz="3200" dirty="0" err="1" smtClean="0">
                <a:solidFill>
                  <a:schemeClr val="accent3">
                    <a:lumMod val="50000"/>
                  </a:schemeClr>
                </a:solidFill>
              </a:rPr>
              <a:t>pengetahuan,metodologi</a:t>
            </a:r>
            <a:r>
              <a:rPr lang="en-US" sz="3200" dirty="0" smtClean="0">
                <a:solidFill>
                  <a:schemeClr val="accent3">
                    <a:lumMod val="50000"/>
                  </a:schemeClr>
                </a:solidFill>
              </a:rPr>
              <a:t> </a:t>
            </a:r>
            <a:r>
              <a:rPr lang="en-US" sz="3200" dirty="0" err="1" smtClean="0">
                <a:solidFill>
                  <a:schemeClr val="accent3">
                    <a:lumMod val="50000"/>
                  </a:schemeClr>
                </a:solidFill>
              </a:rPr>
              <a:t>dan</a:t>
            </a:r>
            <a:r>
              <a:rPr lang="en-US" sz="3200" dirty="0" smtClean="0">
                <a:solidFill>
                  <a:schemeClr val="accent3">
                    <a:lumMod val="50000"/>
                  </a:schemeClr>
                </a:solidFill>
              </a:rPr>
              <a:t> </a:t>
            </a:r>
            <a:r>
              <a:rPr lang="en-US" sz="3200" dirty="0" err="1" smtClean="0">
                <a:solidFill>
                  <a:schemeClr val="accent3">
                    <a:lumMod val="50000"/>
                  </a:schemeClr>
                </a:solidFill>
              </a:rPr>
              <a:t>teknik</a:t>
            </a:r>
            <a:r>
              <a:rPr lang="en-US" sz="3200" dirty="0" smtClean="0">
                <a:solidFill>
                  <a:schemeClr val="accent3">
                    <a:lumMod val="50000"/>
                  </a:schemeClr>
                </a:solidFill>
              </a:rPr>
              <a:t> </a:t>
            </a:r>
            <a:r>
              <a:rPr lang="en-US" sz="3200" dirty="0" err="1" smtClean="0">
                <a:solidFill>
                  <a:schemeClr val="accent3">
                    <a:lumMod val="50000"/>
                  </a:schemeClr>
                </a:solidFill>
              </a:rPr>
              <a:t>analisis</a:t>
            </a:r>
            <a:r>
              <a:rPr lang="en-US" sz="3200" dirty="0" smtClean="0">
                <a:solidFill>
                  <a:schemeClr val="accent3">
                    <a:lumMod val="50000"/>
                  </a:schemeClr>
                </a:solidFill>
              </a:rPr>
              <a:t> </a:t>
            </a:r>
            <a:r>
              <a:rPr lang="en-US" sz="3200" dirty="0" err="1" smtClean="0">
                <a:solidFill>
                  <a:schemeClr val="accent3">
                    <a:lumMod val="50000"/>
                  </a:schemeClr>
                </a:solidFill>
              </a:rPr>
              <a:t>tertentu</a:t>
            </a:r>
            <a:r>
              <a:rPr lang="en-US" sz="3200" dirty="0" smtClean="0">
                <a:solidFill>
                  <a:schemeClr val="accent3">
                    <a:lumMod val="50000"/>
                  </a:schemeClr>
                </a:solidFill>
              </a:rPr>
              <a:t>.</a:t>
            </a:r>
          </a:p>
          <a:p>
            <a:pPr marL="336550" indent="-336550" algn="just">
              <a:buFont typeface="Wingdings" pitchFamily="2" charset="2"/>
              <a:buChar char="Ø"/>
            </a:pPr>
            <a:r>
              <a:rPr lang="en-US" sz="3200" dirty="0" err="1" smtClean="0">
                <a:solidFill>
                  <a:srgbClr val="00B050"/>
                </a:solidFill>
              </a:rPr>
              <a:t>Angka</a:t>
            </a:r>
            <a:r>
              <a:rPr lang="en-US" sz="3200" dirty="0" smtClean="0">
                <a:solidFill>
                  <a:srgbClr val="00B050"/>
                </a:solidFill>
              </a:rPr>
              <a:t> </a:t>
            </a:r>
            <a:r>
              <a:rPr lang="en-US" sz="3200" dirty="0" err="1" smtClean="0">
                <a:solidFill>
                  <a:srgbClr val="00B050"/>
                </a:solidFill>
              </a:rPr>
              <a:t>kredit</a:t>
            </a:r>
            <a:r>
              <a:rPr lang="en-US" sz="3200" dirty="0" smtClean="0">
                <a:solidFill>
                  <a:srgbClr val="00B050"/>
                </a:solidFill>
              </a:rPr>
              <a:t> </a:t>
            </a:r>
            <a:r>
              <a:rPr lang="en-US" sz="3200" dirty="0" err="1" smtClean="0">
                <a:solidFill>
                  <a:srgbClr val="00B050"/>
                </a:solidFill>
              </a:rPr>
              <a:t>adalah</a:t>
            </a:r>
            <a:r>
              <a:rPr lang="en-US" sz="3200" dirty="0" smtClean="0">
                <a:solidFill>
                  <a:srgbClr val="00B050"/>
                </a:solidFill>
              </a:rPr>
              <a:t> </a:t>
            </a:r>
            <a:r>
              <a:rPr lang="en-US" sz="3200" dirty="0" err="1" smtClean="0">
                <a:solidFill>
                  <a:srgbClr val="00B050"/>
                </a:solidFill>
              </a:rPr>
              <a:t>satuan</a:t>
            </a:r>
            <a:r>
              <a:rPr lang="en-US" sz="3200" dirty="0" smtClean="0">
                <a:solidFill>
                  <a:srgbClr val="00B050"/>
                </a:solidFill>
              </a:rPr>
              <a:t> </a:t>
            </a:r>
            <a:r>
              <a:rPr lang="en-US" sz="3200" dirty="0" err="1" smtClean="0">
                <a:solidFill>
                  <a:srgbClr val="00B050"/>
                </a:solidFill>
              </a:rPr>
              <a:t>nilai</a:t>
            </a:r>
            <a:r>
              <a:rPr lang="en-US" sz="3200" dirty="0" smtClean="0">
                <a:solidFill>
                  <a:srgbClr val="00B050"/>
                </a:solidFill>
              </a:rPr>
              <a:t> </a:t>
            </a:r>
            <a:r>
              <a:rPr lang="en-US" sz="3200" dirty="0" err="1" smtClean="0">
                <a:solidFill>
                  <a:srgbClr val="00B050"/>
                </a:solidFill>
              </a:rPr>
              <a:t>dari</a:t>
            </a:r>
            <a:r>
              <a:rPr lang="en-US" sz="3200" dirty="0" smtClean="0">
                <a:solidFill>
                  <a:srgbClr val="00B050"/>
                </a:solidFill>
              </a:rPr>
              <a:t> </a:t>
            </a:r>
            <a:r>
              <a:rPr lang="en-US" sz="3200" dirty="0" err="1" smtClean="0">
                <a:solidFill>
                  <a:srgbClr val="00B050"/>
                </a:solidFill>
              </a:rPr>
              <a:t>butir</a:t>
            </a:r>
            <a:r>
              <a:rPr lang="en-US" sz="3200" dirty="0" smtClean="0">
                <a:solidFill>
                  <a:srgbClr val="00B050"/>
                </a:solidFill>
              </a:rPr>
              <a:t> </a:t>
            </a:r>
            <a:r>
              <a:rPr lang="en-US" sz="3200" dirty="0" err="1" smtClean="0">
                <a:solidFill>
                  <a:srgbClr val="00B050"/>
                </a:solidFill>
              </a:rPr>
              <a:t>kegiatan</a:t>
            </a:r>
            <a:r>
              <a:rPr lang="en-US" sz="3200" dirty="0" smtClean="0">
                <a:solidFill>
                  <a:srgbClr val="00B050"/>
                </a:solidFill>
              </a:rPr>
              <a:t> </a:t>
            </a:r>
            <a:r>
              <a:rPr lang="en-US" sz="3200" dirty="0" err="1" smtClean="0">
                <a:solidFill>
                  <a:srgbClr val="00B050"/>
                </a:solidFill>
              </a:rPr>
              <a:t>atau</a:t>
            </a:r>
            <a:r>
              <a:rPr lang="en-US" sz="3200" dirty="0" smtClean="0">
                <a:solidFill>
                  <a:srgbClr val="00B050"/>
                </a:solidFill>
              </a:rPr>
              <a:t> </a:t>
            </a:r>
            <a:r>
              <a:rPr lang="en-US" sz="3200" dirty="0" err="1" smtClean="0">
                <a:solidFill>
                  <a:srgbClr val="00B050"/>
                </a:solidFill>
              </a:rPr>
              <a:t>akumulasi</a:t>
            </a:r>
            <a:r>
              <a:rPr lang="en-US" sz="3200" dirty="0" smtClean="0">
                <a:solidFill>
                  <a:srgbClr val="00B050"/>
                </a:solidFill>
              </a:rPr>
              <a:t> </a:t>
            </a:r>
            <a:r>
              <a:rPr lang="en-US" sz="3200" dirty="0" err="1" smtClean="0">
                <a:solidFill>
                  <a:srgbClr val="00B050"/>
                </a:solidFill>
              </a:rPr>
              <a:t>butir-butir</a:t>
            </a:r>
            <a:r>
              <a:rPr lang="en-US" sz="3200" dirty="0" smtClean="0">
                <a:solidFill>
                  <a:srgbClr val="00B050"/>
                </a:solidFill>
              </a:rPr>
              <a:t>  </a:t>
            </a:r>
            <a:r>
              <a:rPr lang="en-US" sz="3200" dirty="0" err="1" smtClean="0">
                <a:solidFill>
                  <a:srgbClr val="00B050"/>
                </a:solidFill>
              </a:rPr>
              <a:t>kegiatan</a:t>
            </a:r>
            <a:r>
              <a:rPr lang="en-US" sz="3200" dirty="0" smtClean="0">
                <a:solidFill>
                  <a:srgbClr val="00B050"/>
                </a:solidFill>
              </a:rPr>
              <a:t> </a:t>
            </a:r>
            <a:r>
              <a:rPr lang="en-US" sz="3200" dirty="0" err="1" smtClean="0">
                <a:solidFill>
                  <a:srgbClr val="00B050"/>
                </a:solidFill>
              </a:rPr>
              <a:t>yg</a:t>
            </a:r>
            <a:r>
              <a:rPr lang="en-US" sz="3200" dirty="0" smtClean="0">
                <a:solidFill>
                  <a:srgbClr val="00B050"/>
                </a:solidFill>
              </a:rPr>
              <a:t> </a:t>
            </a:r>
            <a:r>
              <a:rPr lang="en-US" sz="3200" dirty="0" err="1" smtClean="0">
                <a:solidFill>
                  <a:srgbClr val="00B050"/>
                </a:solidFill>
              </a:rPr>
              <a:t>harus</a:t>
            </a:r>
            <a:r>
              <a:rPr lang="en-US" sz="3200" dirty="0" smtClean="0">
                <a:solidFill>
                  <a:srgbClr val="00B050"/>
                </a:solidFill>
              </a:rPr>
              <a:t> </a:t>
            </a:r>
            <a:r>
              <a:rPr lang="en-US" sz="3200" dirty="0" err="1" smtClean="0">
                <a:solidFill>
                  <a:srgbClr val="00B050"/>
                </a:solidFill>
              </a:rPr>
              <a:t>dicapai</a:t>
            </a:r>
            <a:r>
              <a:rPr lang="en-US" sz="3200" dirty="0" smtClean="0">
                <a:solidFill>
                  <a:srgbClr val="00B050"/>
                </a:solidFill>
              </a:rPr>
              <a:t> AK </a:t>
            </a:r>
            <a:r>
              <a:rPr lang="en-US" sz="3200" dirty="0" err="1" smtClean="0">
                <a:solidFill>
                  <a:srgbClr val="00B050"/>
                </a:solidFill>
              </a:rPr>
              <a:t>dlm</a:t>
            </a:r>
            <a:r>
              <a:rPr lang="en-US" sz="3200" dirty="0" smtClean="0">
                <a:solidFill>
                  <a:srgbClr val="00B050"/>
                </a:solidFill>
              </a:rPr>
              <a:t> </a:t>
            </a:r>
            <a:r>
              <a:rPr lang="id-ID" sz="3200" dirty="0" err="1" smtClean="0">
                <a:solidFill>
                  <a:srgbClr val="00B050"/>
                </a:solidFill>
              </a:rPr>
              <a:t>p</a:t>
            </a:r>
            <a:r>
              <a:rPr lang="en-US" sz="3200" dirty="0" err="1" smtClean="0">
                <a:solidFill>
                  <a:srgbClr val="00B050"/>
                </a:solidFill>
              </a:rPr>
              <a:t>engembangan</a:t>
            </a:r>
            <a:r>
              <a:rPr lang="en-US" sz="3200" dirty="0" smtClean="0">
                <a:solidFill>
                  <a:srgbClr val="00B050"/>
                </a:solidFill>
              </a:rPr>
              <a:t> </a:t>
            </a:r>
            <a:r>
              <a:rPr lang="en-US" sz="3200" dirty="0" err="1" smtClean="0">
                <a:solidFill>
                  <a:srgbClr val="00B050"/>
                </a:solidFill>
              </a:rPr>
              <a:t>kariernya</a:t>
            </a:r>
            <a:r>
              <a:rPr lang="en-US" sz="3200" dirty="0" smtClean="0">
                <a:solidFill>
                  <a:srgbClr val="00B050"/>
                </a:solidFill>
              </a:rPr>
              <a:t>.</a:t>
            </a:r>
            <a:endParaRPr lang="en-US" sz="3200" dirty="0">
              <a:solidFill>
                <a:srgbClr val="00B050"/>
              </a:solidFill>
            </a:endParaRPr>
          </a:p>
        </p:txBody>
      </p:sp>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907704" y="692696"/>
            <a:ext cx="5256583" cy="769441"/>
          </a:xfrm>
          <a:prstGeom prst="rect">
            <a:avLst/>
          </a:prstGeom>
        </p:spPr>
        <p:txBody>
          <a:bodyPr wrap="square">
            <a:spAutoFit/>
          </a:bodyPr>
          <a:lstStyle/>
          <a:p>
            <a:pPr algn="ctr"/>
            <a:r>
              <a:rPr lang="id-ID" sz="4400" b="1" kern="10" spc="-360" dirty="0" smtClean="0">
                <a:ln w="12700">
                  <a:solidFill>
                    <a:schemeClr val="tx1"/>
                  </a:solidFill>
                  <a:round/>
                  <a:headEnd/>
                  <a:tailEnd/>
                </a:ln>
                <a:latin typeface="Bookman Old Style"/>
              </a:rPr>
              <a:t>Angka Kredit</a:t>
            </a:r>
            <a:endParaRPr lang="id-ID" sz="4400" b="1" kern="10" spc="-360" dirty="0">
              <a:ln w="12700">
                <a:solidFill>
                  <a:schemeClr val="tx1"/>
                </a:solidFill>
                <a:round/>
                <a:headEnd/>
                <a:tailEnd/>
              </a:ln>
              <a:latin typeface="Bookman Old Style"/>
            </a:endParaRPr>
          </a:p>
        </p:txBody>
      </p:sp>
      <p:sp>
        <p:nvSpPr>
          <p:cNvPr id="3" name="Down Arrow 2"/>
          <p:cNvSpPr/>
          <p:nvPr/>
        </p:nvSpPr>
        <p:spPr bwMode="auto">
          <a:xfrm>
            <a:off x="4211960" y="1916832"/>
            <a:ext cx="720080" cy="720080"/>
          </a:xfrm>
          <a:prstGeom prst="downArrow">
            <a:avLst>
              <a:gd name="adj1" fmla="val 50000"/>
              <a:gd name="adj2" fmla="val 5213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lstStyle/>
          <a:p>
            <a:pPr>
              <a:defRPr/>
            </a:pPr>
            <a:endParaRPr lang="id-ID">
              <a:solidFill>
                <a:schemeClr val="tx1"/>
              </a:solidFill>
            </a:endParaRPr>
          </a:p>
        </p:txBody>
      </p:sp>
      <p:sp>
        <p:nvSpPr>
          <p:cNvPr id="4" name="Rectangle 3"/>
          <p:cNvSpPr/>
          <p:nvPr/>
        </p:nvSpPr>
        <p:spPr>
          <a:xfrm>
            <a:off x="539552" y="2967335"/>
            <a:ext cx="7992888" cy="2554545"/>
          </a:xfrm>
          <a:prstGeom prst="rect">
            <a:avLst/>
          </a:prstGeom>
        </p:spPr>
        <p:txBody>
          <a:bodyPr wrap="square">
            <a:spAutoFit/>
          </a:bodyPr>
          <a:lstStyle/>
          <a:p>
            <a:pPr algn="ctr"/>
            <a:r>
              <a:rPr lang="id-ID" sz="4000" b="1" dirty="0" smtClean="0">
                <a:effectLst>
                  <a:outerShdw blurRad="38100" dist="38100" dir="2700000" algn="tl">
                    <a:srgbClr val="000000"/>
                  </a:outerShdw>
                </a:effectLst>
              </a:rPr>
              <a:t>digunakan  sebagai  salah  satu</a:t>
            </a:r>
            <a:r>
              <a:rPr lang="en-US" sz="4000" b="1" dirty="0" smtClean="0">
                <a:effectLst>
                  <a:outerShdw blurRad="38100" dist="38100" dir="2700000" algn="tl">
                    <a:srgbClr val="000000"/>
                  </a:outerShdw>
                </a:effectLst>
              </a:rPr>
              <a:t> </a:t>
            </a:r>
            <a:r>
              <a:rPr lang="id-ID" sz="4000" b="1" dirty="0" smtClean="0">
                <a:effectLst>
                  <a:outerShdw blurRad="38100" dist="38100" dir="2700000" algn="tl">
                    <a:srgbClr val="000000"/>
                  </a:outerShdw>
                </a:effectLst>
              </a:rPr>
              <a:t>syarat untuk pengangkatan</a:t>
            </a:r>
            <a:r>
              <a:rPr lang="en-US" sz="4000" b="1" dirty="0" smtClean="0">
                <a:effectLst>
                  <a:outerShdw blurRad="38100" dist="38100" dir="2700000" algn="tl">
                    <a:srgbClr val="000000"/>
                  </a:outerShdw>
                </a:effectLst>
              </a:rPr>
              <a:t> </a:t>
            </a:r>
            <a:r>
              <a:rPr lang="id-ID" sz="4000" b="1" dirty="0" smtClean="0">
                <a:effectLst>
                  <a:outerShdw blurRad="38100" dist="38100" dir="2700000" algn="tl">
                    <a:srgbClr val="000000"/>
                  </a:outerShdw>
                </a:effectLst>
              </a:rPr>
              <a:t>dan kenaikan pangkat</a:t>
            </a:r>
            <a:r>
              <a:rPr lang="en-US" sz="4000" b="1" dirty="0" smtClean="0">
                <a:effectLst>
                  <a:outerShdw blurRad="38100" dist="38100" dir="2700000" algn="tl">
                    <a:srgbClr val="000000"/>
                  </a:outerShdw>
                </a:effectLst>
              </a:rPr>
              <a:t> </a:t>
            </a:r>
            <a:r>
              <a:rPr lang="id-ID" sz="4000" b="1" dirty="0" smtClean="0">
                <a:effectLst>
                  <a:outerShdw blurRad="38100" dist="38100" dir="2700000" algn="tl">
                    <a:srgbClr val="000000"/>
                  </a:outerShdw>
                </a:effectLst>
              </a:rPr>
              <a:t>dalam jabatan</a:t>
            </a:r>
            <a:r>
              <a:rPr lang="en-US" sz="4000" b="1" dirty="0" smtClean="0">
                <a:effectLst>
                  <a:outerShdw blurRad="38100" dist="38100" dir="2700000" algn="tl">
                    <a:srgbClr val="000000"/>
                  </a:outerShdw>
                </a:effectLst>
              </a:rPr>
              <a:t> </a:t>
            </a:r>
            <a:r>
              <a:rPr lang="id-ID" sz="4000" b="1" dirty="0" smtClean="0">
                <a:effectLst>
                  <a:outerShdw blurRad="38100" dist="38100" dir="2700000" algn="tl">
                    <a:srgbClr val="000000"/>
                  </a:outerShdw>
                </a:effectLst>
              </a:rPr>
              <a:t>fungsional </a:t>
            </a:r>
            <a:endParaRPr lang="id-ID" sz="4000" dirty="0"/>
          </a:p>
        </p:txBody>
      </p:sp>
    </p:spTree>
  </p:cSld>
  <p:clrMapOvr>
    <a:masterClrMapping/>
  </p:clrMapOvr>
  <p:transition>
    <p:split orient="ver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0" scaled="1"/>
          <a:tileRect/>
        </a:gradFill>
        <a:effectLst/>
      </p:bgPr>
    </p:bg>
    <p:spTree>
      <p:nvGrpSpPr>
        <p:cNvPr id="1" name=""/>
        <p:cNvGrpSpPr/>
        <p:nvPr/>
      </p:nvGrpSpPr>
      <p:grpSpPr>
        <a:xfrm>
          <a:off x="0" y="0"/>
          <a:ext cx="0" cy="0"/>
          <a:chOff x="0" y="0"/>
          <a:chExt cx="0" cy="0"/>
        </a:xfrm>
      </p:grpSpPr>
      <p:sp>
        <p:nvSpPr>
          <p:cNvPr id="2" name="Rectangle 1"/>
          <p:cNvSpPr/>
          <p:nvPr/>
        </p:nvSpPr>
        <p:spPr>
          <a:xfrm>
            <a:off x="1619672" y="332656"/>
            <a:ext cx="5904656" cy="584775"/>
          </a:xfrm>
          <a:prstGeom prst="rect">
            <a:avLst/>
          </a:prstGeom>
        </p:spPr>
        <p:txBody>
          <a:bodyPr wrap="square">
            <a:spAutoFit/>
          </a:bodyPr>
          <a:lstStyle/>
          <a:p>
            <a:pPr algn="ctr">
              <a:tabLst>
                <a:tab pos="685800" algn="l"/>
              </a:tabLst>
            </a:pPr>
            <a:r>
              <a:rPr lang="en-US" sz="3200" b="1" dirty="0" err="1" smtClean="0">
                <a:solidFill>
                  <a:srgbClr val="000000"/>
                </a:solidFill>
                <a:latin typeface="Antique Olive Compact" pitchFamily="34" charset="0"/>
              </a:rPr>
              <a:t>Penilaian</a:t>
            </a:r>
            <a:r>
              <a:rPr lang="en-US" sz="3200" b="1" dirty="0" smtClean="0">
                <a:solidFill>
                  <a:srgbClr val="000000"/>
                </a:solidFill>
                <a:latin typeface="Antique Olive Compact" pitchFamily="34" charset="0"/>
              </a:rPr>
              <a:t> </a:t>
            </a:r>
            <a:r>
              <a:rPr lang="id-ID" sz="3200" b="1" dirty="0" err="1" smtClean="0">
                <a:solidFill>
                  <a:srgbClr val="000000"/>
                </a:solidFill>
                <a:latin typeface="Antique Olive Compact" pitchFamily="34" charset="0"/>
              </a:rPr>
              <a:t>A</a:t>
            </a:r>
            <a:r>
              <a:rPr lang="en-US" sz="3200" b="1" dirty="0" err="1" smtClean="0">
                <a:solidFill>
                  <a:srgbClr val="000000"/>
                </a:solidFill>
                <a:latin typeface="Antique Olive Compact" pitchFamily="34" charset="0"/>
              </a:rPr>
              <a:t>ngka</a:t>
            </a:r>
            <a:r>
              <a:rPr lang="en-US" sz="3200" b="1" dirty="0" smtClean="0">
                <a:solidFill>
                  <a:srgbClr val="000000"/>
                </a:solidFill>
                <a:latin typeface="Antique Olive Compact" pitchFamily="34" charset="0"/>
              </a:rPr>
              <a:t> </a:t>
            </a:r>
            <a:r>
              <a:rPr lang="id-ID" sz="3200" b="1" dirty="0" err="1" smtClean="0">
                <a:solidFill>
                  <a:srgbClr val="000000"/>
                </a:solidFill>
                <a:latin typeface="Antique Olive Compact" pitchFamily="34" charset="0"/>
              </a:rPr>
              <a:t>K</a:t>
            </a:r>
            <a:r>
              <a:rPr lang="en-US" sz="3200" b="1" dirty="0" err="1" smtClean="0">
                <a:solidFill>
                  <a:srgbClr val="000000"/>
                </a:solidFill>
                <a:latin typeface="Antique Olive Compact" pitchFamily="34" charset="0"/>
              </a:rPr>
              <a:t>redit</a:t>
            </a:r>
            <a:r>
              <a:rPr lang="en-US" sz="3200" b="1" dirty="0" smtClean="0">
                <a:solidFill>
                  <a:srgbClr val="000000"/>
                </a:solidFill>
                <a:latin typeface="Antique Olive Compact" pitchFamily="34" charset="0"/>
              </a:rPr>
              <a:t> </a:t>
            </a:r>
            <a:endParaRPr lang="en-US" sz="3200" b="1" dirty="0">
              <a:solidFill>
                <a:srgbClr val="000000"/>
              </a:solidFill>
              <a:latin typeface="Antique Olive Compact" pitchFamily="34" charset="0"/>
            </a:endParaRPr>
          </a:p>
        </p:txBody>
      </p:sp>
      <p:sp>
        <p:nvSpPr>
          <p:cNvPr id="3" name="Rectangle 2"/>
          <p:cNvSpPr/>
          <p:nvPr/>
        </p:nvSpPr>
        <p:spPr>
          <a:xfrm>
            <a:off x="683568" y="1052735"/>
            <a:ext cx="7776864" cy="5493812"/>
          </a:xfrm>
          <a:prstGeom prst="rect">
            <a:avLst/>
          </a:prstGeom>
        </p:spPr>
        <p:txBody>
          <a:bodyPr wrap="square">
            <a:spAutoFit/>
          </a:bodyPr>
          <a:lstStyle/>
          <a:p>
            <a:pPr algn="just">
              <a:spcAft>
                <a:spcPts val="600"/>
              </a:spcAft>
              <a:tabLst>
                <a:tab pos="685800" algn="l"/>
              </a:tabLst>
              <a:defRPr/>
            </a:pPr>
            <a:r>
              <a:rPr lang="en-US" sz="2400" b="1" dirty="0" err="1" smtClean="0">
                <a:solidFill>
                  <a:srgbClr val="000000"/>
                </a:solidFill>
                <a:latin typeface="Tahoma" pitchFamily="34" charset="0"/>
                <a:cs typeface="Tahoma" pitchFamily="34" charset="0"/>
              </a:rPr>
              <a:t>Penilaian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angka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kredit</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bagi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Analis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Kepegawaian</a:t>
            </a:r>
            <a:r>
              <a:rPr lang="en-US" sz="2400" b="1" dirty="0" smtClean="0">
                <a:solidFill>
                  <a:srgbClr val="000000"/>
                </a:solidFill>
                <a:latin typeface="Tahoma" pitchFamily="34" charset="0"/>
                <a:cs typeface="Tahoma" pitchFamily="34" charset="0"/>
              </a:rPr>
              <a:t> yang </a:t>
            </a:r>
            <a:r>
              <a:rPr lang="en-US" sz="2400" b="1" dirty="0" err="1" smtClean="0">
                <a:solidFill>
                  <a:srgbClr val="000000"/>
                </a:solidFill>
                <a:latin typeface="Tahoma" pitchFamily="34" charset="0"/>
                <a:cs typeface="Tahoma" pitchFamily="34" charset="0"/>
              </a:rPr>
              <a:t>melaksanakan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tugas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satu</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tingkat</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di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atas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di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bawah</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jenjang</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jabatannya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penilaiannya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ditetapkan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sebagai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berikut</a:t>
            </a:r>
            <a:r>
              <a:rPr lang="en-US" sz="2400" b="1" dirty="0" smtClean="0">
                <a:solidFill>
                  <a:srgbClr val="000000"/>
                </a:solidFill>
                <a:latin typeface="Tahoma" pitchFamily="34" charset="0"/>
                <a:cs typeface="Tahoma" pitchFamily="34" charset="0"/>
              </a:rPr>
              <a:t> :</a:t>
            </a:r>
          </a:p>
          <a:p>
            <a:pPr marL="457200" indent="-457200" algn="just">
              <a:spcAft>
                <a:spcPts val="1200"/>
              </a:spcAft>
              <a:buFontTx/>
              <a:buAutoNum type="alphaLcPeriod"/>
              <a:tabLst>
                <a:tab pos="685800" algn="l"/>
              </a:tabLst>
              <a:defRPr/>
            </a:pPr>
            <a:r>
              <a:rPr lang="en-US" sz="2400" b="1" dirty="0" smtClean="0">
                <a:solidFill>
                  <a:srgbClr val="000000"/>
                </a:solidFill>
                <a:latin typeface="Tahoma" pitchFamily="34" charset="0"/>
                <a:cs typeface="Tahoma" pitchFamily="34" charset="0"/>
              </a:rPr>
              <a:t>80 % (</a:t>
            </a:r>
            <a:r>
              <a:rPr lang="en-US" sz="2400" b="1" dirty="0" err="1" smtClean="0">
                <a:solidFill>
                  <a:srgbClr val="000000"/>
                </a:solidFill>
                <a:latin typeface="Tahoma" pitchFamily="34" charset="0"/>
                <a:cs typeface="Tahoma" pitchFamily="34" charset="0"/>
              </a:rPr>
              <a:t>delapan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puluh</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persen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dari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angka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kredit</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setiap</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butir</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kegiatan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bagi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Analis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Kepegawaian</a:t>
            </a:r>
            <a:r>
              <a:rPr lang="en-US" sz="2400" b="1" dirty="0" smtClean="0">
                <a:solidFill>
                  <a:srgbClr val="000000"/>
                </a:solidFill>
                <a:latin typeface="Tahoma" pitchFamily="34" charset="0"/>
                <a:cs typeface="Tahoma" pitchFamily="34" charset="0"/>
              </a:rPr>
              <a:t> yang </a:t>
            </a:r>
            <a:r>
              <a:rPr lang="en-US" sz="2400" b="1" dirty="0" err="1" smtClean="0">
                <a:solidFill>
                  <a:srgbClr val="000000"/>
                </a:solidFill>
                <a:latin typeface="Tahoma" pitchFamily="34" charset="0"/>
                <a:cs typeface="Tahoma" pitchFamily="34" charset="0"/>
              </a:rPr>
              <a:t>melaksanakan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tugas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satu</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tingkat</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di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atas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jenjang</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jabatannya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terampil</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atau</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ahli</a:t>
            </a:r>
            <a:r>
              <a:rPr lang="en-US" sz="2400" b="1" dirty="0" smtClean="0">
                <a:solidFill>
                  <a:srgbClr val="000000"/>
                </a:solidFill>
                <a:latin typeface="Tahoma" pitchFamily="34" charset="0"/>
                <a:cs typeface="Tahoma" pitchFamily="34" charset="0"/>
              </a:rPr>
              <a:t>);</a:t>
            </a:r>
          </a:p>
          <a:p>
            <a:pPr marL="457200" indent="-457200" algn="just">
              <a:tabLst>
                <a:tab pos="685800" algn="l"/>
              </a:tabLst>
              <a:defRPr/>
            </a:pPr>
            <a:r>
              <a:rPr lang="en-US" sz="2400" b="1" dirty="0" smtClean="0">
                <a:solidFill>
                  <a:srgbClr val="000000"/>
                </a:solidFill>
                <a:latin typeface="Tahoma" pitchFamily="34" charset="0"/>
                <a:cs typeface="Tahoma" pitchFamily="34" charset="0"/>
              </a:rPr>
              <a:t>b.	100 % (</a:t>
            </a:r>
            <a:r>
              <a:rPr lang="en-US" sz="2400" b="1" dirty="0" err="1" smtClean="0">
                <a:solidFill>
                  <a:srgbClr val="000000"/>
                </a:solidFill>
                <a:latin typeface="Tahoma" pitchFamily="34" charset="0"/>
                <a:cs typeface="Tahoma" pitchFamily="34" charset="0"/>
              </a:rPr>
              <a:t>seratus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persen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dari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angka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kredit</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setiap</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butir</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kegiatan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bagi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Analis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Kepegawaian</a:t>
            </a:r>
            <a:r>
              <a:rPr lang="en-US" sz="2400" b="1" dirty="0" smtClean="0">
                <a:solidFill>
                  <a:srgbClr val="000000"/>
                </a:solidFill>
                <a:latin typeface="Tahoma" pitchFamily="34" charset="0"/>
                <a:cs typeface="Tahoma" pitchFamily="34" charset="0"/>
              </a:rPr>
              <a:t> yang </a:t>
            </a:r>
            <a:r>
              <a:rPr lang="en-US" sz="2400" b="1" dirty="0" err="1" smtClean="0">
                <a:solidFill>
                  <a:srgbClr val="000000"/>
                </a:solidFill>
                <a:latin typeface="Tahoma" pitchFamily="34" charset="0"/>
                <a:cs typeface="Tahoma" pitchFamily="34" charset="0"/>
              </a:rPr>
              <a:t>melaksanakan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tugas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satu</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tingkat</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di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bawah</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jenjang</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jabatannya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terampil</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atau</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ahli</a:t>
            </a:r>
            <a:r>
              <a:rPr lang="en-US" sz="2400" b="1" dirty="0" smtClean="0">
                <a:solidFill>
                  <a:srgbClr val="000000"/>
                </a:solidFill>
                <a:latin typeface="Tahoma" pitchFamily="34" charset="0"/>
                <a:cs typeface="Tahoma" pitchFamily="34" charset="0"/>
              </a:rPr>
              <a:t>);</a:t>
            </a:r>
            <a:endParaRPr lang="en-US" sz="2400" b="1" dirty="0">
              <a:solidFill>
                <a:srgbClr val="000000"/>
              </a:solidFill>
              <a:latin typeface="Tahoma" pitchFamily="34" charset="0"/>
              <a:cs typeface="Tahoma" pitchFamily="34" charset="0"/>
            </a:endParaRPr>
          </a:p>
        </p:txBody>
      </p:sp>
    </p:spTree>
  </p:cSld>
  <p:clrMapOvr>
    <a:masterClrMapping/>
  </p:clrMapOvr>
  <p:transition>
    <p:plus/>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533400" y="2081133"/>
            <a:ext cx="81534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a:lnSpc>
                <a:spcPct val="85000"/>
              </a:lnSpc>
              <a:buFont typeface="Wingdings" pitchFamily="2" charset="2"/>
              <a:buChar char="q"/>
            </a:pPr>
            <a:r>
              <a:rPr kumimoji="0" lang="en-US" sz="2000" dirty="0" err="1" smtClean="0">
                <a:latin typeface="Georgia" pitchFamily="18" charset="0"/>
              </a:rPr>
              <a:t>Perka</a:t>
            </a:r>
            <a:r>
              <a:rPr kumimoji="0" lang="en-US" sz="2000" dirty="0" smtClean="0">
                <a:latin typeface="Georgia" pitchFamily="18" charset="0"/>
              </a:rPr>
              <a:t> </a:t>
            </a:r>
            <a:r>
              <a:rPr kumimoji="0" lang="en-US" sz="2000" dirty="0">
                <a:latin typeface="Georgia" pitchFamily="18" charset="0"/>
              </a:rPr>
              <a:t>BKN</a:t>
            </a:r>
            <a:r>
              <a:rPr kumimoji="0" lang="id-ID" sz="2000" dirty="0">
                <a:latin typeface="Georgia" pitchFamily="18" charset="0"/>
              </a:rPr>
              <a:t> 34 Tahun 2014 tentang Perubahan Kedua Atas Perka BKN No. 67 Tahun 2006 tentang Petunjuk Pelaksanaan Jabatan Fungsional Analis Kepegawaian dan Angka Kreditnya</a:t>
            </a:r>
          </a:p>
          <a:p>
            <a:pPr marL="457200" indent="-457200">
              <a:lnSpc>
                <a:spcPct val="85000"/>
              </a:lnSpc>
              <a:buFont typeface="Wingdings" pitchFamily="2" charset="2"/>
              <a:buChar char="q"/>
            </a:pPr>
            <a:r>
              <a:rPr kumimoji="0" lang="id-ID" sz="2000" dirty="0">
                <a:latin typeface="Georgia" pitchFamily="18" charset="0"/>
              </a:rPr>
              <a:t>Perka BKN No. 35 Tahun 2014 tentang Perubahan Atas Perka BKN No. 1 Tahun 2009 tentang Pedoman Penyelenggaraan Diklat Analis Kepegawaian </a:t>
            </a:r>
          </a:p>
          <a:p>
            <a:pPr marL="457200" indent="-457200">
              <a:lnSpc>
                <a:spcPct val="85000"/>
              </a:lnSpc>
              <a:buFont typeface="Wingdings" pitchFamily="2" charset="2"/>
              <a:buChar char="q"/>
            </a:pPr>
            <a:r>
              <a:rPr kumimoji="0" lang="id-ID" sz="2000" dirty="0">
                <a:latin typeface="Georgia" pitchFamily="18" charset="0"/>
              </a:rPr>
              <a:t>Perka BKN Nomor 7 Tahun 2015 tentang Pedoman Penilaian Butir Kegiatan Jabatan Analis Kepegawaian  dan Angka Kreditnya</a:t>
            </a:r>
          </a:p>
          <a:p>
            <a:pPr marL="457200" indent="-457200">
              <a:lnSpc>
                <a:spcPct val="85000"/>
              </a:lnSpc>
              <a:buFont typeface="Wingdings" pitchFamily="2" charset="2"/>
              <a:buChar char="q"/>
            </a:pPr>
            <a:r>
              <a:rPr kumimoji="0" lang="id-ID" sz="2000" dirty="0">
                <a:latin typeface="Georgia" pitchFamily="18" charset="0"/>
              </a:rPr>
              <a:t>Perka BKN Nomor 16 Tahun 2015 tentang Pedoman Pelaksanaan Sertifikasi Profesi Jabatan Fungsional Analis Kepegawaian </a:t>
            </a:r>
          </a:p>
        </p:txBody>
      </p:sp>
      <p:sp>
        <p:nvSpPr>
          <p:cNvPr id="3" name="TextBox 2"/>
          <p:cNvSpPr txBox="1"/>
          <p:nvPr/>
        </p:nvSpPr>
        <p:spPr>
          <a:xfrm>
            <a:off x="683568" y="548680"/>
            <a:ext cx="7776864" cy="1077218"/>
          </a:xfrm>
          <a:prstGeom prst="rect">
            <a:avLst/>
          </a:prstGeom>
          <a:noFill/>
        </p:spPr>
        <p:txBody>
          <a:bodyPr wrap="square" rtlCol="0">
            <a:spAutoFit/>
          </a:bodyPr>
          <a:lstStyle/>
          <a:p>
            <a:pPr algn="ctr"/>
            <a:endParaRPr lang="en-US" sz="3200" dirty="0" smtClean="0">
              <a:latin typeface="Aharoni" pitchFamily="2" charset="-79"/>
              <a:cs typeface="Aharoni" pitchFamily="2" charset="-79"/>
            </a:endParaRPr>
          </a:p>
          <a:p>
            <a:pPr algn="ctr"/>
            <a:r>
              <a:rPr lang="en-US" sz="3200" dirty="0" err="1" smtClean="0">
                <a:latin typeface="Aharoni" pitchFamily="2" charset="-79"/>
                <a:cs typeface="Aharoni" pitchFamily="2" charset="-79"/>
              </a:rPr>
              <a:t>Terbaru</a:t>
            </a:r>
            <a:endParaRPr lang="en-US" sz="3200" dirty="0">
              <a:latin typeface="Aharoni" pitchFamily="2" charset="-79"/>
              <a:cs typeface="Aharoni" pitchFamily="2" charset="-79"/>
            </a:endParaRPr>
          </a:p>
        </p:txBody>
      </p:sp>
    </p:spTree>
    <p:extLst>
      <p:ext uri="{BB962C8B-B14F-4D97-AF65-F5344CB8AC3E}">
        <p14:creationId xmlns:p14="http://schemas.microsoft.com/office/powerpoint/2010/main" val="4112732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0" scaled="0"/>
        </a:gradFill>
        <a:effectLst/>
      </p:bgPr>
    </p:bg>
    <p:spTree>
      <p:nvGrpSpPr>
        <p:cNvPr id="1" name=""/>
        <p:cNvGrpSpPr/>
        <p:nvPr/>
      </p:nvGrpSpPr>
      <p:grpSpPr>
        <a:xfrm>
          <a:off x="0" y="0"/>
          <a:ext cx="0" cy="0"/>
          <a:chOff x="0" y="0"/>
          <a:chExt cx="0" cy="0"/>
        </a:xfrm>
      </p:grpSpPr>
      <p:sp>
        <p:nvSpPr>
          <p:cNvPr id="2" name="Rectangle 1"/>
          <p:cNvSpPr/>
          <p:nvPr/>
        </p:nvSpPr>
        <p:spPr>
          <a:xfrm>
            <a:off x="611560" y="1052736"/>
            <a:ext cx="7992888" cy="5016758"/>
          </a:xfrm>
          <a:prstGeom prst="rect">
            <a:avLst/>
          </a:prstGeom>
        </p:spPr>
        <p:txBody>
          <a:bodyPr wrap="square">
            <a:spAutoFit/>
          </a:bodyPr>
          <a:lstStyle/>
          <a:p>
            <a:pPr>
              <a:buFont typeface="Wingdings" pitchFamily="2" charset="2"/>
              <a:buChar char="q"/>
              <a:defRPr/>
            </a:pPr>
            <a:r>
              <a:rPr lang="id-ID" dirty="0" smtClean="0">
                <a:latin typeface="Tahoma" pitchFamily="34" charset="0"/>
                <a:cs typeface="Tahoma" pitchFamily="34" charset="0"/>
              </a:rPr>
              <a:t>   </a:t>
            </a:r>
            <a:r>
              <a:rPr lang="en-US" sz="2000" dirty="0" err="1" smtClean="0">
                <a:latin typeface="Segoe Print" pitchFamily="2" charset="0"/>
                <a:cs typeface="Tahoma" pitchFamily="34" charset="0"/>
              </a:rPr>
              <a:t>Jumlah</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angka</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kredit</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kumulatif</a:t>
            </a:r>
            <a:r>
              <a:rPr lang="en-US" sz="2000" dirty="0" smtClean="0">
                <a:latin typeface="Segoe Print" pitchFamily="2" charset="0"/>
                <a:cs typeface="Tahoma" pitchFamily="34" charset="0"/>
              </a:rPr>
              <a:t>  minimal</a:t>
            </a:r>
            <a:r>
              <a:rPr lang="id-ID" sz="2000" dirty="0" smtClean="0">
                <a:latin typeface="Segoe Print" pitchFamily="2" charset="0"/>
                <a:cs typeface="Tahoma" pitchFamily="34" charset="0"/>
              </a:rPr>
              <a:t> :  </a:t>
            </a:r>
          </a:p>
          <a:p>
            <a:pPr>
              <a:defRPr/>
            </a:pPr>
            <a:r>
              <a:rPr lang="id-ID" sz="2000" dirty="0" smtClean="0">
                <a:latin typeface="Segoe Print" pitchFamily="2" charset="0"/>
                <a:cs typeface="Tahoma" pitchFamily="34" charset="0"/>
              </a:rPr>
              <a:t>     Unsur Utama </a:t>
            </a:r>
            <a:r>
              <a:rPr lang="en-US" sz="2000" dirty="0" smtClean="0">
                <a:latin typeface="Segoe Print" pitchFamily="2" charset="0"/>
                <a:cs typeface="Tahoma" pitchFamily="34" charset="0"/>
              </a:rPr>
              <a:t>8</a:t>
            </a:r>
            <a:r>
              <a:rPr lang="id-ID" sz="2000" dirty="0" smtClean="0">
                <a:latin typeface="Segoe Print" pitchFamily="2" charset="0"/>
                <a:cs typeface="Tahoma" pitchFamily="34" charset="0"/>
              </a:rPr>
              <a:t>0</a:t>
            </a:r>
            <a:r>
              <a:rPr lang="en-US" sz="2000" dirty="0" smtClean="0">
                <a:latin typeface="Segoe Print" pitchFamily="2" charset="0"/>
                <a:cs typeface="Tahoma" pitchFamily="34" charset="0"/>
              </a:rPr>
              <a:t>%</a:t>
            </a:r>
            <a:r>
              <a:rPr lang="id-ID" sz="2000" dirty="0" smtClean="0">
                <a:latin typeface="Segoe Print" pitchFamily="2" charset="0"/>
                <a:cs typeface="Tahoma" pitchFamily="34" charset="0"/>
              </a:rPr>
              <a:t>   </a:t>
            </a:r>
          </a:p>
          <a:p>
            <a:pPr>
              <a:defRPr/>
            </a:pPr>
            <a:r>
              <a:rPr lang="id-ID" sz="2000" dirty="0" smtClean="0">
                <a:latin typeface="Segoe Print" pitchFamily="2" charset="0"/>
                <a:cs typeface="Tahoma" pitchFamily="34" charset="0"/>
              </a:rPr>
              <a:t>     </a:t>
            </a:r>
            <a:r>
              <a:rPr lang="en-US" sz="2000" dirty="0" err="1" smtClean="0">
                <a:latin typeface="Segoe Print" pitchFamily="2" charset="0"/>
                <a:cs typeface="Tahoma" pitchFamily="34" charset="0"/>
              </a:rPr>
              <a:t>Unsur</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Penunjang</a:t>
            </a:r>
            <a:r>
              <a:rPr lang="en-US" sz="2000" dirty="0" smtClean="0">
                <a:latin typeface="Segoe Print" pitchFamily="2" charset="0"/>
                <a:cs typeface="Tahoma" pitchFamily="34" charset="0"/>
              </a:rPr>
              <a:t>  20%	</a:t>
            </a:r>
            <a:endParaRPr lang="id-ID" sz="2000" dirty="0" smtClean="0">
              <a:latin typeface="Segoe Print" pitchFamily="2" charset="0"/>
              <a:cs typeface="Tahoma" pitchFamily="34" charset="0"/>
            </a:endParaRPr>
          </a:p>
          <a:p>
            <a:pPr marL="395288" indent="-395288" algn="just">
              <a:buFont typeface="Wingdings" pitchFamily="2" charset="2"/>
              <a:buChar char="q"/>
              <a:defRPr/>
            </a:pPr>
            <a:r>
              <a:rPr lang="id-ID" sz="2000" dirty="0" smtClean="0">
                <a:latin typeface="Segoe Print" pitchFamily="2" charset="0"/>
                <a:cs typeface="Tahoma" pitchFamily="34" charset="0"/>
              </a:rPr>
              <a:t>Analis kepegawaian </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yg</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telah</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mencapai</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angka</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kredit</a:t>
            </a:r>
            <a:r>
              <a:rPr lang="en-US" sz="2000" dirty="0" smtClean="0">
                <a:latin typeface="Segoe Print" pitchFamily="2" charset="0"/>
                <a:cs typeface="Tahoma" pitchFamily="34" charset="0"/>
              </a:rPr>
              <a:t> </a:t>
            </a:r>
            <a:r>
              <a:rPr lang="id-ID" sz="2000" dirty="0" smtClean="0">
                <a:latin typeface="Segoe Print" pitchFamily="2" charset="0"/>
                <a:cs typeface="Tahoma" pitchFamily="34" charset="0"/>
              </a:rPr>
              <a:t>untuk KP</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pada</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tahun</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pertama</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dlm</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masa</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pangkat</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yg</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didudukinya</a:t>
            </a:r>
            <a:r>
              <a:rPr lang="en-US" sz="2000" dirty="0" smtClean="0">
                <a:latin typeface="Segoe Print" pitchFamily="2" charset="0"/>
                <a:cs typeface="Tahoma" pitchFamily="34" charset="0"/>
              </a:rPr>
              <a:t>,</a:t>
            </a:r>
            <a:r>
              <a:rPr lang="id-ID" sz="2000" dirty="0" smtClean="0">
                <a:latin typeface="Segoe Print" pitchFamily="2" charset="0"/>
                <a:cs typeface="Tahoma" pitchFamily="34" charset="0"/>
              </a:rPr>
              <a:t> </a:t>
            </a:r>
            <a:r>
              <a:rPr lang="en-US" sz="2000" dirty="0" err="1" smtClean="0">
                <a:latin typeface="Segoe Print" pitchFamily="2" charset="0"/>
                <a:cs typeface="Tahoma" pitchFamily="34" charset="0"/>
              </a:rPr>
              <a:t>pada</a:t>
            </a:r>
            <a:r>
              <a:rPr lang="id-ID" sz="2000" dirty="0" smtClean="0">
                <a:latin typeface="Segoe Print" pitchFamily="2" charset="0"/>
                <a:cs typeface="Tahoma" pitchFamily="34" charset="0"/>
              </a:rPr>
              <a:t> tahun berikutnya wajib mengumpulkan angka kredit</a:t>
            </a:r>
            <a:r>
              <a:rPr lang="en-US" sz="2000" dirty="0" smtClean="0">
                <a:latin typeface="Segoe Print" pitchFamily="2" charset="0"/>
                <a:cs typeface="Tahoma" pitchFamily="34" charset="0"/>
              </a:rPr>
              <a:t> paling </a:t>
            </a:r>
            <a:r>
              <a:rPr lang="en-US" sz="2000" dirty="0" err="1" smtClean="0">
                <a:latin typeface="Segoe Print" pitchFamily="2" charset="0"/>
                <a:cs typeface="Tahoma" pitchFamily="34" charset="0"/>
              </a:rPr>
              <a:t>rendah</a:t>
            </a:r>
            <a:r>
              <a:rPr lang="id-ID" sz="2000" dirty="0" smtClean="0">
                <a:latin typeface="Segoe Print" pitchFamily="2" charset="0"/>
                <a:cs typeface="Tahoma" pitchFamily="34" charset="0"/>
              </a:rPr>
              <a:t> 20% dari jumlah AK yang dipersyaratkan </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utk</a:t>
            </a:r>
            <a:r>
              <a:rPr lang="en-US" sz="2000" dirty="0" smtClean="0">
                <a:latin typeface="Segoe Print" pitchFamily="2" charset="0"/>
                <a:cs typeface="Tahoma" pitchFamily="34" charset="0"/>
              </a:rPr>
              <a:t>  KP </a:t>
            </a:r>
            <a:r>
              <a:rPr lang="en-US" sz="2000" dirty="0" err="1" smtClean="0">
                <a:latin typeface="Segoe Print" pitchFamily="2" charset="0"/>
                <a:cs typeface="Tahoma" pitchFamily="34" charset="0"/>
              </a:rPr>
              <a:t>dari</a:t>
            </a:r>
            <a:r>
              <a:rPr lang="en-US" sz="2000" dirty="0" smtClean="0">
                <a:latin typeface="Segoe Print" pitchFamily="2" charset="0"/>
                <a:cs typeface="Tahoma" pitchFamily="34" charset="0"/>
              </a:rPr>
              <a:t>  </a:t>
            </a:r>
            <a:r>
              <a:rPr lang="id-ID" sz="2000" dirty="0" smtClean="0">
                <a:latin typeface="Segoe Print" pitchFamily="2" charset="0"/>
                <a:cs typeface="Tahoma" pitchFamily="34" charset="0"/>
              </a:rPr>
              <a:t>kegiatan tugas pokok</a:t>
            </a:r>
          </a:p>
          <a:p>
            <a:pPr marL="395288" indent="-395288" algn="just">
              <a:buFont typeface="Wingdings" pitchFamily="2" charset="2"/>
              <a:buChar char="q"/>
              <a:defRPr/>
            </a:pPr>
            <a:r>
              <a:rPr lang="id-ID" sz="2000" dirty="0" smtClean="0">
                <a:latin typeface="Segoe Print" pitchFamily="2" charset="0"/>
                <a:cs typeface="Tahoma" pitchFamily="34" charset="0"/>
              </a:rPr>
              <a:t>Analis kepegawaian madya </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pangkat</a:t>
            </a:r>
            <a:r>
              <a:rPr lang="en-US" sz="2000" dirty="0" smtClean="0">
                <a:latin typeface="Segoe Print" pitchFamily="2" charset="0"/>
                <a:cs typeface="Tahoma" pitchFamily="34" charset="0"/>
              </a:rPr>
              <a:t> </a:t>
            </a:r>
            <a:r>
              <a:rPr lang="id-ID" sz="2000" dirty="0" smtClean="0">
                <a:latin typeface="Segoe Print" pitchFamily="2" charset="0"/>
                <a:cs typeface="Tahoma" pitchFamily="34" charset="0"/>
              </a:rPr>
              <a:t>IV/a dan IV</a:t>
            </a:r>
            <a:r>
              <a:rPr lang="en-US" sz="2000" dirty="0" smtClean="0">
                <a:latin typeface="Segoe Print" pitchFamily="2" charset="0"/>
                <a:cs typeface="Tahoma" pitchFamily="34" charset="0"/>
              </a:rPr>
              <a:t>/</a:t>
            </a:r>
            <a:r>
              <a:rPr lang="id-ID" sz="2000" dirty="0" smtClean="0">
                <a:latin typeface="Segoe Print" pitchFamily="2" charset="0"/>
                <a:cs typeface="Tahoma" pitchFamily="34" charset="0"/>
              </a:rPr>
              <a:t>b yang akan KP  wajib mengumpulkan</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angka</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kredit</a:t>
            </a:r>
            <a:r>
              <a:rPr lang="id-ID" sz="2000" dirty="0" smtClean="0">
                <a:latin typeface="Segoe Print" pitchFamily="2" charset="0"/>
                <a:cs typeface="Tahoma" pitchFamily="34" charset="0"/>
              </a:rPr>
              <a:t> </a:t>
            </a:r>
            <a:r>
              <a:rPr lang="en-US" sz="2000" dirty="0" smtClean="0">
                <a:latin typeface="Segoe Print" pitchFamily="2" charset="0"/>
                <a:cs typeface="Tahoma" pitchFamily="34" charset="0"/>
              </a:rPr>
              <a:t> minimal </a:t>
            </a:r>
            <a:r>
              <a:rPr lang="id-ID" sz="2000" dirty="0" smtClean="0">
                <a:latin typeface="Segoe Print" pitchFamily="2" charset="0"/>
                <a:cs typeface="Tahoma" pitchFamily="34" charset="0"/>
              </a:rPr>
              <a:t> 12 AK dari unsur pengembangan profesi.</a:t>
            </a:r>
          </a:p>
          <a:p>
            <a:pPr marL="395288" indent="-395288" algn="just">
              <a:buFont typeface="Wingdings" pitchFamily="2" charset="2"/>
              <a:buChar char="q"/>
              <a:defRPr/>
            </a:pPr>
            <a:r>
              <a:rPr lang="id-ID" sz="2000" dirty="0" smtClean="0">
                <a:latin typeface="Segoe Print" pitchFamily="2" charset="0"/>
                <a:cs typeface="Tahoma" pitchFamily="34" charset="0"/>
              </a:rPr>
              <a:t>Analis kepegawaian penyelia (III/d)  setiap tahun wajib mengumpulkan  minimal 10 AK.     </a:t>
            </a:r>
          </a:p>
          <a:p>
            <a:pPr marL="395288" indent="-395288" algn="just">
              <a:buFont typeface="Wingdings" pitchFamily="2" charset="2"/>
              <a:buChar char="q"/>
              <a:defRPr/>
            </a:pPr>
            <a:r>
              <a:rPr lang="id-ID" sz="2000" dirty="0" smtClean="0">
                <a:latin typeface="Segoe Print" pitchFamily="2" charset="0"/>
                <a:cs typeface="Tahoma" pitchFamily="34" charset="0"/>
              </a:rPr>
              <a:t>Analis kepegawaian  madya (IV/c)  setiap tahun wajib mengumpulkan  minimal 20 AK</a:t>
            </a:r>
            <a:endParaRPr lang="en-US" sz="2000" dirty="0" smtClean="0">
              <a:latin typeface="Segoe Print" pitchFamily="2" charset="0"/>
              <a:cs typeface="Tahoma" pitchFamily="34" charset="0"/>
            </a:endParaRPr>
          </a:p>
        </p:txBody>
      </p:sp>
    </p:spTree>
  </p:cSld>
  <p:clrMapOvr>
    <a:masterClrMapping/>
  </p:clrMapOvr>
  <p:transition>
    <p:wheel spokes="3"/>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1"/>
          <a:tileRect/>
        </a:gradFill>
        <a:effectLst/>
      </p:bgPr>
    </p:bg>
    <p:spTree>
      <p:nvGrpSpPr>
        <p:cNvPr id="1" name=""/>
        <p:cNvGrpSpPr/>
        <p:nvPr/>
      </p:nvGrpSpPr>
      <p:grpSpPr>
        <a:xfrm>
          <a:off x="0" y="0"/>
          <a:ext cx="0" cy="0"/>
          <a:chOff x="0" y="0"/>
          <a:chExt cx="0" cy="0"/>
        </a:xfrm>
      </p:grpSpPr>
      <p:sp>
        <p:nvSpPr>
          <p:cNvPr id="2" name="WordArt 12"/>
          <p:cNvSpPr>
            <a:spLocks noChangeArrowheads="1" noChangeShapeType="1" noTextEdit="1"/>
          </p:cNvSpPr>
          <p:nvPr/>
        </p:nvSpPr>
        <p:spPr bwMode="auto">
          <a:xfrm>
            <a:off x="762000" y="152400"/>
            <a:ext cx="6324600" cy="1295400"/>
          </a:xfrm>
          <a:prstGeom prst="rect">
            <a:avLst/>
          </a:prstGeom>
        </p:spPr>
        <p:txBody>
          <a:bodyPr wrap="none" fromWordArt="1">
            <a:prstTxWarp prst="textPlain">
              <a:avLst>
                <a:gd name="adj" fmla="val 50000"/>
              </a:avLst>
            </a:prstTxWarp>
          </a:bodyPr>
          <a:lstStyle/>
          <a:p>
            <a:r>
              <a:rPr lang="id-ID" sz="3600" kern="10" dirty="0">
                <a:ln w="9525" cap="sq">
                  <a:solidFill>
                    <a:srgbClr val="000000"/>
                  </a:solidFill>
                  <a:round/>
                  <a:headEnd type="none" w="sm" len="sm"/>
                  <a:tailEnd type="none" w="sm" len="sm"/>
                </a:ln>
                <a:latin typeface="Comic Sans MS"/>
              </a:rPr>
              <a:t>pejabat yang berwenang</a:t>
            </a:r>
          </a:p>
          <a:p>
            <a:r>
              <a:rPr lang="id-ID" sz="3600" kern="10" dirty="0">
                <a:ln w="9525" cap="sq">
                  <a:solidFill>
                    <a:srgbClr val="000000"/>
                  </a:solidFill>
                  <a:round/>
                  <a:headEnd type="none" w="sm" len="sm"/>
                  <a:tailEnd type="none" w="sm" len="sm"/>
                </a:ln>
                <a:latin typeface="Comic Sans MS"/>
              </a:rPr>
              <a:t>menetapkan angka kredit</a:t>
            </a:r>
          </a:p>
        </p:txBody>
      </p:sp>
      <p:sp>
        <p:nvSpPr>
          <p:cNvPr id="3" name="AutoShape 7"/>
          <p:cNvSpPr>
            <a:spLocks noChangeArrowheads="1"/>
          </p:cNvSpPr>
          <p:nvPr/>
        </p:nvSpPr>
        <p:spPr bwMode="auto">
          <a:xfrm>
            <a:off x="2971800" y="1676400"/>
            <a:ext cx="6858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id-ID"/>
          </a:p>
        </p:txBody>
      </p:sp>
      <p:sp>
        <p:nvSpPr>
          <p:cNvPr id="4" name="WordArt 10"/>
          <p:cNvSpPr>
            <a:spLocks noChangeArrowheads="1" noChangeShapeType="1" noTextEdit="1"/>
          </p:cNvSpPr>
          <p:nvPr/>
        </p:nvSpPr>
        <p:spPr bwMode="auto">
          <a:xfrm>
            <a:off x="4038600" y="1752600"/>
            <a:ext cx="2743200" cy="647700"/>
          </a:xfrm>
          <a:prstGeom prst="rect">
            <a:avLst/>
          </a:prstGeom>
        </p:spPr>
        <p:txBody>
          <a:bodyPr wrap="none" fromWordArt="1">
            <a:prstTxWarp prst="textPlain">
              <a:avLst>
                <a:gd name="adj" fmla="val 50000"/>
              </a:avLst>
            </a:prstTxWarp>
          </a:bodyPr>
          <a:lstStyle/>
          <a:p>
            <a:pPr algn="ctr">
              <a:defRPr/>
            </a:pPr>
            <a:r>
              <a:rPr lang="en-US" sz="3600" kern="10" dirty="0" err="1">
                <a:ln w="9525" cap="sq">
                  <a:solidFill>
                    <a:srgbClr val="FF0000"/>
                  </a:solidFill>
                  <a:round/>
                  <a:headEnd type="none" w="sm" len="sm"/>
                  <a:tailEnd type="none" w="sm" len="sm"/>
                </a:ln>
                <a:latin typeface="Arial Black"/>
              </a:rPr>
              <a:t>kepala</a:t>
            </a:r>
            <a:r>
              <a:rPr lang="en-US" sz="3600" kern="10" dirty="0">
                <a:ln w="9525" cap="sq">
                  <a:solidFill>
                    <a:srgbClr val="FF0000"/>
                  </a:solidFill>
                  <a:round/>
                  <a:headEnd type="none" w="sm" len="sm"/>
                  <a:tailEnd type="none" w="sm" len="sm"/>
                </a:ln>
                <a:solidFill>
                  <a:srgbClr val="0000FF"/>
                </a:solidFill>
                <a:latin typeface="Arial Black"/>
              </a:rPr>
              <a:t> </a:t>
            </a:r>
            <a:r>
              <a:rPr lang="en-US" sz="3600" kern="10" dirty="0" err="1">
                <a:ln w="9525" cap="sq">
                  <a:solidFill>
                    <a:srgbClr val="FF0000"/>
                  </a:solidFill>
                  <a:round/>
                  <a:headEnd type="none" w="sm" len="sm"/>
                  <a:tailEnd type="none" w="sm" len="sm"/>
                </a:ln>
                <a:latin typeface="Arial Black"/>
              </a:rPr>
              <a:t>bkn</a:t>
            </a:r>
            <a:endParaRPr lang="en-US" sz="3600" kern="10" dirty="0">
              <a:ln w="9525" cap="sq">
                <a:solidFill>
                  <a:srgbClr val="FF0000"/>
                </a:solidFill>
                <a:round/>
                <a:headEnd type="none" w="sm" len="sm"/>
                <a:tailEnd type="none" w="sm" len="sm"/>
              </a:ln>
              <a:latin typeface="Arial Black"/>
            </a:endParaRPr>
          </a:p>
        </p:txBody>
      </p:sp>
      <p:sp>
        <p:nvSpPr>
          <p:cNvPr id="5" name="WordArt 16"/>
          <p:cNvSpPr>
            <a:spLocks noChangeArrowheads="1" noChangeShapeType="1" noTextEdit="1"/>
          </p:cNvSpPr>
          <p:nvPr/>
        </p:nvSpPr>
        <p:spPr bwMode="auto">
          <a:xfrm>
            <a:off x="4038600" y="2438400"/>
            <a:ext cx="3581400" cy="990600"/>
          </a:xfrm>
          <a:prstGeom prst="rect">
            <a:avLst/>
          </a:prstGeom>
        </p:spPr>
        <p:txBody>
          <a:bodyPr wrap="none" fromWordArt="1">
            <a:prstTxWarp prst="textPlain">
              <a:avLst>
                <a:gd name="adj" fmla="val 50000"/>
              </a:avLst>
            </a:prstTxWarp>
          </a:bodyPr>
          <a:lstStyle/>
          <a:p>
            <a:r>
              <a:rPr lang="id-ID" sz="3600" kern="10" dirty="0">
                <a:ln w="9525" cap="sq">
                  <a:solidFill>
                    <a:srgbClr val="FF0000"/>
                  </a:solidFill>
                  <a:round/>
                  <a:headEnd type="none" w="sm" len="sm"/>
                  <a:tailEnd type="none" w="sm" len="sm"/>
                </a:ln>
                <a:solidFill>
                  <a:srgbClr val="000000"/>
                </a:solidFill>
                <a:latin typeface="Arial Black"/>
              </a:rPr>
              <a:t>atau </a:t>
            </a:r>
          </a:p>
          <a:p>
            <a:r>
              <a:rPr lang="id-ID" sz="3600" kern="10" dirty="0">
                <a:ln w="9525" cap="sq">
                  <a:solidFill>
                    <a:srgbClr val="FF0000"/>
                  </a:solidFill>
                  <a:round/>
                  <a:headEnd type="none" w="sm" len="sm"/>
                  <a:tailEnd type="none" w="sm" len="sm"/>
                </a:ln>
                <a:solidFill>
                  <a:srgbClr val="000000"/>
                </a:solidFill>
                <a:latin typeface="Arial Black"/>
              </a:rPr>
              <a:t>pejabat eselon I </a:t>
            </a:r>
          </a:p>
          <a:p>
            <a:r>
              <a:rPr lang="id-ID" sz="3600" kern="10" dirty="0">
                <a:ln w="9525" cap="sq">
                  <a:solidFill>
                    <a:srgbClr val="FF0000"/>
                  </a:solidFill>
                  <a:round/>
                  <a:headEnd type="none" w="sm" len="sm"/>
                  <a:tailEnd type="none" w="sm" len="sm"/>
                </a:ln>
                <a:solidFill>
                  <a:srgbClr val="000000"/>
                </a:solidFill>
                <a:latin typeface="Arial Black"/>
              </a:rPr>
              <a:t>yang ditunjuk</a:t>
            </a:r>
          </a:p>
        </p:txBody>
      </p:sp>
      <p:sp>
        <p:nvSpPr>
          <p:cNvPr id="6" name="AutoShape 11"/>
          <p:cNvSpPr>
            <a:spLocks noChangeArrowheads="1"/>
          </p:cNvSpPr>
          <p:nvPr/>
        </p:nvSpPr>
        <p:spPr bwMode="auto">
          <a:xfrm>
            <a:off x="2895600" y="3505200"/>
            <a:ext cx="5105400" cy="2895600"/>
          </a:xfrm>
          <a:prstGeom prst="cloudCallout">
            <a:avLst>
              <a:gd name="adj1" fmla="val -58301"/>
              <a:gd name="adj2" fmla="val -43037"/>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lstStyle/>
          <a:p>
            <a:pPr algn="ctr">
              <a:defRPr/>
            </a:pPr>
            <a:endParaRPr lang="en-GB"/>
          </a:p>
        </p:txBody>
      </p:sp>
      <p:sp>
        <p:nvSpPr>
          <p:cNvPr id="7" name="Text Box 4"/>
          <p:cNvSpPr txBox="1">
            <a:spLocks noChangeArrowheads="1"/>
          </p:cNvSpPr>
          <p:nvPr/>
        </p:nvSpPr>
        <p:spPr bwMode="auto">
          <a:xfrm>
            <a:off x="3505200" y="3886200"/>
            <a:ext cx="3886200" cy="1924050"/>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algn="ctr">
              <a:defRPr/>
            </a:pPr>
            <a:endParaRPr lang="id-ID" sz="1600" b="1" dirty="0">
              <a:latin typeface="Comic Sans MS" pitchFamily="66" charset="0"/>
            </a:endParaRPr>
          </a:p>
          <a:p>
            <a:pPr algn="ctr">
              <a:defRPr/>
            </a:pPr>
            <a:r>
              <a:rPr lang="id-ID" b="1" dirty="0">
                <a:latin typeface="Comic Sans MS" pitchFamily="66" charset="0"/>
              </a:rPr>
              <a:t> </a:t>
            </a:r>
            <a:r>
              <a:rPr lang="id-ID" sz="2600" b="1" dirty="0">
                <a:latin typeface="Comic Sans MS" pitchFamily="66" charset="0"/>
              </a:rPr>
              <a:t>AK Madya yang berada di lingkungan BKN dan Instansi lainnya;</a:t>
            </a:r>
            <a:endParaRPr lang="en-GB" sz="2600" b="1" dirty="0">
              <a:latin typeface="Comic Sans MS" pitchFamily="66" charset="0"/>
            </a:endParaRPr>
          </a:p>
        </p:txBody>
      </p:sp>
    </p:spTree>
  </p:cSld>
  <p:clrMapOvr>
    <a:masterClrMapping/>
  </p:clrMapOvr>
  <p:transition>
    <p:newsflash/>
  </p:transition>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8900000" scaled="1"/>
          <a:tileRect/>
        </a:gra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57200" y="533400"/>
            <a:ext cx="4724400" cy="1200329"/>
          </a:xfrm>
          <a:prstGeom prst="rect">
            <a:avLst/>
          </a:prstGeom>
          <a:noFill/>
          <a:ln w="12700" cap="sq">
            <a:noFill/>
            <a:miter lim="800000"/>
            <a:headEnd type="none" w="sm" len="sm"/>
            <a:tailEnd type="none" w="sm" len="sm"/>
          </a:ln>
        </p:spPr>
        <p:txBody>
          <a:bodyPr>
            <a:spAutoFit/>
          </a:bodyPr>
          <a:lstStyle/>
          <a:p>
            <a:pPr algn="ctr">
              <a:defRPr/>
            </a:pPr>
            <a:r>
              <a:rPr lang="en-US" sz="1800" dirty="0">
                <a:ln w="12700">
                  <a:solidFill>
                    <a:schemeClr val="tx2">
                      <a:satMod val="155000"/>
                    </a:schemeClr>
                  </a:solidFill>
                  <a:prstDash val="solid"/>
                </a:ln>
                <a:solidFill>
                  <a:srgbClr val="000000"/>
                </a:solidFill>
                <a:latin typeface="Comic Sans MS" pitchFamily="66" charset="0"/>
                <a:cs typeface="+mn-cs"/>
              </a:rPr>
              <a:t>Sekretaris </a:t>
            </a:r>
            <a:r>
              <a:rPr lang="en-US" sz="1800" dirty="0" err="1">
                <a:ln w="12700">
                  <a:solidFill>
                    <a:schemeClr val="tx2">
                      <a:satMod val="155000"/>
                    </a:schemeClr>
                  </a:solidFill>
                  <a:prstDash val="solid"/>
                </a:ln>
                <a:solidFill>
                  <a:srgbClr val="000000"/>
                </a:solidFill>
                <a:latin typeface="Comic Sans MS" pitchFamily="66" charset="0"/>
                <a:cs typeface="+mn-cs"/>
              </a:rPr>
              <a:t>Utama</a:t>
            </a:r>
            <a:r>
              <a:rPr lang="id-ID" sz="1800" dirty="0">
                <a:ln w="12700">
                  <a:solidFill>
                    <a:schemeClr val="tx2">
                      <a:satMod val="155000"/>
                    </a:schemeClr>
                  </a:solidFill>
                  <a:prstDash val="solid"/>
                </a:ln>
                <a:solidFill>
                  <a:srgbClr val="000000"/>
                </a:solidFill>
                <a:latin typeface="Comic Sans MS" pitchFamily="66" charset="0"/>
                <a:cs typeface="+mn-cs"/>
              </a:rPr>
              <a:t> BKN </a:t>
            </a:r>
            <a:r>
              <a:rPr lang="en-US" sz="1800" dirty="0" err="1">
                <a:ln w="12700">
                  <a:solidFill>
                    <a:schemeClr val="tx2">
                      <a:satMod val="155000"/>
                    </a:schemeClr>
                  </a:solidFill>
                  <a:prstDash val="solid"/>
                </a:ln>
                <a:solidFill>
                  <a:srgbClr val="000000"/>
                </a:solidFill>
                <a:latin typeface="Comic Sans MS" pitchFamily="66" charset="0"/>
                <a:cs typeface="+mn-cs"/>
              </a:rPr>
              <a:t>atau</a:t>
            </a:r>
            <a:r>
              <a:rPr lang="en-US" sz="1800" dirty="0">
                <a:ln w="12700">
                  <a:solidFill>
                    <a:schemeClr val="tx2">
                      <a:satMod val="155000"/>
                    </a:schemeClr>
                  </a:solidFill>
                  <a:prstDash val="solid"/>
                </a:ln>
                <a:solidFill>
                  <a:srgbClr val="000000"/>
                </a:solidFill>
                <a:latin typeface="Comic Sans MS" pitchFamily="66" charset="0"/>
                <a:cs typeface="+mn-cs"/>
              </a:rPr>
              <a:t> pejabat lain yang ditunjuk paling rendah eselon II di bidang kepegawaian</a:t>
            </a:r>
            <a:endParaRPr lang="id-ID" sz="1800" dirty="0">
              <a:ln w="12700">
                <a:solidFill>
                  <a:schemeClr val="tx2">
                    <a:satMod val="155000"/>
                  </a:schemeClr>
                </a:solidFill>
                <a:prstDash val="solid"/>
              </a:ln>
              <a:solidFill>
                <a:srgbClr val="000000"/>
              </a:solidFill>
              <a:latin typeface="Comic Sans MS" pitchFamily="66" charset="0"/>
              <a:cs typeface="+mn-cs"/>
            </a:endParaRPr>
          </a:p>
          <a:p>
            <a:pPr algn="ctr">
              <a:defRPr/>
            </a:pPr>
            <a:r>
              <a:rPr lang="en-US" sz="1800" dirty="0">
                <a:ln w="12700">
                  <a:solidFill>
                    <a:schemeClr val="tx2">
                      <a:satMod val="155000"/>
                    </a:schemeClr>
                  </a:solidFill>
                  <a:prstDash val="solid"/>
                </a:ln>
                <a:solidFill>
                  <a:srgbClr val="000000"/>
                </a:solidFill>
                <a:latin typeface="Comic Sans MS" pitchFamily="66" charset="0"/>
                <a:cs typeface="+mn-cs"/>
              </a:rPr>
              <a:t> </a:t>
            </a:r>
            <a:r>
              <a:rPr lang="id-ID" sz="1800" dirty="0">
                <a:ln w="12700">
                  <a:solidFill>
                    <a:schemeClr val="tx2">
                      <a:satMod val="155000"/>
                    </a:schemeClr>
                  </a:solidFill>
                  <a:prstDash val="solid"/>
                </a:ln>
                <a:solidFill>
                  <a:srgbClr val="000000"/>
                </a:solidFill>
                <a:latin typeface="Comic Sans MS" pitchFamily="66" charset="0"/>
                <a:cs typeface="+mn-cs"/>
              </a:rPr>
              <a:t>Kepala </a:t>
            </a:r>
            <a:r>
              <a:rPr lang="en-US" sz="1800" dirty="0">
                <a:ln w="12700">
                  <a:solidFill>
                    <a:schemeClr val="tx2">
                      <a:satMod val="155000"/>
                    </a:schemeClr>
                  </a:solidFill>
                  <a:prstDash val="solid"/>
                </a:ln>
                <a:solidFill>
                  <a:srgbClr val="000000"/>
                </a:solidFill>
                <a:latin typeface="Comic Sans MS" pitchFamily="66" charset="0"/>
                <a:cs typeface="+mn-cs"/>
              </a:rPr>
              <a:t>K</a:t>
            </a:r>
            <a:r>
              <a:rPr lang="id-ID" sz="1800" dirty="0">
                <a:ln w="12700">
                  <a:solidFill>
                    <a:schemeClr val="tx2">
                      <a:satMod val="155000"/>
                    </a:schemeClr>
                  </a:solidFill>
                  <a:prstDash val="solid"/>
                </a:ln>
                <a:solidFill>
                  <a:srgbClr val="000000"/>
                </a:solidFill>
                <a:latin typeface="Comic Sans MS" pitchFamily="66" charset="0"/>
                <a:cs typeface="+mn-cs"/>
              </a:rPr>
              <a:t>antor Regional BK</a:t>
            </a:r>
            <a:r>
              <a:rPr lang="en-US" sz="1800" dirty="0">
                <a:ln w="12700">
                  <a:solidFill>
                    <a:schemeClr val="tx2">
                      <a:satMod val="155000"/>
                    </a:schemeClr>
                  </a:solidFill>
                  <a:prstDash val="solid"/>
                </a:ln>
                <a:solidFill>
                  <a:srgbClr val="000000"/>
                </a:solidFill>
                <a:latin typeface="Comic Sans MS" pitchFamily="66" charset="0"/>
                <a:cs typeface="+mn-cs"/>
              </a:rPr>
              <a:t>N,</a:t>
            </a:r>
            <a:r>
              <a:rPr lang="id-ID" sz="1800" dirty="0">
                <a:ln w="12700">
                  <a:solidFill>
                    <a:schemeClr val="tx2">
                      <a:satMod val="155000"/>
                    </a:schemeClr>
                  </a:solidFill>
                  <a:prstDash val="solid"/>
                </a:ln>
                <a:solidFill>
                  <a:srgbClr val="000000"/>
                </a:solidFill>
                <a:latin typeface="Comic Sans MS" pitchFamily="66" charset="0"/>
                <a:cs typeface="+mn-cs"/>
              </a:rPr>
              <a:t> </a:t>
            </a:r>
          </a:p>
        </p:txBody>
      </p:sp>
      <p:sp>
        <p:nvSpPr>
          <p:cNvPr id="3" name="AutoShape 8"/>
          <p:cNvSpPr>
            <a:spLocks noChangeArrowheads="1"/>
          </p:cNvSpPr>
          <p:nvPr/>
        </p:nvSpPr>
        <p:spPr bwMode="auto">
          <a:xfrm rot="5400000">
            <a:off x="2438400" y="1447800"/>
            <a:ext cx="3810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id-ID"/>
          </a:p>
        </p:txBody>
      </p:sp>
      <p:sp>
        <p:nvSpPr>
          <p:cNvPr id="4" name="Rectangle 9"/>
          <p:cNvSpPr>
            <a:spLocks noChangeArrowheads="1"/>
          </p:cNvSpPr>
          <p:nvPr/>
        </p:nvSpPr>
        <p:spPr bwMode="auto">
          <a:xfrm>
            <a:off x="228600" y="2209800"/>
            <a:ext cx="5257800" cy="923925"/>
          </a:xfrm>
          <a:prstGeom prst="rect">
            <a:avLst/>
          </a:prstGeom>
          <a:noFill/>
          <a:ln w="12700" cap="sq">
            <a:noFill/>
            <a:miter lim="800000"/>
            <a:headEnd type="none" w="sm" len="sm"/>
            <a:tailEnd type="none" w="sm" len="sm"/>
          </a:ln>
        </p:spPr>
        <p:txBody>
          <a:bodyPr>
            <a:spAutoFit/>
          </a:bodyPr>
          <a:lstStyle/>
          <a:p>
            <a:pPr algn="ctr"/>
            <a:r>
              <a:rPr lang="id-ID" sz="1800" b="1" dirty="0">
                <a:solidFill>
                  <a:srgbClr val="000000"/>
                </a:solidFill>
                <a:latin typeface="Comic Sans MS" pitchFamily="66" charset="0"/>
              </a:rPr>
              <a:t>AK Pertama s/d AK Muda; dan </a:t>
            </a:r>
          </a:p>
          <a:p>
            <a:pPr algn="ctr"/>
            <a:r>
              <a:rPr lang="id-ID" sz="1800" b="1" dirty="0">
                <a:solidFill>
                  <a:srgbClr val="000000"/>
                </a:solidFill>
                <a:latin typeface="Comic Sans MS" pitchFamily="66" charset="0"/>
              </a:rPr>
              <a:t>AK Pelaksana s/d AK Penyelia </a:t>
            </a:r>
          </a:p>
          <a:p>
            <a:pPr algn="ctr"/>
            <a:r>
              <a:rPr lang="id-ID" sz="1800" b="1" dirty="0">
                <a:solidFill>
                  <a:srgbClr val="000000"/>
                </a:solidFill>
                <a:latin typeface="Comic Sans MS" pitchFamily="66" charset="0"/>
              </a:rPr>
              <a:t>di lingkungan BKN</a:t>
            </a:r>
          </a:p>
        </p:txBody>
      </p:sp>
      <p:sp>
        <p:nvSpPr>
          <p:cNvPr id="5" name="Rectangle 4"/>
          <p:cNvSpPr>
            <a:spLocks noChangeArrowheads="1"/>
          </p:cNvSpPr>
          <p:nvPr/>
        </p:nvSpPr>
        <p:spPr bwMode="auto">
          <a:xfrm>
            <a:off x="3995936" y="3505200"/>
            <a:ext cx="4824536" cy="1200329"/>
          </a:xfrm>
          <a:prstGeom prst="rect">
            <a:avLst/>
          </a:prstGeom>
          <a:noFill/>
          <a:ln w="12700" cap="sq">
            <a:noFill/>
            <a:miter lim="800000"/>
            <a:headEnd type="none" w="sm" len="sm"/>
            <a:tailEnd type="none" w="sm" len="sm"/>
          </a:ln>
        </p:spPr>
        <p:txBody>
          <a:bodyPr wrap="square">
            <a:spAutoFit/>
          </a:bodyPr>
          <a:lstStyle/>
          <a:p>
            <a:pPr algn="ctr"/>
            <a:r>
              <a:rPr lang="en-US" sz="1800" b="1" dirty="0" err="1">
                <a:solidFill>
                  <a:schemeClr val="tx2"/>
                </a:solidFill>
                <a:latin typeface="Comic Sans MS" pitchFamily="66" charset="0"/>
              </a:rPr>
              <a:t>Pimpinan</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Instansi</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Pusat</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Sekretaris</a:t>
            </a:r>
            <a:r>
              <a:rPr lang="en-US" sz="1800" b="1" dirty="0">
                <a:solidFill>
                  <a:schemeClr val="tx2"/>
                </a:solidFill>
                <a:latin typeface="Comic Sans MS" pitchFamily="66" charset="0"/>
              </a:rPr>
              <a:t> Daerah </a:t>
            </a:r>
            <a:r>
              <a:rPr lang="en-US" sz="1800" b="1" dirty="0" err="1">
                <a:solidFill>
                  <a:schemeClr val="tx2"/>
                </a:solidFill>
                <a:latin typeface="Comic Sans MS" pitchFamily="66" charset="0"/>
              </a:rPr>
              <a:t>Propinsi</a:t>
            </a:r>
            <a:r>
              <a:rPr lang="en-US" sz="1800" b="1" dirty="0">
                <a:solidFill>
                  <a:schemeClr val="tx2"/>
                </a:solidFill>
                <a:latin typeface="Comic Sans MS" pitchFamily="66" charset="0"/>
              </a:rPr>
              <a:t>/</a:t>
            </a:r>
            <a:r>
              <a:rPr lang="en-US" sz="1800" b="1" dirty="0" err="1">
                <a:solidFill>
                  <a:schemeClr val="tx2"/>
                </a:solidFill>
                <a:latin typeface="Comic Sans MS" pitchFamily="66" charset="0"/>
              </a:rPr>
              <a:t>Kabupaten</a:t>
            </a:r>
            <a:r>
              <a:rPr lang="en-US" sz="1800" b="1" dirty="0">
                <a:solidFill>
                  <a:schemeClr val="tx2"/>
                </a:solidFill>
                <a:latin typeface="Comic Sans MS" pitchFamily="66" charset="0"/>
              </a:rPr>
              <a:t>/</a:t>
            </a:r>
            <a:r>
              <a:rPr lang="en-US" sz="1800" b="1" dirty="0" err="1">
                <a:solidFill>
                  <a:schemeClr val="tx2"/>
                </a:solidFill>
                <a:latin typeface="Comic Sans MS" pitchFamily="66" charset="0"/>
              </a:rPr>
              <a:t>kota</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atau</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pejabat</a:t>
            </a:r>
            <a:r>
              <a:rPr lang="en-US" sz="1800" b="1" dirty="0">
                <a:solidFill>
                  <a:schemeClr val="tx2"/>
                </a:solidFill>
                <a:latin typeface="Comic Sans MS" pitchFamily="66" charset="0"/>
              </a:rPr>
              <a:t> lain yang </a:t>
            </a:r>
            <a:r>
              <a:rPr lang="en-US" sz="1800" b="1" dirty="0" err="1">
                <a:solidFill>
                  <a:schemeClr val="tx2"/>
                </a:solidFill>
                <a:latin typeface="Comic Sans MS" pitchFamily="66" charset="0"/>
              </a:rPr>
              <a:t>ditunjuk</a:t>
            </a:r>
            <a:r>
              <a:rPr lang="en-US" sz="1800" b="1" dirty="0">
                <a:solidFill>
                  <a:schemeClr val="tx2"/>
                </a:solidFill>
                <a:latin typeface="Comic Sans MS" pitchFamily="66" charset="0"/>
              </a:rPr>
              <a:t> paling </a:t>
            </a:r>
            <a:r>
              <a:rPr lang="en-US" sz="1800" b="1" dirty="0" err="1">
                <a:solidFill>
                  <a:schemeClr val="tx2"/>
                </a:solidFill>
                <a:latin typeface="Comic Sans MS" pitchFamily="66" charset="0"/>
              </a:rPr>
              <a:t>rendah</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eselon</a:t>
            </a:r>
            <a:r>
              <a:rPr lang="en-US" sz="1800" b="1" dirty="0">
                <a:solidFill>
                  <a:schemeClr val="tx2"/>
                </a:solidFill>
                <a:latin typeface="Comic Sans MS" pitchFamily="66" charset="0"/>
              </a:rPr>
              <a:t> II </a:t>
            </a:r>
            <a:r>
              <a:rPr lang="en-US" sz="1800" b="1" dirty="0" err="1">
                <a:solidFill>
                  <a:schemeClr val="tx2"/>
                </a:solidFill>
                <a:latin typeface="Comic Sans MS" pitchFamily="66" charset="0"/>
              </a:rPr>
              <a:t>di</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bidang</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kepegawaian</a:t>
            </a:r>
            <a:endParaRPr lang="id-ID" sz="1800" b="1" dirty="0">
              <a:solidFill>
                <a:schemeClr val="tx2"/>
              </a:solidFill>
              <a:latin typeface="Comic Sans MS" pitchFamily="66" charset="0"/>
            </a:endParaRPr>
          </a:p>
        </p:txBody>
      </p:sp>
      <p:sp>
        <p:nvSpPr>
          <p:cNvPr id="6" name="AutoShape 8"/>
          <p:cNvSpPr>
            <a:spLocks noChangeArrowheads="1"/>
          </p:cNvSpPr>
          <p:nvPr/>
        </p:nvSpPr>
        <p:spPr bwMode="auto">
          <a:xfrm rot="5400000">
            <a:off x="6120172" y="4761148"/>
            <a:ext cx="432048" cy="7920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id-ID"/>
          </a:p>
        </p:txBody>
      </p:sp>
      <p:sp>
        <p:nvSpPr>
          <p:cNvPr id="7" name="Rectangle 6"/>
          <p:cNvSpPr>
            <a:spLocks noChangeArrowheads="1"/>
          </p:cNvSpPr>
          <p:nvPr/>
        </p:nvSpPr>
        <p:spPr bwMode="auto">
          <a:xfrm>
            <a:off x="3923928" y="5562600"/>
            <a:ext cx="4991472" cy="923925"/>
          </a:xfrm>
          <a:prstGeom prst="rect">
            <a:avLst/>
          </a:prstGeom>
          <a:noFill/>
          <a:ln w="12700" cap="sq">
            <a:noFill/>
            <a:miter lim="800000"/>
            <a:headEnd type="none" w="sm" len="sm"/>
            <a:tailEnd type="none" w="sm" len="sm"/>
          </a:ln>
        </p:spPr>
        <p:txBody>
          <a:bodyPr wrap="square">
            <a:spAutoFit/>
          </a:bodyPr>
          <a:lstStyle/>
          <a:p>
            <a:pPr algn="ctr"/>
            <a:r>
              <a:rPr lang="id-ID" sz="1800" b="1" dirty="0">
                <a:solidFill>
                  <a:schemeClr val="tx2"/>
                </a:solidFill>
                <a:latin typeface="Comic Sans MS" pitchFamily="66" charset="0"/>
              </a:rPr>
              <a:t>AK Pertama s/d AK Muda; dan AK Pelaksana s/d AK Penyelia  </a:t>
            </a:r>
          </a:p>
          <a:p>
            <a:pPr algn="ctr"/>
            <a:r>
              <a:rPr lang="id-ID" sz="1800" b="1" dirty="0">
                <a:solidFill>
                  <a:schemeClr val="tx2"/>
                </a:solidFill>
                <a:latin typeface="Comic Sans MS" pitchFamily="66" charset="0"/>
              </a:rPr>
              <a:t>di lingkungan masing-masing</a:t>
            </a:r>
            <a:endParaRPr lang="en-GB" sz="1800" b="1" dirty="0">
              <a:solidFill>
                <a:schemeClr val="tx2"/>
              </a:solidFill>
              <a:latin typeface="Comic Sans MS" pitchFamily="66" charset="0"/>
            </a:endParaRPr>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8900000" scaled="0"/>
        </a:gradFill>
        <a:effectLst/>
      </p:bgPr>
    </p:bg>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2128838" y="685800"/>
            <a:ext cx="5262562" cy="762000"/>
          </a:xfrm>
          <a:prstGeom prst="rect">
            <a:avLst/>
          </a:prstGeom>
        </p:spPr>
        <p:txBody>
          <a:bodyPr wrap="none" fromWordArt="1">
            <a:prstTxWarp prst="textCurveUp">
              <a:avLst>
                <a:gd name="adj" fmla="val 0"/>
              </a:avLst>
            </a:prstTxWarp>
          </a:bodyPr>
          <a:lstStyle/>
          <a:p>
            <a:pPr algn="ctr"/>
            <a:r>
              <a:rPr lang="id-ID" sz="3600" b="1" kern="10" dirty="0">
                <a:ln w="12700">
                  <a:solidFill>
                    <a:srgbClr val="FFFF00"/>
                  </a:solidFill>
                  <a:round/>
                  <a:headEnd/>
                  <a:tailEnd/>
                </a:ln>
                <a:effectLst>
                  <a:outerShdw dist="45791" dir="2021404" algn="ctr" rotWithShape="0">
                    <a:srgbClr val="808080"/>
                  </a:outerShdw>
                </a:effectLst>
                <a:latin typeface="Bookman Old Style"/>
              </a:rPr>
              <a:t>kewenangan menilai</a:t>
            </a:r>
          </a:p>
        </p:txBody>
      </p:sp>
      <p:sp>
        <p:nvSpPr>
          <p:cNvPr id="3" name="Text Box 9"/>
          <p:cNvSpPr txBox="1">
            <a:spLocks noChangeArrowheads="1"/>
          </p:cNvSpPr>
          <p:nvPr/>
        </p:nvSpPr>
        <p:spPr bwMode="auto">
          <a:xfrm>
            <a:off x="914400" y="1752600"/>
            <a:ext cx="1828800" cy="519113"/>
          </a:xfrm>
          <a:prstGeom prst="rect">
            <a:avLst/>
          </a:prstGeom>
          <a:noFill/>
          <a:ln w="9525">
            <a:noFill/>
            <a:miter lim="800000"/>
            <a:headEnd/>
            <a:tailEnd/>
          </a:ln>
        </p:spPr>
        <p:txBody>
          <a:bodyPr>
            <a:spAutoFit/>
          </a:bodyPr>
          <a:lstStyle/>
          <a:p>
            <a:pPr marL="347663" indent="-347663">
              <a:spcBef>
                <a:spcPct val="50000"/>
              </a:spcBef>
              <a:buFontTx/>
              <a:buBlip>
                <a:blip r:embed="rId2"/>
              </a:buBlip>
            </a:pPr>
            <a:r>
              <a:rPr kumimoji="0" lang="id-ID" sz="2800" b="1" dirty="0">
                <a:latin typeface="Comic Sans MS" pitchFamily="66" charset="0"/>
              </a:rPr>
              <a:t>Madya</a:t>
            </a:r>
          </a:p>
        </p:txBody>
      </p:sp>
      <p:sp>
        <p:nvSpPr>
          <p:cNvPr id="4" name="Rectangle 8"/>
          <p:cNvSpPr>
            <a:spLocks noChangeArrowheads="1"/>
          </p:cNvSpPr>
          <p:nvPr/>
        </p:nvSpPr>
        <p:spPr bwMode="auto">
          <a:xfrm>
            <a:off x="3200400" y="1676400"/>
            <a:ext cx="5334000" cy="830263"/>
          </a:xfrm>
          <a:prstGeom prst="rect">
            <a:avLst/>
          </a:prstGeom>
          <a:noFill/>
          <a:ln w="9525">
            <a:noFill/>
            <a:miter lim="800000"/>
            <a:headEnd/>
            <a:tailEnd/>
          </a:ln>
          <a:effectLst/>
        </p:spPr>
        <p:txBody>
          <a:bodyPr>
            <a:spAutoFit/>
          </a:bodyPr>
          <a:lstStyle/>
          <a:p>
            <a:pPr>
              <a:defRPr/>
            </a:pPr>
            <a:r>
              <a:rPr kumimoji="0" lang="en-US" b="1" dirty="0">
                <a:effectLst>
                  <a:outerShdw blurRad="38100" dist="38100" dir="2700000" algn="tl">
                    <a:srgbClr val="000000"/>
                  </a:outerShdw>
                </a:effectLst>
                <a:latin typeface="Comic Sans MS" pitchFamily="66" charset="0"/>
                <a:cs typeface="+mn-cs"/>
                <a:sym typeface="Wingdings" pitchFamily="2" charset="2"/>
              </a:rPr>
              <a:t>Tim </a:t>
            </a:r>
            <a:r>
              <a:rPr kumimoji="0" lang="en-US" b="1" dirty="0" err="1">
                <a:effectLst>
                  <a:outerShdw blurRad="38100" dist="38100" dir="2700000" algn="tl">
                    <a:srgbClr val="000000"/>
                  </a:outerShdw>
                </a:effectLst>
                <a:latin typeface="Comic Sans MS" pitchFamily="66" charset="0"/>
                <a:cs typeface="+mn-cs"/>
                <a:sym typeface="Wingdings" pitchFamily="2" charset="2"/>
              </a:rPr>
              <a:t>Penilai</a:t>
            </a:r>
            <a:r>
              <a:rPr kumimoji="0" lang="en-US" b="1" dirty="0">
                <a:effectLst>
                  <a:outerShdw blurRad="38100" dist="38100" dir="2700000" algn="tl">
                    <a:srgbClr val="000000"/>
                  </a:outerShdw>
                </a:effectLst>
                <a:latin typeface="Comic Sans MS" pitchFamily="66" charset="0"/>
                <a:cs typeface="+mn-cs"/>
                <a:sym typeface="Wingdings" pitchFamily="2" charset="2"/>
              </a:rPr>
              <a:t> </a:t>
            </a:r>
            <a:r>
              <a:rPr kumimoji="0" lang="en-US" b="1" dirty="0" err="1">
                <a:effectLst>
                  <a:outerShdw blurRad="38100" dist="38100" dir="2700000" algn="tl">
                    <a:srgbClr val="000000"/>
                  </a:outerShdw>
                </a:effectLst>
                <a:latin typeface="Comic Sans MS" pitchFamily="66" charset="0"/>
                <a:cs typeface="+mn-cs"/>
                <a:sym typeface="Wingdings" pitchFamily="2" charset="2"/>
              </a:rPr>
              <a:t>Pusat</a:t>
            </a:r>
            <a:r>
              <a:rPr kumimoji="0" lang="en-US" b="1" dirty="0">
                <a:effectLst>
                  <a:outerShdw blurRad="38100" dist="38100" dir="2700000" algn="tl">
                    <a:srgbClr val="000000"/>
                  </a:outerShdw>
                </a:effectLst>
                <a:latin typeface="Comic Sans MS" pitchFamily="66" charset="0"/>
                <a:cs typeface="+mn-cs"/>
                <a:sym typeface="Wingdings" pitchFamily="2" charset="2"/>
              </a:rPr>
              <a:t> (</a:t>
            </a:r>
            <a:r>
              <a:rPr kumimoji="0" lang="en-US" b="1" dirty="0" err="1">
                <a:effectLst>
                  <a:outerShdw blurRad="38100" dist="38100" dir="2700000" algn="tl">
                    <a:srgbClr val="000000"/>
                  </a:outerShdw>
                </a:effectLst>
                <a:latin typeface="Comic Sans MS" pitchFamily="66" charset="0"/>
                <a:cs typeface="+mn-cs"/>
                <a:sym typeface="Wingdings" pitchFamily="2" charset="2"/>
              </a:rPr>
              <a:t>Instansi</a:t>
            </a:r>
            <a:r>
              <a:rPr kumimoji="0" lang="en-US" b="1" dirty="0">
                <a:effectLst>
                  <a:outerShdw blurRad="38100" dist="38100" dir="2700000" algn="tl">
                    <a:srgbClr val="000000"/>
                  </a:outerShdw>
                </a:effectLst>
                <a:latin typeface="Comic Sans MS" pitchFamily="66" charset="0"/>
                <a:cs typeface="+mn-cs"/>
                <a:sym typeface="Wingdings" pitchFamily="2" charset="2"/>
              </a:rPr>
              <a:t> Pembina JF</a:t>
            </a:r>
            <a:r>
              <a:rPr kumimoji="0" lang="id-ID" b="1" dirty="0">
                <a:effectLst>
                  <a:outerShdw blurRad="38100" dist="38100" dir="2700000" algn="tl">
                    <a:srgbClr val="000000"/>
                  </a:outerShdw>
                </a:effectLst>
                <a:latin typeface="Comic Sans MS" pitchFamily="66" charset="0"/>
                <a:cs typeface="+mn-cs"/>
                <a:sym typeface="Wingdings" pitchFamily="2" charset="2"/>
              </a:rPr>
              <a:t>AK/BKN</a:t>
            </a:r>
            <a:r>
              <a:rPr kumimoji="0" lang="en-US" b="1" dirty="0">
                <a:effectLst>
                  <a:outerShdw blurRad="38100" dist="38100" dir="2700000" algn="tl">
                    <a:srgbClr val="000000"/>
                  </a:outerShdw>
                </a:effectLst>
                <a:latin typeface="Comic Sans MS" pitchFamily="66" charset="0"/>
                <a:cs typeface="+mn-cs"/>
                <a:sym typeface="Wingdings" pitchFamily="2" charset="2"/>
              </a:rPr>
              <a:t>)</a:t>
            </a:r>
          </a:p>
        </p:txBody>
      </p:sp>
      <p:sp>
        <p:nvSpPr>
          <p:cNvPr id="5" name="Text Box 11"/>
          <p:cNvSpPr txBox="1">
            <a:spLocks noChangeArrowheads="1"/>
          </p:cNvSpPr>
          <p:nvPr/>
        </p:nvSpPr>
        <p:spPr bwMode="auto">
          <a:xfrm>
            <a:off x="152400" y="2787650"/>
            <a:ext cx="5638800" cy="830263"/>
          </a:xfrm>
          <a:prstGeom prst="rect">
            <a:avLst/>
          </a:prstGeom>
          <a:noFill/>
          <a:ln w="9525">
            <a:noFill/>
            <a:miter lim="800000"/>
            <a:headEnd/>
            <a:tailEnd/>
          </a:ln>
          <a:effectLst/>
        </p:spPr>
        <p:txBody>
          <a:bodyPr>
            <a:spAutoFit/>
          </a:bodyPr>
          <a:lstStyle/>
          <a:p>
            <a:pPr marL="266700" indent="-266700">
              <a:buFontTx/>
              <a:buChar char="•"/>
              <a:defRPr/>
            </a:pPr>
            <a:r>
              <a:rPr kumimoji="0" lang="en-US" b="1" dirty="0">
                <a:effectLst>
                  <a:outerShdw blurRad="38100" dist="38100" dir="2700000" algn="tl">
                    <a:srgbClr val="000000"/>
                  </a:outerShdw>
                </a:effectLst>
                <a:latin typeface="Comic Sans MS" pitchFamily="66" charset="0"/>
                <a:cs typeface="+mn-cs"/>
              </a:rPr>
              <a:t>Tim </a:t>
            </a:r>
            <a:r>
              <a:rPr kumimoji="0" lang="en-US" b="1" dirty="0" err="1">
                <a:effectLst>
                  <a:outerShdw blurRad="38100" dist="38100" dir="2700000" algn="tl">
                    <a:srgbClr val="000000"/>
                  </a:outerShdw>
                </a:effectLst>
                <a:latin typeface="Comic Sans MS" pitchFamily="66" charset="0"/>
                <a:cs typeface="+mn-cs"/>
              </a:rPr>
              <a:t>Penilai</a:t>
            </a:r>
            <a:r>
              <a:rPr kumimoji="0" lang="en-US" b="1" dirty="0">
                <a:effectLst>
                  <a:outerShdw blurRad="38100" dist="38100" dir="2700000" algn="tl">
                    <a:srgbClr val="000000"/>
                  </a:outerShdw>
                </a:effectLst>
                <a:latin typeface="Comic Sans MS" pitchFamily="66" charset="0"/>
                <a:cs typeface="+mn-cs"/>
              </a:rPr>
              <a:t> </a:t>
            </a:r>
            <a:r>
              <a:rPr kumimoji="0" lang="id-ID" b="1" dirty="0">
                <a:effectLst>
                  <a:outerShdw blurRad="38100" dist="38100" dir="2700000" algn="tl">
                    <a:srgbClr val="000000"/>
                  </a:outerShdw>
                </a:effectLst>
                <a:latin typeface="Comic Sans MS" pitchFamily="66" charset="0"/>
                <a:cs typeface="+mn-cs"/>
              </a:rPr>
              <a:t>Sekretaris Utama BKN</a:t>
            </a:r>
            <a:endParaRPr kumimoji="0" lang="en-US" b="1" dirty="0">
              <a:effectLst>
                <a:outerShdw blurRad="38100" dist="38100" dir="2700000" algn="tl">
                  <a:srgbClr val="000000"/>
                </a:outerShdw>
              </a:effectLst>
              <a:latin typeface="Comic Sans MS" pitchFamily="66" charset="0"/>
              <a:cs typeface="+mn-cs"/>
            </a:endParaRPr>
          </a:p>
          <a:p>
            <a:pPr marL="266700" indent="-266700">
              <a:buFontTx/>
              <a:buChar char="•"/>
              <a:defRPr/>
            </a:pPr>
            <a:r>
              <a:rPr kumimoji="0" lang="en-US" b="1" dirty="0">
                <a:effectLst>
                  <a:outerShdw blurRad="38100" dist="38100" dir="2700000" algn="tl">
                    <a:srgbClr val="000000"/>
                  </a:outerShdw>
                </a:effectLst>
                <a:latin typeface="Comic Sans MS" pitchFamily="66" charset="0"/>
                <a:cs typeface="+mn-cs"/>
              </a:rPr>
              <a:t>Tim </a:t>
            </a:r>
            <a:r>
              <a:rPr kumimoji="0" lang="en-US" b="1" dirty="0" err="1">
                <a:effectLst>
                  <a:outerShdw blurRad="38100" dist="38100" dir="2700000" algn="tl">
                    <a:srgbClr val="000000"/>
                  </a:outerShdw>
                </a:effectLst>
                <a:latin typeface="Comic Sans MS" pitchFamily="66" charset="0"/>
                <a:cs typeface="+mn-cs"/>
              </a:rPr>
              <a:t>Penilai</a:t>
            </a:r>
            <a:r>
              <a:rPr kumimoji="0" lang="en-US" b="1" dirty="0">
                <a:effectLst>
                  <a:outerShdw blurRad="38100" dist="38100" dir="2700000" algn="tl">
                    <a:srgbClr val="000000"/>
                  </a:outerShdw>
                </a:effectLst>
                <a:latin typeface="Comic Sans MS" pitchFamily="66" charset="0"/>
                <a:cs typeface="+mn-cs"/>
              </a:rPr>
              <a:t> </a:t>
            </a:r>
            <a:r>
              <a:rPr kumimoji="0" lang="id-ID" b="1" dirty="0">
                <a:effectLst>
                  <a:outerShdw blurRad="38100" dist="38100" dir="2700000" algn="tl">
                    <a:srgbClr val="000000"/>
                  </a:outerShdw>
                </a:effectLst>
                <a:latin typeface="Comic Sans MS" pitchFamily="66" charset="0"/>
                <a:cs typeface="+mn-cs"/>
              </a:rPr>
              <a:t>Kantor Regional BKN</a:t>
            </a:r>
          </a:p>
        </p:txBody>
      </p:sp>
      <p:sp>
        <p:nvSpPr>
          <p:cNvPr id="6" name="AutoShape 16"/>
          <p:cNvSpPr>
            <a:spLocks noChangeArrowheads="1"/>
          </p:cNvSpPr>
          <p:nvPr/>
        </p:nvSpPr>
        <p:spPr bwMode="auto">
          <a:xfrm rot="19018906">
            <a:off x="304800" y="3856038"/>
            <a:ext cx="869950" cy="1630362"/>
          </a:xfrm>
          <a:prstGeom prst="curvedRightArrow">
            <a:avLst>
              <a:gd name="adj1" fmla="val 37482"/>
              <a:gd name="adj2" fmla="val 74963"/>
              <a:gd name="adj3" fmla="val 33333"/>
            </a:avLst>
          </a:prstGeom>
          <a:solidFill>
            <a:schemeClr val="accent1"/>
          </a:solidFill>
          <a:ln w="12700" cap="sq">
            <a:solidFill>
              <a:schemeClr val="tx1"/>
            </a:solidFill>
            <a:miter lim="800000"/>
            <a:headEnd type="none" w="sm" len="sm"/>
            <a:tailEnd type="none" w="sm" len="sm"/>
          </a:ln>
        </p:spPr>
        <p:txBody>
          <a:bodyPr wrap="none" anchor="ctr"/>
          <a:lstStyle/>
          <a:p>
            <a:endParaRPr lang="en-AU"/>
          </a:p>
        </p:txBody>
      </p:sp>
      <p:sp>
        <p:nvSpPr>
          <p:cNvPr id="7" name="Text Box 5"/>
          <p:cNvSpPr txBox="1">
            <a:spLocks noChangeArrowheads="1"/>
          </p:cNvSpPr>
          <p:nvPr/>
        </p:nvSpPr>
        <p:spPr bwMode="auto">
          <a:xfrm>
            <a:off x="1371600" y="3886200"/>
            <a:ext cx="3352800" cy="1938338"/>
          </a:xfrm>
          <a:prstGeom prst="rect">
            <a:avLst/>
          </a:prstGeom>
          <a:noFill/>
          <a:ln w="9525">
            <a:noFill/>
            <a:miter lim="800000"/>
            <a:headEnd/>
            <a:tailEnd/>
          </a:ln>
          <a:effectLst/>
        </p:spPr>
        <p:txBody>
          <a:bodyPr>
            <a:spAutoFit/>
          </a:bodyPr>
          <a:lstStyle/>
          <a:p>
            <a:pPr marL="355600" indent="-355600">
              <a:buFont typeface="Wingdings 3" pitchFamily="18" charset="2"/>
              <a:buChar char="_"/>
              <a:defRPr/>
            </a:pPr>
            <a:r>
              <a:rPr kumimoji="0" lang="id-ID" sz="2400" b="1" dirty="0">
                <a:effectLst>
                  <a:outerShdw blurRad="38100" dist="38100" dir="2700000" algn="tl">
                    <a:srgbClr val="000000"/>
                  </a:outerShdw>
                </a:effectLst>
                <a:latin typeface="Comic Sans MS" pitchFamily="66" charset="0"/>
                <a:cs typeface="+mn-cs"/>
              </a:rPr>
              <a:t>Muda</a:t>
            </a:r>
          </a:p>
          <a:p>
            <a:pPr marL="355600" indent="-355600">
              <a:buFont typeface="Wingdings 3" pitchFamily="18" charset="2"/>
              <a:buChar char="_"/>
              <a:defRPr/>
            </a:pPr>
            <a:r>
              <a:rPr kumimoji="0" lang="id-ID" sz="2400" b="1" dirty="0">
                <a:effectLst>
                  <a:outerShdw blurRad="38100" dist="38100" dir="2700000" algn="tl">
                    <a:srgbClr val="000000"/>
                  </a:outerShdw>
                </a:effectLst>
                <a:latin typeface="Comic Sans MS" pitchFamily="66" charset="0"/>
                <a:cs typeface="+mn-cs"/>
              </a:rPr>
              <a:t>Pertama</a:t>
            </a:r>
          </a:p>
          <a:p>
            <a:pPr marL="355600" indent="-355600">
              <a:buFont typeface="Wingdings 3" pitchFamily="18" charset="2"/>
              <a:buChar char="_"/>
              <a:defRPr/>
            </a:pPr>
            <a:r>
              <a:rPr kumimoji="0" lang="id-ID" sz="2400" b="1" dirty="0">
                <a:effectLst>
                  <a:outerShdw blurRad="38100" dist="38100" dir="2700000" algn="tl">
                    <a:srgbClr val="000000"/>
                  </a:outerShdw>
                </a:effectLst>
                <a:latin typeface="Comic Sans MS" pitchFamily="66" charset="0"/>
                <a:cs typeface="+mn-cs"/>
              </a:rPr>
              <a:t>Penyelia</a:t>
            </a:r>
          </a:p>
          <a:p>
            <a:pPr marL="355600" indent="-355600">
              <a:buFont typeface="Wingdings 3" pitchFamily="18" charset="2"/>
              <a:buChar char="_"/>
              <a:defRPr/>
            </a:pPr>
            <a:r>
              <a:rPr kumimoji="0" lang="id-ID" sz="2400" b="1" dirty="0">
                <a:effectLst>
                  <a:outerShdw blurRad="38100" dist="38100" dir="2700000" algn="tl">
                    <a:srgbClr val="000000"/>
                  </a:outerShdw>
                </a:effectLst>
                <a:latin typeface="Comic Sans MS" pitchFamily="66" charset="0"/>
                <a:cs typeface="+mn-cs"/>
              </a:rPr>
              <a:t>Pelaksana Lanjutan</a:t>
            </a:r>
          </a:p>
          <a:p>
            <a:pPr marL="355600" indent="-355600">
              <a:buFont typeface="Wingdings 3" pitchFamily="18" charset="2"/>
              <a:buChar char="_"/>
              <a:defRPr/>
            </a:pPr>
            <a:r>
              <a:rPr kumimoji="0" lang="id-ID" sz="2400" b="1" dirty="0">
                <a:effectLst>
                  <a:outerShdw blurRad="38100" dist="38100" dir="2700000" algn="tl">
                    <a:srgbClr val="000000"/>
                  </a:outerShdw>
                </a:effectLst>
                <a:latin typeface="Comic Sans MS" pitchFamily="66" charset="0"/>
                <a:cs typeface="+mn-cs"/>
              </a:rPr>
              <a:t>Pelaksana</a:t>
            </a:r>
          </a:p>
        </p:txBody>
      </p:sp>
      <p:sp>
        <p:nvSpPr>
          <p:cNvPr id="8" name="Text Box 7"/>
          <p:cNvSpPr txBox="1">
            <a:spLocks noChangeArrowheads="1"/>
          </p:cNvSpPr>
          <p:nvPr/>
        </p:nvSpPr>
        <p:spPr bwMode="auto">
          <a:xfrm>
            <a:off x="4876800" y="4509120"/>
            <a:ext cx="4300538" cy="923330"/>
          </a:xfrm>
          <a:prstGeom prst="rect">
            <a:avLst/>
          </a:prstGeom>
          <a:noFill/>
          <a:ln w="9525">
            <a:noFill/>
            <a:miter lim="800000"/>
            <a:headEnd/>
            <a:tailEnd/>
          </a:ln>
          <a:effectLst/>
        </p:spPr>
        <p:txBody>
          <a:bodyPr wrap="square">
            <a:spAutoFit/>
          </a:bodyPr>
          <a:lstStyle/>
          <a:p>
            <a:pPr marL="266700" indent="-266700">
              <a:buFontTx/>
              <a:buChar char="•"/>
              <a:defRPr/>
            </a:pPr>
            <a:r>
              <a:rPr kumimoji="0" lang="en-US" b="1" dirty="0">
                <a:effectLst>
                  <a:outerShdw blurRad="38100" dist="38100" dir="2700000" algn="tl">
                    <a:srgbClr val="000000"/>
                  </a:outerShdw>
                </a:effectLst>
                <a:latin typeface="Comic Sans MS" pitchFamily="66" charset="0"/>
                <a:cs typeface="+mn-cs"/>
              </a:rPr>
              <a:t>Tim </a:t>
            </a:r>
            <a:r>
              <a:rPr kumimoji="0" lang="en-US" b="1" dirty="0" err="1">
                <a:effectLst>
                  <a:outerShdw blurRad="38100" dist="38100" dir="2700000" algn="tl">
                    <a:srgbClr val="000000"/>
                  </a:outerShdw>
                </a:effectLst>
                <a:latin typeface="Comic Sans MS" pitchFamily="66" charset="0"/>
                <a:cs typeface="+mn-cs"/>
              </a:rPr>
              <a:t>Penilai</a:t>
            </a:r>
            <a:r>
              <a:rPr kumimoji="0" lang="en-US" b="1" dirty="0">
                <a:effectLst>
                  <a:outerShdw blurRad="38100" dist="38100" dir="2700000" algn="tl">
                    <a:srgbClr val="000000"/>
                  </a:outerShdw>
                </a:effectLst>
                <a:latin typeface="Comic Sans MS" pitchFamily="66" charset="0"/>
                <a:cs typeface="+mn-cs"/>
              </a:rPr>
              <a:t> </a:t>
            </a:r>
            <a:r>
              <a:rPr kumimoji="0" lang="en-US" b="1" dirty="0" err="1">
                <a:effectLst>
                  <a:outerShdw blurRad="38100" dist="38100" dir="2700000" algn="tl">
                    <a:srgbClr val="000000"/>
                  </a:outerShdw>
                </a:effectLst>
                <a:latin typeface="Comic Sans MS" pitchFamily="66" charset="0"/>
                <a:cs typeface="+mn-cs"/>
              </a:rPr>
              <a:t>Instansi</a:t>
            </a:r>
            <a:r>
              <a:rPr kumimoji="0" lang="en-US" b="1" dirty="0">
                <a:effectLst>
                  <a:outerShdw blurRad="38100" dist="38100" dir="2700000" algn="tl">
                    <a:srgbClr val="000000"/>
                  </a:outerShdw>
                </a:effectLst>
                <a:latin typeface="Comic Sans MS" pitchFamily="66" charset="0"/>
                <a:cs typeface="+mn-cs"/>
              </a:rPr>
              <a:t> </a:t>
            </a:r>
            <a:r>
              <a:rPr kumimoji="0" lang="en-US" b="1" dirty="0" err="1">
                <a:effectLst>
                  <a:outerShdw blurRad="38100" dist="38100" dir="2700000" algn="tl">
                    <a:srgbClr val="000000"/>
                  </a:outerShdw>
                </a:effectLst>
                <a:latin typeface="Comic Sans MS" pitchFamily="66" charset="0"/>
                <a:cs typeface="+mn-cs"/>
              </a:rPr>
              <a:t>Pusat</a:t>
            </a:r>
            <a:endParaRPr kumimoji="0" lang="en-US" b="1" dirty="0">
              <a:effectLst>
                <a:outerShdw blurRad="38100" dist="38100" dir="2700000" algn="tl">
                  <a:srgbClr val="000000"/>
                </a:outerShdw>
              </a:effectLst>
              <a:latin typeface="Comic Sans MS" pitchFamily="66" charset="0"/>
              <a:cs typeface="+mn-cs"/>
            </a:endParaRPr>
          </a:p>
          <a:p>
            <a:pPr marL="266700" indent="-266700">
              <a:buFontTx/>
              <a:buChar char="•"/>
              <a:defRPr/>
            </a:pPr>
            <a:r>
              <a:rPr kumimoji="0" lang="en-US" b="1" dirty="0">
                <a:effectLst>
                  <a:outerShdw blurRad="38100" dist="38100" dir="2700000" algn="tl">
                    <a:srgbClr val="000000"/>
                  </a:outerShdw>
                </a:effectLst>
                <a:latin typeface="Comic Sans MS" pitchFamily="66" charset="0"/>
                <a:cs typeface="+mn-cs"/>
              </a:rPr>
              <a:t>Tim </a:t>
            </a:r>
            <a:r>
              <a:rPr kumimoji="0" lang="en-US" b="1" dirty="0" err="1">
                <a:effectLst>
                  <a:outerShdw blurRad="38100" dist="38100" dir="2700000" algn="tl">
                    <a:srgbClr val="000000"/>
                  </a:outerShdw>
                </a:effectLst>
                <a:latin typeface="Comic Sans MS" pitchFamily="66" charset="0"/>
                <a:cs typeface="+mn-cs"/>
              </a:rPr>
              <a:t>Penilai</a:t>
            </a:r>
            <a:r>
              <a:rPr kumimoji="0" lang="en-US" b="1" dirty="0">
                <a:effectLst>
                  <a:outerShdw blurRad="38100" dist="38100" dir="2700000" algn="tl">
                    <a:srgbClr val="000000"/>
                  </a:outerShdw>
                </a:effectLst>
                <a:latin typeface="Comic Sans MS" pitchFamily="66" charset="0"/>
                <a:cs typeface="+mn-cs"/>
              </a:rPr>
              <a:t> </a:t>
            </a:r>
            <a:r>
              <a:rPr kumimoji="0" lang="id-ID" b="1" dirty="0">
                <a:effectLst>
                  <a:outerShdw blurRad="38100" dist="38100" dir="2700000" algn="tl">
                    <a:srgbClr val="000000"/>
                  </a:outerShdw>
                </a:effectLst>
                <a:latin typeface="Comic Sans MS" pitchFamily="66" charset="0"/>
                <a:cs typeface="+mn-cs"/>
              </a:rPr>
              <a:t>Propinsi</a:t>
            </a:r>
          </a:p>
          <a:p>
            <a:pPr marL="266700" indent="-266700">
              <a:buFontTx/>
              <a:buChar char="•"/>
              <a:defRPr/>
            </a:pPr>
            <a:r>
              <a:rPr kumimoji="0" lang="en-US" b="1" dirty="0">
                <a:effectLst>
                  <a:outerShdw blurRad="38100" dist="38100" dir="2700000" algn="tl">
                    <a:srgbClr val="000000"/>
                  </a:outerShdw>
                </a:effectLst>
                <a:latin typeface="Comic Sans MS" pitchFamily="66" charset="0"/>
                <a:cs typeface="+mn-cs"/>
              </a:rPr>
              <a:t>Tim </a:t>
            </a:r>
            <a:r>
              <a:rPr kumimoji="0" lang="id-ID" b="1" dirty="0">
                <a:effectLst>
                  <a:outerShdw blurRad="38100" dist="38100" dir="2700000" algn="tl">
                    <a:srgbClr val="000000"/>
                  </a:outerShdw>
                </a:effectLst>
                <a:latin typeface="Comic Sans MS" pitchFamily="66" charset="0"/>
                <a:cs typeface="+mn-cs"/>
              </a:rPr>
              <a:t>Penilai</a:t>
            </a:r>
            <a:r>
              <a:rPr kumimoji="0" lang="en-US" b="1" dirty="0">
                <a:effectLst>
                  <a:outerShdw blurRad="38100" dist="38100" dir="2700000" algn="tl">
                    <a:srgbClr val="000000"/>
                  </a:outerShdw>
                </a:effectLst>
                <a:latin typeface="Comic Sans MS" pitchFamily="66" charset="0"/>
                <a:cs typeface="+mn-cs"/>
              </a:rPr>
              <a:t> </a:t>
            </a:r>
            <a:r>
              <a:rPr kumimoji="0" lang="id-ID" b="1" dirty="0">
                <a:effectLst>
                  <a:outerShdw blurRad="38100" dist="38100" dir="2700000" algn="tl">
                    <a:srgbClr val="000000"/>
                  </a:outerShdw>
                </a:effectLst>
                <a:latin typeface="Comic Sans MS" pitchFamily="66" charset="0"/>
                <a:cs typeface="+mn-cs"/>
              </a:rPr>
              <a:t>Kab/Kota</a:t>
            </a:r>
            <a:endParaRPr kumimoji="0" lang="en-US" b="1" dirty="0">
              <a:effectLst>
                <a:outerShdw blurRad="38100" dist="38100" dir="2700000" algn="tl">
                  <a:srgbClr val="000000"/>
                </a:outerShdw>
              </a:effectLst>
              <a:latin typeface="Comic Sans MS" pitchFamily="66" charset="0"/>
              <a:cs typeface="+mn-cs"/>
            </a:endParaRPr>
          </a:p>
        </p:txBody>
      </p:sp>
      <p:sp>
        <p:nvSpPr>
          <p:cNvPr id="9" name="AutoShape 6"/>
          <p:cNvSpPr>
            <a:spLocks/>
          </p:cNvSpPr>
          <p:nvPr/>
        </p:nvSpPr>
        <p:spPr bwMode="auto">
          <a:xfrm>
            <a:off x="4572000" y="3962400"/>
            <a:ext cx="288032" cy="1842864"/>
          </a:xfrm>
          <a:prstGeom prst="rightBrace">
            <a:avLst>
              <a:gd name="adj1" fmla="val 45833"/>
              <a:gd name="adj2" fmla="val 53065"/>
            </a:avLst>
          </a:prstGeom>
          <a:noFill/>
          <a:ln w="12700">
            <a:solidFill>
              <a:schemeClr val="tx1"/>
            </a:solidFill>
            <a:round/>
            <a:headEnd/>
            <a:tailEnd/>
          </a:ln>
        </p:spPr>
        <p:txBody>
          <a:bodyPr wrap="none" anchor="ctr"/>
          <a:lstStyle/>
          <a:p>
            <a:endParaRPr lang="en-A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P spid="5" grpId="0" autoUpdateAnimBg="0"/>
      <p:bldP spid="7" grpId="0" autoUpdateAnimBg="0"/>
      <p:bldP spid="8" grpId="0" autoUpdateAnimBg="0"/>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1"/>
          <a:tileRect/>
        </a:gradFill>
        <a:effectLst/>
      </p:bgPr>
    </p:bg>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a:off x="1066800" y="457200"/>
            <a:ext cx="6910388" cy="990600"/>
          </a:xfrm>
          <a:prstGeom prst="rect">
            <a:avLst/>
          </a:prstGeom>
        </p:spPr>
        <p:txBody>
          <a:bodyPr wrap="none" fromWordArt="1">
            <a:prstTxWarp prst="textPlain">
              <a:avLst>
                <a:gd name="adj" fmla="val 50000"/>
              </a:avLst>
            </a:prstTxWarp>
          </a:bodyPr>
          <a:lstStyle/>
          <a:p>
            <a:pPr algn="ctr"/>
            <a:r>
              <a:rPr lang="id-ID" sz="3600" kern="10" dirty="0">
                <a:ln w="9525" cap="sq">
                  <a:solidFill>
                    <a:srgbClr val="FF6600"/>
                  </a:solidFill>
                  <a:round/>
                  <a:headEnd type="none" w="sm" len="sm"/>
                  <a:tailEnd type="none" w="sm" len="sm"/>
                </a:ln>
                <a:solidFill>
                  <a:srgbClr val="000000"/>
                </a:solidFill>
                <a:latin typeface="Arial Black"/>
              </a:rPr>
              <a:t>PERKA BKN NO. 1 TAHUN 2009 </a:t>
            </a:r>
          </a:p>
          <a:p>
            <a:pPr algn="ctr"/>
            <a:r>
              <a:rPr lang="id-ID" sz="3600" kern="10" dirty="0">
                <a:ln w="9525" cap="sq">
                  <a:solidFill>
                    <a:srgbClr val="FF6600"/>
                  </a:solidFill>
                  <a:round/>
                  <a:headEnd type="none" w="sm" len="sm"/>
                  <a:tailEnd type="none" w="sm" len="sm"/>
                </a:ln>
                <a:solidFill>
                  <a:srgbClr val="000000"/>
                </a:solidFill>
                <a:latin typeface="Arial Black"/>
              </a:rPr>
              <a:t>ttg Pedoman Penyelenggaraan Diklat Analis </a:t>
            </a:r>
          </a:p>
        </p:txBody>
      </p:sp>
      <p:sp>
        <p:nvSpPr>
          <p:cNvPr id="3" name="WordArt 6"/>
          <p:cNvSpPr>
            <a:spLocks noChangeArrowheads="1" noChangeShapeType="1" noTextEdit="1"/>
          </p:cNvSpPr>
          <p:nvPr/>
        </p:nvSpPr>
        <p:spPr bwMode="auto">
          <a:xfrm>
            <a:off x="1766888" y="1809750"/>
            <a:ext cx="6843712" cy="1066800"/>
          </a:xfrm>
          <a:prstGeom prst="rect">
            <a:avLst/>
          </a:prstGeom>
        </p:spPr>
        <p:txBody>
          <a:bodyPr wrap="none" fromWordArt="1">
            <a:prstTxWarp prst="textPlain">
              <a:avLst>
                <a:gd name="adj" fmla="val 50000"/>
              </a:avLst>
            </a:prstTxWarp>
          </a:bodyPr>
          <a:lstStyle/>
          <a:p>
            <a:pPr algn="ctr"/>
            <a:r>
              <a:rPr lang="id-ID" sz="3600" kern="10" dirty="0">
                <a:ln w="9525" cap="sq">
                  <a:solidFill>
                    <a:srgbClr val="000000"/>
                  </a:solidFill>
                  <a:round/>
                  <a:headEnd type="none" w="sm" len="sm"/>
                  <a:tailEnd type="none" w="sm" len="sm"/>
                </a:ln>
                <a:solidFill>
                  <a:srgbClr val="008000"/>
                </a:solidFill>
                <a:latin typeface="Arial Black"/>
              </a:rPr>
              <a:t>tujuan </a:t>
            </a:r>
          </a:p>
        </p:txBody>
      </p:sp>
      <p:sp>
        <p:nvSpPr>
          <p:cNvPr id="4" name="Rectangle 5"/>
          <p:cNvSpPr>
            <a:spLocks noChangeArrowheads="1"/>
          </p:cNvSpPr>
          <p:nvPr/>
        </p:nvSpPr>
        <p:spPr bwMode="auto">
          <a:xfrm>
            <a:off x="685800" y="3167063"/>
            <a:ext cx="7924800" cy="3081337"/>
          </a:xfrm>
          <a:prstGeom prst="rect">
            <a:avLst/>
          </a:prstGeom>
          <a:noFill/>
          <a:ln w="12700" cap="sq">
            <a:noFill/>
            <a:miter lim="800000"/>
            <a:headEnd type="none" w="sm" len="sm"/>
            <a:tailEnd type="none" w="sm" len="sm"/>
          </a:ln>
        </p:spPr>
        <p:txBody>
          <a:bodyPr anchor="ctr">
            <a:spAutoFit/>
          </a:bodyPr>
          <a:lstStyle/>
          <a:p>
            <a:pPr algn="ctr"/>
            <a:r>
              <a:rPr kumimoji="0" lang="id-ID" sz="2800" b="1" dirty="0">
                <a:solidFill>
                  <a:srgbClr val="000000"/>
                </a:solidFill>
                <a:latin typeface="Berlin Sans FB" pitchFamily="34" charset="0"/>
              </a:rPr>
              <a:t>sebagai pedoman bagi setiap Lembaga Pendidikan dan Pelatihan Pemerintah yang terakreditasi baik Pusat maupun Daerah dalam menyelenggarakan pendidikan dan pelatihan Analis Kepegawaian, dan teknis penyelenggaraan pendidikan dan pelatihan Analis Kepegawaian.</a:t>
            </a:r>
          </a:p>
        </p:txBody>
      </p:sp>
    </p:spTree>
  </p:cSld>
  <p:clrMapOvr>
    <a:masterClrMapping/>
  </p:clrMapOvr>
  <p:transition>
    <p:wheel spokes="2"/>
  </p:transition>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0" scaled="1"/>
          <a:tileRect/>
        </a:grad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331640" y="381000"/>
            <a:ext cx="6696744" cy="527720"/>
          </a:xfrm>
          <a:prstGeom prst="rect">
            <a:avLst/>
          </a:prstGeom>
        </p:spPr>
        <p:txBody>
          <a:bodyPr wrap="none" fromWordArt="1">
            <a:prstTxWarp prst="textPlain">
              <a:avLst>
                <a:gd name="adj" fmla="val 50000"/>
              </a:avLst>
            </a:prstTxWarp>
          </a:bodyPr>
          <a:lstStyle/>
          <a:p>
            <a:pPr algn="ctr"/>
            <a:r>
              <a:rPr lang="id-ID" sz="3600" kern="10" dirty="0">
                <a:ln w="9525" cap="sq">
                  <a:solidFill>
                    <a:srgbClr val="3366FF"/>
                  </a:solidFill>
                  <a:round/>
                  <a:headEnd type="none" w="sm" len="sm"/>
                  <a:tailEnd type="none" w="sm" len="sm"/>
                </a:ln>
                <a:solidFill>
                  <a:srgbClr val="0000FF"/>
                </a:solidFill>
                <a:latin typeface="Arial Black"/>
              </a:rPr>
              <a:t>PENANGGUNG JAWAB PELAKSANAAN PENDIDIKAN DAN PELATIHAN</a:t>
            </a:r>
          </a:p>
        </p:txBody>
      </p:sp>
      <p:sp>
        <p:nvSpPr>
          <p:cNvPr id="3" name="Rectangle 4"/>
          <p:cNvSpPr>
            <a:spLocks noChangeArrowheads="1"/>
          </p:cNvSpPr>
          <p:nvPr/>
        </p:nvSpPr>
        <p:spPr bwMode="auto">
          <a:xfrm>
            <a:off x="609600" y="1789113"/>
            <a:ext cx="8153400" cy="4102100"/>
          </a:xfrm>
          <a:prstGeom prst="rect">
            <a:avLst/>
          </a:prstGeom>
          <a:noFill/>
          <a:ln w="12700" cap="sq">
            <a:noFill/>
            <a:miter lim="800000"/>
            <a:headEnd type="none" w="sm" len="sm"/>
            <a:tailEnd type="none" w="sm" len="sm"/>
          </a:ln>
        </p:spPr>
        <p:txBody>
          <a:bodyPr lIns="228528" tIns="0" rIns="0" bIns="38088" anchor="ctr">
            <a:spAutoFit/>
          </a:bodyPr>
          <a:lstStyle/>
          <a:p>
            <a:pPr marL="465138" indent="-465138">
              <a:spcBef>
                <a:spcPct val="25000"/>
              </a:spcBef>
              <a:buFont typeface="Wingdings" pitchFamily="2" charset="2"/>
              <a:buChar char="q"/>
            </a:pPr>
            <a:r>
              <a:rPr kumimoji="0" lang="id-ID" sz="2400" b="1" dirty="0">
                <a:solidFill>
                  <a:srgbClr val="000000"/>
                </a:solidFill>
                <a:latin typeface="Berlin Sans FB" pitchFamily="34" charset="0"/>
              </a:rPr>
              <a:t>Penanggung jawab terhadap kurikulum, penelitian persyaratan calon peserta Pendidikan dan Pelatihan, materi test/ujian dan memberikan rekomendasi terhadap kualifikasi tenaga pengajar, adalah Kepala Pusat Pembinaan Jabatan Fungsional Kepegawaian BKN.</a:t>
            </a:r>
            <a:endParaRPr kumimoji="0" lang="en-US" sz="2400" b="1" dirty="0">
              <a:solidFill>
                <a:srgbClr val="000000"/>
              </a:solidFill>
              <a:latin typeface="Berlin Sans FB" pitchFamily="34" charset="0"/>
            </a:endParaRPr>
          </a:p>
          <a:p>
            <a:pPr marL="465138" indent="-465138">
              <a:buFont typeface="Wingdings" pitchFamily="2" charset="2"/>
              <a:buChar char="q"/>
            </a:pPr>
            <a:r>
              <a:rPr kumimoji="0" lang="id-ID" sz="2400" b="1" dirty="0">
                <a:solidFill>
                  <a:srgbClr val="000000"/>
                </a:solidFill>
                <a:latin typeface="Berlin Sans FB" pitchFamily="34" charset="0"/>
              </a:rPr>
              <a:t>Penanggung jawab terhadap ketersediaan tenaga pengajar, bahan ajar, metode pembelajaran, sarana dan prasarana penyeleng-garaan Pendidikan dan Pelatihan adalah Kepala Pusat </a:t>
            </a:r>
            <a:r>
              <a:rPr kumimoji="0" lang="id-ID" sz="2400" b="1" dirty="0" smtClean="0">
                <a:solidFill>
                  <a:srgbClr val="000000"/>
                </a:solidFill>
                <a:latin typeface="Berlin Sans FB" pitchFamily="34" charset="0"/>
              </a:rPr>
              <a:t>Pengembangan ASN.</a:t>
            </a:r>
            <a:endParaRPr kumimoji="0" lang="id-ID" sz="2400" b="1" dirty="0">
              <a:solidFill>
                <a:srgbClr val="000000"/>
              </a:solidFill>
              <a:latin typeface="Berlin Sans FB" pitchFamily="34" charset="0"/>
            </a:endParaRPr>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18900000" scaled="1"/>
          <a:tileRect/>
        </a:gradFill>
        <a:effectLst/>
      </p:bgPr>
    </p:bg>
    <p:spTree>
      <p:nvGrpSpPr>
        <p:cNvPr id="1" name=""/>
        <p:cNvGrpSpPr/>
        <p:nvPr/>
      </p:nvGrpSpPr>
      <p:grpSpPr>
        <a:xfrm>
          <a:off x="0" y="0"/>
          <a:ext cx="0" cy="0"/>
          <a:chOff x="0" y="0"/>
          <a:chExt cx="0" cy="0"/>
        </a:xfrm>
      </p:grpSpPr>
      <p:sp>
        <p:nvSpPr>
          <p:cNvPr id="2" name="WordArt 10"/>
          <p:cNvSpPr>
            <a:spLocks noChangeArrowheads="1" noChangeShapeType="1" noTextEdit="1"/>
          </p:cNvSpPr>
          <p:nvPr/>
        </p:nvSpPr>
        <p:spPr bwMode="auto">
          <a:xfrm>
            <a:off x="1752600" y="457200"/>
            <a:ext cx="5943600" cy="381000"/>
          </a:xfrm>
          <a:prstGeom prst="rect">
            <a:avLst/>
          </a:prstGeom>
        </p:spPr>
        <p:txBody>
          <a:bodyPr wrap="none" fromWordArt="1">
            <a:prstTxWarp prst="textPlain">
              <a:avLst>
                <a:gd name="adj" fmla="val 50000"/>
              </a:avLst>
            </a:prstTxWarp>
          </a:bodyPr>
          <a:lstStyle/>
          <a:p>
            <a:pPr algn="ctr"/>
            <a:r>
              <a:rPr lang="id-ID" sz="3600" kern="10" dirty="0">
                <a:ln w="9525" cap="sq">
                  <a:solidFill>
                    <a:srgbClr val="000000"/>
                  </a:solidFill>
                  <a:round/>
                  <a:headEnd type="none" w="sm" len="sm"/>
                  <a:tailEnd type="none" w="sm" len="sm"/>
                </a:ln>
                <a:solidFill>
                  <a:srgbClr val="0000FF"/>
                </a:solidFill>
                <a:latin typeface="Arial Black"/>
              </a:rPr>
              <a:t>Jenis Diklat Analis Kepegawaian</a:t>
            </a:r>
          </a:p>
        </p:txBody>
      </p:sp>
      <p:sp>
        <p:nvSpPr>
          <p:cNvPr id="3" name="Rectangle 9"/>
          <p:cNvSpPr>
            <a:spLocks noChangeArrowheads="1"/>
          </p:cNvSpPr>
          <p:nvPr/>
        </p:nvSpPr>
        <p:spPr bwMode="auto">
          <a:xfrm>
            <a:off x="1714500" y="1138664"/>
            <a:ext cx="6510437" cy="830997"/>
          </a:xfrm>
          <a:prstGeom prst="rect">
            <a:avLst/>
          </a:prstGeom>
          <a:noFill/>
          <a:ln w="12700" cap="sq">
            <a:noFill/>
            <a:miter lim="800000"/>
            <a:headEnd type="none" w="sm" len="sm"/>
            <a:tailEnd type="none" w="sm" len="sm"/>
          </a:ln>
        </p:spPr>
        <p:txBody>
          <a:bodyPr wrap="none" anchor="ctr">
            <a:spAutoFit/>
          </a:bodyPr>
          <a:lstStyle/>
          <a:p>
            <a:pPr marL="465138" indent="-465138">
              <a:buFont typeface="Wingdings" pitchFamily="2" charset="2"/>
              <a:buChar char="q"/>
            </a:pPr>
            <a:r>
              <a:rPr kumimoji="0" lang="id-ID" sz="2400" b="1" dirty="0">
                <a:latin typeface="Berlin Sans FB" pitchFamily="34" charset="0"/>
              </a:rPr>
              <a:t>Diklat Fungsional Analis Kepegawaian;</a:t>
            </a:r>
            <a:endParaRPr kumimoji="0" lang="en-US" sz="2400" b="1" dirty="0">
              <a:latin typeface="Berlin Sans FB" pitchFamily="34" charset="0"/>
            </a:endParaRPr>
          </a:p>
          <a:p>
            <a:pPr marL="465138" indent="-465138">
              <a:buFont typeface="Wingdings" pitchFamily="2" charset="2"/>
              <a:buChar char="q"/>
            </a:pPr>
            <a:r>
              <a:rPr kumimoji="0" lang="id-ID" sz="2400" b="1" dirty="0">
                <a:latin typeface="Berlin Sans FB" pitchFamily="34" charset="0"/>
              </a:rPr>
              <a:t>Diklat Teknis Analis Kepegawaian</a:t>
            </a:r>
            <a:r>
              <a:rPr kumimoji="0" lang="en-US" sz="2400" b="1" dirty="0">
                <a:latin typeface="Berlin Sans FB" pitchFamily="34" charset="0"/>
              </a:rPr>
              <a:t> </a:t>
            </a:r>
          </a:p>
        </p:txBody>
      </p:sp>
      <p:sp>
        <p:nvSpPr>
          <p:cNvPr id="4" name="Rectangle 11"/>
          <p:cNvSpPr>
            <a:spLocks noChangeArrowheads="1"/>
          </p:cNvSpPr>
          <p:nvPr/>
        </p:nvSpPr>
        <p:spPr bwMode="auto">
          <a:xfrm>
            <a:off x="990600" y="2199154"/>
            <a:ext cx="8001000" cy="1938992"/>
          </a:xfrm>
          <a:prstGeom prst="rect">
            <a:avLst/>
          </a:prstGeom>
          <a:noFill/>
          <a:ln w="12700" cap="sq">
            <a:noFill/>
            <a:miter lim="800000"/>
            <a:headEnd type="none" w="sm" len="sm"/>
            <a:tailEnd type="none" w="sm" len="sm"/>
          </a:ln>
        </p:spPr>
        <p:txBody>
          <a:bodyPr anchor="ctr">
            <a:spAutoFit/>
          </a:bodyPr>
          <a:lstStyle/>
          <a:p>
            <a:pPr algn="ctr"/>
            <a:r>
              <a:rPr kumimoji="0" lang="id-ID" sz="2400" b="1" dirty="0">
                <a:latin typeface="Berlin Sans FB" pitchFamily="34" charset="0"/>
              </a:rPr>
              <a:t>Kurikulum Diklat </a:t>
            </a:r>
            <a:r>
              <a:rPr kumimoji="0" lang="en-US" sz="2400" b="1" dirty="0" err="1">
                <a:latin typeface="Berlin Sans FB" pitchFamily="34" charset="0"/>
              </a:rPr>
              <a:t>fungsional</a:t>
            </a:r>
            <a:r>
              <a:rPr kumimoji="0" lang="en-US" sz="2400" b="1" dirty="0">
                <a:latin typeface="Berlin Sans FB" pitchFamily="34" charset="0"/>
              </a:rPr>
              <a:t> </a:t>
            </a:r>
            <a:r>
              <a:rPr kumimoji="0" lang="id-ID" sz="2400" b="1" dirty="0">
                <a:latin typeface="Berlin Sans FB" pitchFamily="34" charset="0"/>
              </a:rPr>
              <a:t>Analis Kepegawaian diimplementasikan dalam jenis mata Diklat dengan jumlah seluruhnya paling singkat 90 JP untuk Analis Kepegawaian Keterampilan dan paling singkat 100 JP untuk Analis Kepegawaian Keahlian.</a:t>
            </a:r>
          </a:p>
        </p:txBody>
      </p:sp>
      <p:sp>
        <p:nvSpPr>
          <p:cNvPr id="5" name="WordArt 13"/>
          <p:cNvSpPr>
            <a:spLocks noChangeArrowheads="1" noChangeShapeType="1" noTextEdit="1"/>
          </p:cNvSpPr>
          <p:nvPr/>
        </p:nvSpPr>
        <p:spPr bwMode="auto">
          <a:xfrm>
            <a:off x="1466850" y="4419600"/>
            <a:ext cx="6934200" cy="457200"/>
          </a:xfrm>
          <a:prstGeom prst="rect">
            <a:avLst/>
          </a:prstGeom>
        </p:spPr>
        <p:txBody>
          <a:bodyPr wrap="none" fromWordArt="1">
            <a:prstTxWarp prst="textPlain">
              <a:avLst>
                <a:gd name="adj" fmla="val 50000"/>
              </a:avLst>
            </a:prstTxWarp>
          </a:bodyPr>
          <a:lstStyle/>
          <a:p>
            <a:pPr algn="ctr"/>
            <a:r>
              <a:rPr lang="id-ID" sz="3600" kern="10" dirty="0">
                <a:ln w="9525" cap="sq">
                  <a:solidFill>
                    <a:srgbClr val="000000"/>
                  </a:solidFill>
                  <a:round/>
                  <a:headEnd type="none" w="sm" len="sm"/>
                  <a:tailEnd type="none" w="sm" len="sm"/>
                </a:ln>
                <a:solidFill>
                  <a:srgbClr val="FF9900"/>
                </a:solidFill>
                <a:latin typeface="Arial Black"/>
              </a:rPr>
              <a:t>Jenis mata Diklat dikelompokkan dalam 3 substansi: </a:t>
            </a:r>
          </a:p>
        </p:txBody>
      </p:sp>
      <p:sp>
        <p:nvSpPr>
          <p:cNvPr id="6" name="Rectangle 12"/>
          <p:cNvSpPr>
            <a:spLocks noChangeArrowheads="1"/>
          </p:cNvSpPr>
          <p:nvPr/>
        </p:nvSpPr>
        <p:spPr bwMode="auto">
          <a:xfrm>
            <a:off x="3048000" y="4978311"/>
            <a:ext cx="3581400" cy="1200329"/>
          </a:xfrm>
          <a:prstGeom prst="rect">
            <a:avLst/>
          </a:prstGeom>
          <a:noFill/>
          <a:ln w="12700" cap="sq">
            <a:noFill/>
            <a:miter lim="800000"/>
            <a:headEnd type="none" w="sm" len="sm"/>
            <a:tailEnd type="none" w="sm" len="sm"/>
          </a:ln>
        </p:spPr>
        <p:txBody>
          <a:bodyPr anchor="ctr">
            <a:spAutoFit/>
          </a:bodyPr>
          <a:lstStyle/>
          <a:p>
            <a:pPr marL="465138" indent="-465138">
              <a:buFont typeface="Wingdings" pitchFamily="2" charset="2"/>
              <a:buChar char="q"/>
              <a:tabLst>
                <a:tab pos="457200" algn="l"/>
              </a:tabLst>
            </a:pPr>
            <a:r>
              <a:rPr kumimoji="0" lang="id-ID" sz="2400" b="1" dirty="0">
                <a:latin typeface="Berlin Sans FB" pitchFamily="34" charset="0"/>
              </a:rPr>
              <a:t>muatan dasar;</a:t>
            </a:r>
            <a:endParaRPr kumimoji="0" lang="en-US" sz="2400" b="1" dirty="0">
              <a:latin typeface="Berlin Sans FB" pitchFamily="34" charset="0"/>
            </a:endParaRPr>
          </a:p>
          <a:p>
            <a:pPr marL="465138" indent="-465138">
              <a:buFont typeface="Wingdings" pitchFamily="2" charset="2"/>
              <a:buChar char="q"/>
              <a:tabLst>
                <a:tab pos="457200" algn="l"/>
              </a:tabLst>
            </a:pPr>
            <a:r>
              <a:rPr kumimoji="0" lang="id-ID" sz="2400" b="1" dirty="0">
                <a:latin typeface="Berlin Sans FB" pitchFamily="34" charset="0"/>
              </a:rPr>
              <a:t>muatan pokok; dan</a:t>
            </a:r>
          </a:p>
          <a:p>
            <a:pPr marL="465138" indent="-465138">
              <a:buFont typeface="Wingdings" pitchFamily="2" charset="2"/>
              <a:buChar char="q"/>
              <a:tabLst>
                <a:tab pos="457200" algn="l"/>
              </a:tabLst>
            </a:pPr>
            <a:r>
              <a:rPr kumimoji="0" lang="id-ID" sz="2400" b="1" dirty="0">
                <a:latin typeface="Berlin Sans FB" pitchFamily="34" charset="0"/>
              </a:rPr>
              <a:t>muatan penunjang.</a:t>
            </a:r>
            <a:r>
              <a:rPr kumimoji="0" lang="en-US" sz="2400" b="1" dirty="0">
                <a:latin typeface="Berlin Sans FB" pitchFamily="34" charset="0"/>
              </a:rPr>
              <a:t> </a:t>
            </a: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8900000" scaled="0"/>
        </a:grad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057275" y="304800"/>
            <a:ext cx="3438525" cy="838200"/>
          </a:xfrm>
          <a:prstGeom prst="rect">
            <a:avLst/>
          </a:prstGeom>
        </p:spPr>
        <p:txBody>
          <a:bodyPr wrap="none" fromWordArt="1">
            <a:prstTxWarp prst="textPlain">
              <a:avLst>
                <a:gd name="adj" fmla="val 50000"/>
              </a:avLst>
            </a:prstTxWarp>
          </a:bodyPr>
          <a:lstStyle/>
          <a:p>
            <a:pPr algn="ctr"/>
            <a:r>
              <a:rPr lang="id-ID" sz="3600" kern="10" dirty="0">
                <a:ln w="9525" cap="sq">
                  <a:solidFill>
                    <a:schemeClr val="tx1"/>
                  </a:solidFill>
                  <a:round/>
                  <a:headEnd type="none" w="sm" len="sm"/>
                  <a:tailEnd type="none" w="sm" len="sm"/>
                </a:ln>
                <a:solidFill>
                  <a:srgbClr val="333300"/>
                </a:solidFill>
                <a:latin typeface="Arial Black"/>
              </a:rPr>
              <a:t>Muatan Dasar</a:t>
            </a:r>
          </a:p>
        </p:txBody>
      </p:sp>
      <p:sp>
        <p:nvSpPr>
          <p:cNvPr id="3" name="Rectangle 4"/>
          <p:cNvSpPr>
            <a:spLocks noChangeArrowheads="1"/>
          </p:cNvSpPr>
          <p:nvPr/>
        </p:nvSpPr>
        <p:spPr bwMode="auto">
          <a:xfrm>
            <a:off x="914400" y="1673225"/>
            <a:ext cx="8077200" cy="2227263"/>
          </a:xfrm>
          <a:prstGeom prst="rect">
            <a:avLst/>
          </a:prstGeom>
          <a:noFill/>
          <a:ln w="12700" cap="sq">
            <a:noFill/>
            <a:miter lim="800000"/>
            <a:headEnd type="none" w="sm" len="sm"/>
            <a:tailEnd type="none" w="sm" len="sm"/>
          </a:ln>
        </p:spPr>
        <p:txBody>
          <a:bodyPr anchor="ctr">
            <a:spAutoFit/>
          </a:bodyPr>
          <a:lstStyle/>
          <a:p>
            <a:pPr>
              <a:tabLst>
                <a:tab pos="457200" algn="l"/>
                <a:tab pos="914400" algn="l"/>
              </a:tabLst>
            </a:pPr>
            <a:r>
              <a:rPr kumimoji="0" lang="id-ID" sz="2800" b="1" dirty="0">
                <a:solidFill>
                  <a:srgbClr val="0F0D05"/>
                </a:solidFill>
                <a:latin typeface="Berlin Sans FB" pitchFamily="34" charset="0"/>
              </a:rPr>
              <a:t>membekali peserta Diklat dengan harapan agar peserta mampu bersikap dan berperilaku positif sesuai dengan kode etik PNS khususnya kode etik profesi jabatan Analis Kepegawaian.</a:t>
            </a:r>
            <a:endParaRPr kumimoji="0" lang="en-US" sz="2800" b="1" dirty="0">
              <a:solidFill>
                <a:srgbClr val="0F0D05"/>
              </a:solidFill>
              <a:latin typeface="Berlin Sans FB" pitchFamily="34" charset="0"/>
            </a:endParaRPr>
          </a:p>
        </p:txBody>
      </p:sp>
      <p:sp>
        <p:nvSpPr>
          <p:cNvPr id="4" name="Rectangle 6"/>
          <p:cNvSpPr>
            <a:spLocks noChangeArrowheads="1"/>
          </p:cNvSpPr>
          <p:nvPr/>
        </p:nvSpPr>
        <p:spPr bwMode="auto">
          <a:xfrm>
            <a:off x="1262063" y="4000996"/>
            <a:ext cx="7391400" cy="2308324"/>
          </a:xfrm>
          <a:prstGeom prst="rect">
            <a:avLst/>
          </a:prstGeom>
          <a:noFill/>
          <a:ln w="12700" cap="sq">
            <a:noFill/>
            <a:miter lim="800000"/>
            <a:headEnd type="none" w="sm" len="sm"/>
            <a:tailEnd type="none" w="sm" len="sm"/>
          </a:ln>
        </p:spPr>
        <p:txBody>
          <a:bodyPr>
            <a:spAutoFit/>
          </a:bodyPr>
          <a:lstStyle/>
          <a:p>
            <a:pPr marL="571500" indent="-571500">
              <a:buFont typeface="Wingdings" pitchFamily="2" charset="2"/>
              <a:buChar char="q"/>
            </a:pPr>
            <a:r>
              <a:rPr kumimoji="0" lang="id-ID" sz="2400" b="1" dirty="0">
                <a:solidFill>
                  <a:srgbClr val="0F0D05"/>
                </a:solidFill>
                <a:latin typeface="Berlin Sans FB" pitchFamily="34" charset="0"/>
              </a:rPr>
              <a:t>Kebijakan Manajemen PNS;</a:t>
            </a:r>
            <a:endParaRPr kumimoji="0" lang="en-US" sz="2400" b="1" dirty="0">
              <a:solidFill>
                <a:srgbClr val="0F0D05"/>
              </a:solidFill>
              <a:latin typeface="Berlin Sans FB" pitchFamily="34" charset="0"/>
            </a:endParaRPr>
          </a:p>
          <a:p>
            <a:pPr marL="571500" indent="-571500">
              <a:buFont typeface="Wingdings" pitchFamily="2" charset="2"/>
              <a:buChar char="q"/>
            </a:pPr>
            <a:r>
              <a:rPr kumimoji="0" lang="id-ID" sz="2400" b="1" dirty="0">
                <a:solidFill>
                  <a:srgbClr val="0F0D05"/>
                </a:solidFill>
                <a:latin typeface="Berlin Sans FB" pitchFamily="34" charset="0"/>
              </a:rPr>
              <a:t>Jabatan Fungsional Analis Kepegawaian;</a:t>
            </a:r>
            <a:endParaRPr kumimoji="0" lang="en-US" sz="2400" b="1" dirty="0">
              <a:solidFill>
                <a:srgbClr val="0F0D05"/>
              </a:solidFill>
              <a:latin typeface="Berlin Sans FB" pitchFamily="34" charset="0"/>
            </a:endParaRPr>
          </a:p>
          <a:p>
            <a:pPr marL="571500" indent="-571500">
              <a:buFont typeface="Wingdings" pitchFamily="2" charset="2"/>
              <a:buChar char="q"/>
            </a:pPr>
            <a:r>
              <a:rPr kumimoji="0" lang="id-ID" sz="2400" b="1" dirty="0">
                <a:solidFill>
                  <a:srgbClr val="0F0D05"/>
                </a:solidFill>
                <a:latin typeface="Berlin Sans FB" pitchFamily="34" charset="0"/>
              </a:rPr>
              <a:t>Budaya Kerja Kepegawaian;</a:t>
            </a:r>
            <a:endParaRPr kumimoji="0" lang="en-US" sz="2400" b="1" dirty="0">
              <a:solidFill>
                <a:srgbClr val="0F0D05"/>
              </a:solidFill>
              <a:latin typeface="Berlin Sans FB" pitchFamily="34" charset="0"/>
            </a:endParaRPr>
          </a:p>
          <a:p>
            <a:pPr marL="571500" indent="-571500">
              <a:buFont typeface="Wingdings" pitchFamily="2" charset="2"/>
              <a:buChar char="q"/>
            </a:pPr>
            <a:r>
              <a:rPr kumimoji="0" lang="id-ID" sz="2400" b="1" dirty="0">
                <a:solidFill>
                  <a:srgbClr val="0F0D05"/>
                </a:solidFill>
                <a:latin typeface="Berlin Sans FB" pitchFamily="34" charset="0"/>
              </a:rPr>
              <a:t>Pengembangan Jiwa Korsa dan Kode Etik PNS; dan</a:t>
            </a:r>
            <a:endParaRPr kumimoji="0" lang="en-US" sz="2400" b="1" dirty="0">
              <a:solidFill>
                <a:srgbClr val="0F0D05"/>
              </a:solidFill>
              <a:latin typeface="Berlin Sans FB" pitchFamily="34" charset="0"/>
            </a:endParaRPr>
          </a:p>
          <a:p>
            <a:pPr marL="571500" indent="-571500">
              <a:buFont typeface="Wingdings" pitchFamily="2" charset="2"/>
              <a:buChar char="q"/>
            </a:pPr>
            <a:r>
              <a:rPr kumimoji="0" lang="id-ID" sz="2400" b="1" dirty="0">
                <a:solidFill>
                  <a:srgbClr val="0F0D05"/>
                </a:solidFill>
                <a:latin typeface="Berlin Sans FB" pitchFamily="34" charset="0"/>
              </a:rPr>
              <a:t>Pelayanan Prima Kepegawaian.</a:t>
            </a:r>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1"/>
          <a:tileRect/>
        </a:grad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914400" y="457200"/>
            <a:ext cx="6096000" cy="533400"/>
          </a:xfrm>
          <a:prstGeom prst="rect">
            <a:avLst/>
          </a:prstGeom>
        </p:spPr>
        <p:txBody>
          <a:bodyPr wrap="none" fromWordArt="1">
            <a:prstTxWarp prst="textPlain">
              <a:avLst>
                <a:gd name="adj" fmla="val 50000"/>
              </a:avLst>
            </a:prstTxWarp>
          </a:bodyPr>
          <a:lstStyle/>
          <a:p>
            <a:pPr algn="ctr"/>
            <a:r>
              <a:rPr lang="id-ID" sz="3600" kern="10" dirty="0">
                <a:ln w="9525" cap="sq">
                  <a:solidFill>
                    <a:schemeClr val="tx1"/>
                  </a:solidFill>
                  <a:round/>
                  <a:headEnd type="none" w="sm" len="sm"/>
                  <a:tailEnd type="none" w="sm" len="sm"/>
                </a:ln>
                <a:solidFill>
                  <a:srgbClr val="003300"/>
                </a:solidFill>
                <a:latin typeface="Arial Black"/>
              </a:rPr>
              <a:t>Muatan Pokok</a:t>
            </a:r>
          </a:p>
        </p:txBody>
      </p:sp>
      <p:sp>
        <p:nvSpPr>
          <p:cNvPr id="3" name="Rectangle 4"/>
          <p:cNvSpPr>
            <a:spLocks noChangeArrowheads="1"/>
          </p:cNvSpPr>
          <p:nvPr/>
        </p:nvSpPr>
        <p:spPr bwMode="auto">
          <a:xfrm>
            <a:off x="838200" y="1522413"/>
            <a:ext cx="7910264" cy="1373187"/>
          </a:xfrm>
          <a:prstGeom prst="rect">
            <a:avLst/>
          </a:prstGeom>
          <a:noFill/>
          <a:ln w="12700" cap="sq">
            <a:noFill/>
            <a:miter lim="800000"/>
            <a:headEnd type="none" w="sm" len="sm"/>
            <a:tailEnd type="none" w="sm" len="sm"/>
          </a:ln>
        </p:spPr>
        <p:txBody>
          <a:bodyPr wrap="square" anchor="ctr">
            <a:spAutoFit/>
          </a:bodyPr>
          <a:lstStyle/>
          <a:p>
            <a:r>
              <a:rPr kumimoji="0" lang="id-ID" sz="2800" b="1" dirty="0">
                <a:solidFill>
                  <a:srgbClr val="0F0D05"/>
                </a:solidFill>
                <a:latin typeface="Berlin Sans FB" pitchFamily="34" charset="0"/>
              </a:rPr>
              <a:t>membekali peserta Diklat dengan materi Manajemen PNS dan Pengembangan Sistem Manajemen PNS dengan harapan</a:t>
            </a:r>
            <a:r>
              <a:rPr kumimoji="0" lang="en-US" sz="2800" b="1" dirty="0">
                <a:solidFill>
                  <a:srgbClr val="0F0D05"/>
                </a:solidFill>
                <a:latin typeface="Berlin Sans FB" pitchFamily="34" charset="0"/>
              </a:rPr>
              <a:t>:</a:t>
            </a:r>
            <a:endParaRPr kumimoji="0" lang="id-ID" sz="2800" b="1" dirty="0">
              <a:solidFill>
                <a:srgbClr val="0F0D05"/>
              </a:solidFill>
              <a:latin typeface="Berlin Sans FB" pitchFamily="34" charset="0"/>
            </a:endParaRPr>
          </a:p>
        </p:txBody>
      </p:sp>
      <p:sp>
        <p:nvSpPr>
          <p:cNvPr id="4" name="Rectangle 6"/>
          <p:cNvSpPr>
            <a:spLocks noChangeArrowheads="1"/>
          </p:cNvSpPr>
          <p:nvPr/>
        </p:nvSpPr>
        <p:spPr bwMode="auto">
          <a:xfrm>
            <a:off x="1219200" y="3082925"/>
            <a:ext cx="7601272" cy="3046988"/>
          </a:xfrm>
          <a:prstGeom prst="rect">
            <a:avLst/>
          </a:prstGeom>
          <a:noFill/>
          <a:ln w="12700" cap="sq">
            <a:noFill/>
            <a:miter lim="800000"/>
            <a:headEnd type="none" w="sm" len="sm"/>
            <a:tailEnd type="none" w="sm" len="sm"/>
          </a:ln>
        </p:spPr>
        <p:txBody>
          <a:bodyPr wrap="square">
            <a:spAutoFit/>
          </a:bodyPr>
          <a:lstStyle/>
          <a:p>
            <a:pPr marL="465138" indent="-465138">
              <a:buFont typeface="Wingdings" pitchFamily="2" charset="2"/>
              <a:buChar char="q"/>
            </a:pPr>
            <a:r>
              <a:rPr kumimoji="0" lang="id-ID" sz="2400" b="1" dirty="0">
                <a:solidFill>
                  <a:srgbClr val="0F0D05"/>
                </a:solidFill>
                <a:latin typeface="Berlin Sans FB" pitchFamily="34" charset="0"/>
              </a:rPr>
              <a:t>dapat mengetahui, mengerti dan memahami serta mampu melaksanakan teknis manajemen PNS yang menjadi tugas pokok Analis Kepegawaian Keterampilan.</a:t>
            </a:r>
          </a:p>
          <a:p>
            <a:pPr marL="465138" indent="-465138">
              <a:buFont typeface="Wingdings" pitchFamily="2" charset="2"/>
              <a:buChar char="q"/>
            </a:pPr>
            <a:r>
              <a:rPr kumimoji="0" lang="id-ID" sz="2400" b="1" dirty="0">
                <a:solidFill>
                  <a:srgbClr val="0F0D05"/>
                </a:solidFill>
                <a:latin typeface="Berlin Sans FB" pitchFamily="34" charset="0"/>
              </a:rPr>
              <a:t>dapat mengetahui, mengerti, memahami, dan mampu menganalisis, mengembangkan sistem manajemen PNS yang menjadi tugas pokok Analis Kepegawaian Keahlian.</a:t>
            </a:r>
            <a:endParaRPr kumimoji="0" lang="en-US" sz="2400" b="1" dirty="0">
              <a:solidFill>
                <a:srgbClr val="0F0D05"/>
              </a:solidFill>
              <a:latin typeface="Berlin Sans FB"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10800000" scaled="1"/>
          <a:tileRect/>
        </a:grad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031875" y="457200"/>
            <a:ext cx="6816725" cy="685800"/>
          </a:xfrm>
          <a:prstGeom prst="rect">
            <a:avLst/>
          </a:prstGeom>
        </p:spPr>
        <p:txBody>
          <a:bodyPr wrap="none" fromWordArt="1">
            <a:prstTxWarp prst="textPlain">
              <a:avLst>
                <a:gd name="adj" fmla="val 50000"/>
              </a:avLst>
            </a:prstTxWarp>
          </a:bodyPr>
          <a:lstStyle/>
          <a:p>
            <a:r>
              <a:rPr lang="id-ID" sz="3600" kern="10" dirty="0">
                <a:ln w="9525" cap="sq">
                  <a:solidFill>
                    <a:srgbClr val="FFFFFF"/>
                  </a:solidFill>
                  <a:round/>
                  <a:headEnd type="none" w="sm" len="sm"/>
                  <a:tailEnd type="none" w="sm" len="sm"/>
                </a:ln>
                <a:solidFill>
                  <a:srgbClr val="336600"/>
                </a:solidFill>
                <a:latin typeface="Arial Black"/>
              </a:rPr>
              <a:t>Analis Kepegawaian Keterampilan:</a:t>
            </a:r>
          </a:p>
        </p:txBody>
      </p:sp>
      <p:sp>
        <p:nvSpPr>
          <p:cNvPr id="3" name="Rectangle 4"/>
          <p:cNvSpPr>
            <a:spLocks noChangeArrowheads="1"/>
          </p:cNvSpPr>
          <p:nvPr/>
        </p:nvSpPr>
        <p:spPr bwMode="auto">
          <a:xfrm>
            <a:off x="381000" y="1581150"/>
            <a:ext cx="8610600" cy="4492625"/>
          </a:xfrm>
          <a:prstGeom prst="rect">
            <a:avLst/>
          </a:prstGeom>
          <a:noFill/>
          <a:ln w="12700" cap="sq">
            <a:noFill/>
            <a:miter lim="800000"/>
            <a:headEnd type="none" w="sm" len="sm"/>
            <a:tailEnd type="none" w="sm" len="sm"/>
          </a:ln>
        </p:spPr>
        <p:txBody>
          <a:bodyPr anchor="ctr">
            <a:spAutoFit/>
          </a:bodyPr>
          <a:lstStyle/>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Formasi PNS;</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Kewenangan Pengangkatan, Pemindahan, dan Pemberhentian PNS;</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Pengadaan PNS;</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Mutasi Kepegawaian;</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Diklat PNS;</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Pengangkatan PNS dalam Jabatan;</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Pengembangan Karier PNS;</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Sasaran Kinerja Individu;</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Gaji, Tunjangan dan Kesejahteraan;</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Ketatausahaan Kepegawaian;</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Disiplin PNS;</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Pengendalian Kepegawaian; </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Pemberhentian PNS; </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Pembuatan Karya Tulis/Karya Ilmiah di bidang manajemen PNS; dan</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Penilaian dan Penetapan Angka Kredit Jabatan Analis Kepegawaian Keterampilan.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403648" y="620688"/>
            <a:ext cx="6552728" cy="646331"/>
          </a:xfrm>
          <a:prstGeom prst="rect">
            <a:avLst/>
          </a:prstGeom>
        </p:spPr>
        <p:txBody>
          <a:bodyPr wrap="square">
            <a:spAutoFit/>
          </a:bodyPr>
          <a:lstStyle/>
          <a:p>
            <a:pPr algn="ctr"/>
            <a:r>
              <a:rPr lang="id-ID" sz="3600" kern="10" dirty="0" smtClean="0">
                <a:ln w="9525" cap="sq">
                  <a:solidFill>
                    <a:srgbClr val="000000"/>
                  </a:solidFill>
                  <a:round/>
                  <a:headEnd type="none" w="sm" len="sm"/>
                  <a:tailEnd type="none" w="sm" len="sm"/>
                </a:ln>
                <a:solidFill>
                  <a:srgbClr val="FFFFFF"/>
                </a:solidFill>
                <a:latin typeface="Arial Black"/>
              </a:rPr>
              <a:t>Manajemen ASN</a:t>
            </a:r>
            <a:endParaRPr lang="id-ID" sz="3600" dirty="0"/>
          </a:p>
        </p:txBody>
      </p:sp>
      <p:sp>
        <p:nvSpPr>
          <p:cNvPr id="3" name="Rectangle 2"/>
          <p:cNvSpPr/>
          <p:nvPr/>
        </p:nvSpPr>
        <p:spPr>
          <a:xfrm>
            <a:off x="1043608" y="1844824"/>
            <a:ext cx="7056784" cy="3970318"/>
          </a:xfrm>
          <a:prstGeom prst="rect">
            <a:avLst/>
          </a:prstGeom>
        </p:spPr>
        <p:txBody>
          <a:bodyPr wrap="square">
            <a:spAutoFit/>
          </a:bodyPr>
          <a:lstStyle/>
          <a:p>
            <a:pPr algn="ctr"/>
            <a:r>
              <a:rPr kumimoji="0" lang="id-ID" sz="2800" b="1" dirty="0" smtClean="0">
                <a:solidFill>
                  <a:srgbClr val="FFFF00"/>
                </a:solidFill>
                <a:latin typeface="Comic Sans MS" pitchFamily="66" charset="0"/>
              </a:rPr>
              <a:t>Manajemen </a:t>
            </a:r>
            <a:r>
              <a:rPr kumimoji="0" lang="en-US" sz="2800" b="1" dirty="0" smtClean="0">
                <a:solidFill>
                  <a:srgbClr val="FFFF00"/>
                </a:solidFill>
                <a:latin typeface="Comic Sans MS" pitchFamily="66" charset="0"/>
              </a:rPr>
              <a:t>ASN</a:t>
            </a:r>
            <a:r>
              <a:rPr kumimoji="0" lang="id-ID" sz="2800" b="1" dirty="0" smtClean="0">
                <a:solidFill>
                  <a:srgbClr val="FFFF00"/>
                </a:solidFill>
                <a:latin typeface="Comic Sans MS" pitchFamily="66" charset="0"/>
              </a:rPr>
              <a:t> adalah </a:t>
            </a:r>
            <a:r>
              <a:rPr kumimoji="0" lang="en-US" sz="2800" b="1" dirty="0" err="1" smtClean="0">
                <a:solidFill>
                  <a:srgbClr val="FFFF00"/>
                </a:solidFill>
                <a:latin typeface="Comic Sans MS" pitchFamily="66" charset="0"/>
              </a:rPr>
              <a:t>pengelolaan</a:t>
            </a:r>
            <a:r>
              <a:rPr kumimoji="0" lang="en-US" sz="2800" b="1" dirty="0" smtClean="0">
                <a:solidFill>
                  <a:srgbClr val="FFFF00"/>
                </a:solidFill>
                <a:latin typeface="Comic Sans MS" pitchFamily="66" charset="0"/>
              </a:rPr>
              <a:t> ASN </a:t>
            </a:r>
            <a:r>
              <a:rPr kumimoji="0" lang="en-US" sz="2800" b="1" dirty="0" err="1" smtClean="0">
                <a:solidFill>
                  <a:srgbClr val="FFFF00"/>
                </a:solidFill>
                <a:latin typeface="Comic Sans MS" pitchFamily="66" charset="0"/>
              </a:rPr>
              <a:t>untuk</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menghasilkan</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pegawai</a:t>
            </a:r>
            <a:r>
              <a:rPr kumimoji="0" lang="en-US" sz="2800" b="1" dirty="0" smtClean="0">
                <a:solidFill>
                  <a:srgbClr val="FFFF00"/>
                </a:solidFill>
                <a:latin typeface="Comic Sans MS" pitchFamily="66" charset="0"/>
              </a:rPr>
              <a:t> ASN yang </a:t>
            </a:r>
            <a:r>
              <a:rPr kumimoji="0" lang="en-US" sz="2800" b="1" dirty="0" err="1" smtClean="0">
                <a:solidFill>
                  <a:srgbClr val="FFFF00"/>
                </a:solidFill>
                <a:latin typeface="Comic Sans MS" pitchFamily="66" charset="0"/>
              </a:rPr>
              <a:t>profesional</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memiliki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nilai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dasar</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etika</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profesi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bebas</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dari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intervensi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politik</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bersih</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dari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praktik</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korupsi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kolusi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dan</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nepotisme</a:t>
            </a:r>
            <a:r>
              <a:rPr kumimoji="0" lang="en-US" sz="2800" b="1" dirty="0" smtClean="0">
                <a:solidFill>
                  <a:srgbClr val="FFFF00"/>
                </a:solidFill>
                <a:latin typeface="Comic Sans MS" pitchFamily="66" charset="0"/>
              </a:rPr>
              <a:t>. </a:t>
            </a:r>
          </a:p>
          <a:p>
            <a:pPr algn="ctr"/>
            <a:r>
              <a:rPr kumimoji="0" lang="en-US" sz="2800" b="1" dirty="0" err="1" smtClean="0">
                <a:solidFill>
                  <a:srgbClr val="FFFF00"/>
                </a:solidFill>
                <a:latin typeface="Comic Sans MS" pitchFamily="66" charset="0"/>
              </a:rPr>
              <a:t>Manajemen</a:t>
            </a:r>
            <a:r>
              <a:rPr kumimoji="0" lang="en-US" sz="2800" b="1" dirty="0" smtClean="0">
                <a:solidFill>
                  <a:srgbClr val="FFFF00"/>
                </a:solidFill>
                <a:latin typeface="Comic Sans MS" pitchFamily="66" charset="0"/>
              </a:rPr>
              <a:t> ASN </a:t>
            </a:r>
            <a:r>
              <a:rPr kumimoji="0" lang="en-US" sz="2800" b="1" dirty="0" err="1" smtClean="0">
                <a:solidFill>
                  <a:srgbClr val="FFFF00"/>
                </a:solidFill>
                <a:latin typeface="Comic Sans MS" pitchFamily="66" charset="0"/>
              </a:rPr>
              <a:t>diselenggarakan</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berdasarkan</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Sistem</a:t>
            </a:r>
            <a:r>
              <a:rPr kumimoji="0" lang="en-US" sz="2800" b="1" dirty="0" smtClean="0">
                <a:solidFill>
                  <a:srgbClr val="FFFF00"/>
                </a:solidFill>
                <a:latin typeface="Comic Sans MS" pitchFamily="66" charset="0"/>
              </a:rPr>
              <a:t> Merit </a:t>
            </a:r>
            <a:r>
              <a:rPr kumimoji="0" lang="en-US" sz="2800" b="1" dirty="0" err="1" smtClean="0">
                <a:solidFill>
                  <a:srgbClr val="FFFF00"/>
                </a:solidFill>
                <a:latin typeface="Comic Sans MS" pitchFamily="66" charset="0"/>
              </a:rPr>
              <a:t>dan</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meliputi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Manajemen</a:t>
            </a:r>
            <a:r>
              <a:rPr kumimoji="0" lang="en-US" sz="2800" b="1" dirty="0" smtClean="0">
                <a:solidFill>
                  <a:srgbClr val="FFFF00"/>
                </a:solidFill>
                <a:latin typeface="Comic Sans MS" pitchFamily="66" charset="0"/>
              </a:rPr>
              <a:t> PNS </a:t>
            </a:r>
            <a:r>
              <a:rPr kumimoji="0" lang="en-US" sz="2800" b="1" dirty="0" err="1" smtClean="0">
                <a:solidFill>
                  <a:srgbClr val="FFFF00"/>
                </a:solidFill>
                <a:latin typeface="Comic Sans MS" pitchFamily="66" charset="0"/>
              </a:rPr>
              <a:t>dan</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Manajemen</a:t>
            </a:r>
            <a:r>
              <a:rPr kumimoji="0" lang="en-US" sz="2800" b="1" dirty="0" smtClean="0">
                <a:solidFill>
                  <a:srgbClr val="FFFF00"/>
                </a:solidFill>
                <a:latin typeface="Comic Sans MS" pitchFamily="66" charset="0"/>
              </a:rPr>
              <a:t> PPPK</a:t>
            </a:r>
            <a:endParaRPr kumimoji="0" lang="en-GB" sz="2800" b="1" dirty="0">
              <a:solidFill>
                <a:srgbClr val="FFFF00"/>
              </a:solidFill>
              <a:latin typeface="Comic Sans MS" pitchFamily="66" charset="0"/>
            </a:endParaRPr>
          </a:p>
        </p:txBody>
      </p:sp>
    </p:spTree>
  </p:cSld>
  <p:clrMapOvr>
    <a:masterClrMapping/>
  </p:clrMapOvr>
  <p:transition>
    <p:wheel spokes="8"/>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0" scaled="1"/>
          <a:tileRect/>
        </a:grad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087438" y="381000"/>
            <a:ext cx="6837362" cy="609600"/>
          </a:xfrm>
          <a:prstGeom prst="rect">
            <a:avLst/>
          </a:prstGeom>
        </p:spPr>
        <p:txBody>
          <a:bodyPr wrap="none" fromWordArt="1">
            <a:prstTxWarp prst="textPlain">
              <a:avLst>
                <a:gd name="adj" fmla="val 50000"/>
              </a:avLst>
            </a:prstTxWarp>
          </a:bodyPr>
          <a:lstStyle/>
          <a:p>
            <a:r>
              <a:rPr lang="id-ID" sz="3600" kern="10" dirty="0">
                <a:ln w="9525" cap="sq">
                  <a:solidFill>
                    <a:srgbClr val="000000"/>
                  </a:solidFill>
                  <a:round/>
                  <a:headEnd type="none" w="sm" len="sm"/>
                  <a:tailEnd type="none" w="sm" len="sm"/>
                </a:ln>
                <a:solidFill>
                  <a:srgbClr val="008000"/>
                </a:solidFill>
                <a:latin typeface="Arial Black"/>
              </a:rPr>
              <a:t>Analis Kepegawaian Keahlian:</a:t>
            </a:r>
          </a:p>
        </p:txBody>
      </p:sp>
      <p:sp>
        <p:nvSpPr>
          <p:cNvPr id="3" name="Rectangle 4"/>
          <p:cNvSpPr>
            <a:spLocks noChangeArrowheads="1"/>
          </p:cNvSpPr>
          <p:nvPr/>
        </p:nvSpPr>
        <p:spPr bwMode="auto">
          <a:xfrm>
            <a:off x="381000" y="1295400"/>
            <a:ext cx="8458200" cy="4981575"/>
          </a:xfrm>
          <a:prstGeom prst="rect">
            <a:avLst/>
          </a:prstGeom>
          <a:noFill/>
          <a:ln w="12700" cap="sq">
            <a:noFill/>
            <a:miter lim="800000"/>
            <a:headEnd type="none" w="sm" len="sm"/>
            <a:tailEnd type="none" w="sm" len="sm"/>
          </a:ln>
        </p:spPr>
        <p:txBody>
          <a:bodyPr>
            <a:spAutoFit/>
          </a:bodyPr>
          <a:lstStyle/>
          <a:p>
            <a:pPr marL="465138" indent="-465138">
              <a:lnSpc>
                <a:spcPct val="80000"/>
              </a:lnSpc>
              <a:buFont typeface="Wingdings" pitchFamily="2" charset="2"/>
              <a:buChar char="q"/>
            </a:pPr>
            <a:r>
              <a:rPr kumimoji="0" lang="id-ID" sz="2000" b="1" dirty="0">
                <a:latin typeface="Berlin Sans FB" pitchFamily="34" charset="0"/>
              </a:rPr>
              <a:t>Perencanaan Kepegawaian;</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Penyusunan Analisis Jabatan; </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Kewenangan Pengangkatan, Pemindahan, dan Pemberhentian PNS;</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Rekrutmen Pegawai;</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Mutasi dan Status Kepegawaian;</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Pengangkatan PNS dalam Jabatan;</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Pengembangan Karier PNS;</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Perencanaan dan Pengembangan Diklat PNS;</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Kompensasi;</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Penilaian Kinerja;</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Sistem Informasi Kepegawaian;</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Kebijakan Penerapan Disiplin PNS dan Upaya Banding Administrasi;</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Pengendalian Kepegawaian;</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Pensiun Pejabat Negara dan PNS;</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Pembuatan Karya Tulis/Karya Ilmiah di bidang manajemen PNS; dan</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Penilaian dan Penetapan Angka Kredit Jabatan Analis Kepegawaian Keahlian.</a:t>
            </a:r>
          </a:p>
        </p:txBody>
      </p:sp>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10800000" scaled="1"/>
          <a:tileRect/>
        </a:grad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095375" y="304800"/>
            <a:ext cx="4772025" cy="838200"/>
          </a:xfrm>
          <a:prstGeom prst="rect">
            <a:avLst/>
          </a:prstGeom>
        </p:spPr>
        <p:txBody>
          <a:bodyPr wrap="none" fromWordArt="1">
            <a:prstTxWarp prst="textPlain">
              <a:avLst>
                <a:gd name="adj" fmla="val 50000"/>
              </a:avLst>
            </a:prstTxWarp>
          </a:bodyPr>
          <a:lstStyle/>
          <a:p>
            <a:pPr algn="ctr"/>
            <a:r>
              <a:rPr lang="id-ID" sz="3600" kern="10" dirty="0">
                <a:ln w="9525" cap="sq">
                  <a:solidFill>
                    <a:schemeClr val="tx1"/>
                  </a:solidFill>
                  <a:round/>
                  <a:headEnd type="none" w="sm" len="sm"/>
                  <a:tailEnd type="none" w="sm" len="sm"/>
                </a:ln>
                <a:solidFill>
                  <a:srgbClr val="003300"/>
                </a:solidFill>
                <a:latin typeface="Arial Black"/>
              </a:rPr>
              <a:t>Muatan Penunjang </a:t>
            </a:r>
          </a:p>
        </p:txBody>
      </p:sp>
      <p:sp>
        <p:nvSpPr>
          <p:cNvPr id="3" name="Rectangle 4"/>
          <p:cNvSpPr>
            <a:spLocks noChangeArrowheads="1"/>
          </p:cNvSpPr>
          <p:nvPr/>
        </p:nvSpPr>
        <p:spPr bwMode="auto">
          <a:xfrm>
            <a:off x="914400" y="1658938"/>
            <a:ext cx="8001000" cy="2227262"/>
          </a:xfrm>
          <a:prstGeom prst="rect">
            <a:avLst/>
          </a:prstGeom>
          <a:noFill/>
          <a:ln w="12700" cap="sq">
            <a:noFill/>
            <a:miter lim="800000"/>
            <a:headEnd type="none" w="sm" len="sm"/>
            <a:tailEnd type="none" w="sm" len="sm"/>
          </a:ln>
        </p:spPr>
        <p:txBody>
          <a:bodyPr anchor="ctr">
            <a:spAutoFit/>
          </a:bodyPr>
          <a:lstStyle/>
          <a:p>
            <a:r>
              <a:rPr kumimoji="0" lang="id-ID" sz="2800" b="1" dirty="0">
                <a:solidFill>
                  <a:srgbClr val="0F0D05"/>
                </a:solidFill>
                <a:latin typeface="Berlin Sans FB" pitchFamily="34" charset="0"/>
              </a:rPr>
              <a:t>membekali peserta Diklat dengan harapan dapat mengikuti pelaksanaan Diklat secara efektif dan efisien, serta memberikan wawasan dan pengetahuan mengenai kebijakan pemerintah.</a:t>
            </a:r>
          </a:p>
        </p:txBody>
      </p:sp>
      <p:sp>
        <p:nvSpPr>
          <p:cNvPr id="4" name="Rectangle 6"/>
          <p:cNvSpPr>
            <a:spLocks noChangeArrowheads="1"/>
          </p:cNvSpPr>
          <p:nvPr/>
        </p:nvSpPr>
        <p:spPr bwMode="auto">
          <a:xfrm>
            <a:off x="1371600" y="4114800"/>
            <a:ext cx="7620000" cy="1938992"/>
          </a:xfrm>
          <a:prstGeom prst="rect">
            <a:avLst/>
          </a:prstGeom>
          <a:noFill/>
          <a:ln w="12700" cap="sq">
            <a:noFill/>
            <a:miter lim="800000"/>
            <a:headEnd type="none" w="sm" len="sm"/>
            <a:tailEnd type="none" w="sm" len="sm"/>
          </a:ln>
        </p:spPr>
        <p:txBody>
          <a:bodyPr>
            <a:spAutoFit/>
          </a:bodyPr>
          <a:lstStyle/>
          <a:p>
            <a:pPr marL="465138" indent="-465138">
              <a:buFont typeface="Wingdings" pitchFamily="2" charset="2"/>
              <a:buChar char="q"/>
            </a:pPr>
            <a:r>
              <a:rPr kumimoji="0" lang="id-ID" sz="2400" b="1" dirty="0">
                <a:solidFill>
                  <a:srgbClr val="0F0D05"/>
                </a:solidFill>
                <a:latin typeface="Berlin Sans FB" pitchFamily="34" charset="0"/>
              </a:rPr>
              <a:t>Pengarahan Program;</a:t>
            </a:r>
            <a:endParaRPr kumimoji="0" lang="en-US" sz="2400" b="1" dirty="0">
              <a:solidFill>
                <a:srgbClr val="0F0D05"/>
              </a:solidFill>
              <a:latin typeface="Berlin Sans FB" pitchFamily="34" charset="0"/>
            </a:endParaRPr>
          </a:p>
          <a:p>
            <a:pPr marL="465138" indent="-465138">
              <a:buFont typeface="Wingdings" pitchFamily="2" charset="2"/>
              <a:buChar char="q"/>
            </a:pPr>
            <a:r>
              <a:rPr kumimoji="0" lang="id-ID" sz="2400" b="1" dirty="0">
                <a:solidFill>
                  <a:srgbClr val="0F0D05"/>
                </a:solidFill>
                <a:latin typeface="Berlin Sans FB" pitchFamily="34" charset="0"/>
              </a:rPr>
              <a:t>Dinamika Kelompok/Outbound;</a:t>
            </a:r>
            <a:endParaRPr kumimoji="0" lang="en-US" sz="2400" b="1" dirty="0">
              <a:solidFill>
                <a:srgbClr val="0F0D05"/>
              </a:solidFill>
              <a:latin typeface="Berlin Sans FB" pitchFamily="34" charset="0"/>
            </a:endParaRPr>
          </a:p>
          <a:p>
            <a:pPr marL="465138" indent="-465138">
              <a:buFont typeface="Wingdings" pitchFamily="2" charset="2"/>
              <a:buChar char="q"/>
            </a:pPr>
            <a:r>
              <a:rPr kumimoji="0" lang="id-ID" sz="2400" b="1" dirty="0">
                <a:solidFill>
                  <a:srgbClr val="0F0D05"/>
                </a:solidFill>
                <a:latin typeface="Berlin Sans FB" pitchFamily="34" charset="0"/>
              </a:rPr>
              <a:t>Materi Substansi Lembaga;</a:t>
            </a:r>
            <a:endParaRPr kumimoji="0" lang="en-US" sz="2400" b="1" dirty="0">
              <a:solidFill>
                <a:srgbClr val="0F0D05"/>
              </a:solidFill>
              <a:latin typeface="Berlin Sans FB" pitchFamily="34" charset="0"/>
            </a:endParaRPr>
          </a:p>
          <a:p>
            <a:pPr marL="465138" indent="-465138">
              <a:buFont typeface="Wingdings" pitchFamily="2" charset="2"/>
              <a:buChar char="q"/>
            </a:pPr>
            <a:r>
              <a:rPr kumimoji="0" lang="id-ID" sz="2400" b="1" dirty="0">
                <a:solidFill>
                  <a:srgbClr val="0F0D05"/>
                </a:solidFill>
                <a:latin typeface="Berlin Sans FB" pitchFamily="34" charset="0"/>
              </a:rPr>
              <a:t>Perluasan Wawasan; dan</a:t>
            </a:r>
            <a:endParaRPr kumimoji="0" lang="en-US" sz="2400" b="1" dirty="0">
              <a:solidFill>
                <a:srgbClr val="0F0D05"/>
              </a:solidFill>
              <a:latin typeface="Berlin Sans FB" pitchFamily="34" charset="0"/>
            </a:endParaRPr>
          </a:p>
          <a:p>
            <a:pPr marL="465138" indent="-465138">
              <a:buFont typeface="Wingdings" pitchFamily="2" charset="2"/>
              <a:buChar char="q"/>
            </a:pPr>
            <a:r>
              <a:rPr kumimoji="0" lang="id-ID" sz="2400" b="1" dirty="0">
                <a:solidFill>
                  <a:srgbClr val="0F0D05"/>
                </a:solidFill>
                <a:latin typeface="Berlin Sans FB" pitchFamily="34" charset="0"/>
              </a:rPr>
              <a:t>Kebijakan pemerintah secara nasional.</a:t>
            </a:r>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1"/>
          <a:tileRect/>
        </a:gradFill>
        <a:effectLst/>
      </p:bgPr>
    </p:bg>
    <p:spTree>
      <p:nvGrpSpPr>
        <p:cNvPr id="1" name=""/>
        <p:cNvGrpSpPr/>
        <p:nvPr/>
      </p:nvGrpSpPr>
      <p:grpSpPr>
        <a:xfrm>
          <a:off x="0" y="0"/>
          <a:ext cx="0" cy="0"/>
          <a:chOff x="0" y="0"/>
          <a:chExt cx="0" cy="0"/>
        </a:xfrm>
      </p:grpSpPr>
      <p:sp>
        <p:nvSpPr>
          <p:cNvPr id="2" name="Title 8"/>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j-lt"/>
                <a:ea typeface="+mj-ea"/>
                <a:cs typeface="+mj-cs"/>
              </a:rPr>
              <a:t>PERKA NOMOR 2 TAHUN 2009 PEDOMAN PENULISAN KARYA TULIS/KARYA ILMIAH  AK.</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11"/>
          <p:cNvSpPr txBox="1">
            <a:spLocks/>
          </p:cNvSpPr>
          <p:nvPr/>
        </p:nvSpPr>
        <p:spPr>
          <a:xfrm>
            <a:off x="609600" y="1752600"/>
            <a:ext cx="7924800" cy="4267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Manfaat /Kegunaan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Aspek teoritis atau aspek keilmuan dg menyebutkan apa yg dapat dicapai dari masa lah yg diangkat dlm penulisan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Aspek Praktis atau aspek penerapan dg menyebutkan  apa yg dapat diterapkan dari hasil penulisan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pull dir="lu"/>
  </p:transition>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108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395536" y="474345"/>
            <a:ext cx="8496944" cy="6186309"/>
          </a:xfrm>
          <a:prstGeom prst="rect">
            <a:avLst/>
          </a:prstGeom>
        </p:spPr>
        <p:txBody>
          <a:bodyPr wrap="square">
            <a:spAutoFit/>
          </a:bodyPr>
          <a:lstStyle/>
          <a:p>
            <a:r>
              <a:rPr lang="en-US" sz="2400" b="1" dirty="0" err="1" smtClean="0">
                <a:solidFill>
                  <a:srgbClr val="000000"/>
                </a:solidFill>
                <a:latin typeface="Tahoma" pitchFamily="34" charset="0"/>
                <a:cs typeface="Tahoma" pitchFamily="34" charset="0"/>
              </a:rPr>
              <a:t>Karya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tulis</a:t>
            </a:r>
            <a:r>
              <a:rPr lang="en-US" sz="2400" b="1" dirty="0" smtClean="0">
                <a:solidFill>
                  <a:srgbClr val="000000"/>
                </a:solidFill>
                <a:latin typeface="Tahoma" pitchFamily="34" charset="0"/>
                <a:cs typeface="Tahoma" pitchFamily="34" charset="0"/>
              </a:rPr>
              <a:t>/</a:t>
            </a:r>
            <a:r>
              <a:rPr lang="en-US" sz="2400" b="1" dirty="0" err="1" smtClean="0">
                <a:solidFill>
                  <a:srgbClr val="000000"/>
                </a:solidFill>
                <a:latin typeface="Tahoma" pitchFamily="34" charset="0"/>
                <a:cs typeface="Tahoma" pitchFamily="34" charset="0"/>
              </a:rPr>
              <a:t>ilmiah</a:t>
            </a:r>
            <a:r>
              <a:rPr lang="en-US" sz="2400" b="1" dirty="0" smtClean="0">
                <a:solidFill>
                  <a:srgbClr val="000000"/>
                </a:solidFill>
                <a:latin typeface="Tahoma" pitchFamily="34" charset="0"/>
                <a:cs typeface="Tahoma" pitchFamily="34" charset="0"/>
              </a:rPr>
              <a:t> :</a:t>
            </a:r>
          </a:p>
          <a:p>
            <a:endParaRPr lang="en-US" sz="2400" b="1" dirty="0" smtClean="0">
              <a:solidFill>
                <a:srgbClr val="000000"/>
              </a:solidFill>
              <a:latin typeface="Tahoma" pitchFamily="34" charset="0"/>
              <a:cs typeface="Tahoma" pitchFamily="34" charset="0"/>
            </a:endParaRPr>
          </a:p>
          <a:p>
            <a:pPr>
              <a:lnSpc>
                <a:spcPct val="150000"/>
              </a:lnSpc>
            </a:pPr>
            <a:r>
              <a:rPr lang="en-US" sz="2400" dirty="0" err="1" smtClean="0">
                <a:solidFill>
                  <a:srgbClr val="000000"/>
                </a:solidFill>
                <a:latin typeface="Tahoma" pitchFamily="34" charset="0"/>
                <a:cs typeface="Tahoma" pitchFamily="34" charset="0"/>
              </a:rPr>
              <a:t>Analis</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kepegawaian</a:t>
            </a:r>
            <a:r>
              <a:rPr lang="en-US" sz="2400" dirty="0" smtClean="0">
                <a:solidFill>
                  <a:srgbClr val="000000"/>
                </a:solidFill>
                <a:latin typeface="Tahoma" pitchFamily="34" charset="0"/>
                <a:cs typeface="Tahoma" pitchFamily="34" charset="0"/>
              </a:rPr>
              <a:t> yang </a:t>
            </a:r>
            <a:r>
              <a:rPr lang="en-US" sz="2400" dirty="0" err="1" smtClean="0">
                <a:solidFill>
                  <a:srgbClr val="000000"/>
                </a:solidFill>
                <a:latin typeface="Tahoma" pitchFamily="34" charset="0"/>
                <a:cs typeface="Tahoma" pitchFamily="34" charset="0"/>
              </a:rPr>
              <a:t>secara</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bersama-sama</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membuat</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karya</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tulis</a:t>
            </a:r>
            <a:r>
              <a:rPr lang="en-US" sz="2400" dirty="0" smtClean="0">
                <a:solidFill>
                  <a:srgbClr val="000000"/>
                </a:solidFill>
                <a:latin typeface="Tahoma" pitchFamily="34" charset="0"/>
                <a:cs typeface="Tahoma" pitchFamily="34" charset="0"/>
              </a:rPr>
              <a:t>/</a:t>
            </a:r>
            <a:r>
              <a:rPr lang="en-US" sz="2400" dirty="0" err="1" smtClean="0">
                <a:solidFill>
                  <a:srgbClr val="000000"/>
                </a:solidFill>
                <a:latin typeface="Tahoma" pitchFamily="34" charset="0"/>
                <a:cs typeface="Tahoma" pitchFamily="34" charset="0"/>
              </a:rPr>
              <a:t>ilmiah</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pembagiannya</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sbb</a:t>
            </a:r>
            <a:r>
              <a:rPr lang="en-US" sz="2400" dirty="0" smtClean="0">
                <a:solidFill>
                  <a:srgbClr val="000000"/>
                </a:solidFill>
                <a:latin typeface="Tahoma" pitchFamily="34" charset="0"/>
                <a:cs typeface="Tahoma" pitchFamily="34" charset="0"/>
              </a:rPr>
              <a:t> :</a:t>
            </a:r>
          </a:p>
          <a:p>
            <a:pPr>
              <a:lnSpc>
                <a:spcPct val="150000"/>
              </a:lnSpc>
            </a:pPr>
            <a:r>
              <a:rPr lang="en-US" sz="2400" dirty="0" smtClean="0">
                <a:solidFill>
                  <a:srgbClr val="000000"/>
                </a:solidFill>
                <a:latin typeface="Tahoma" pitchFamily="34" charset="0"/>
                <a:cs typeface="Tahoma" pitchFamily="34" charset="0"/>
              </a:rPr>
              <a:t>60% </a:t>
            </a:r>
            <a:r>
              <a:rPr lang="en-US" sz="2400" dirty="0" err="1" smtClean="0">
                <a:solidFill>
                  <a:srgbClr val="000000"/>
                </a:solidFill>
                <a:latin typeface="Tahoma" pitchFamily="34" charset="0"/>
                <a:cs typeface="Tahoma" pitchFamily="34" charset="0"/>
              </a:rPr>
              <a:t>bagi</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penulis</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utama</a:t>
            </a:r>
            <a:endParaRPr lang="en-US" sz="2400" dirty="0" smtClean="0">
              <a:solidFill>
                <a:srgbClr val="000000"/>
              </a:solidFill>
              <a:latin typeface="Tahoma" pitchFamily="34" charset="0"/>
              <a:cs typeface="Tahoma" pitchFamily="34" charset="0"/>
            </a:endParaRPr>
          </a:p>
          <a:p>
            <a:pPr>
              <a:lnSpc>
                <a:spcPct val="150000"/>
              </a:lnSpc>
            </a:pPr>
            <a:r>
              <a:rPr lang="en-US" sz="2400" dirty="0" smtClean="0">
                <a:solidFill>
                  <a:srgbClr val="000000"/>
                </a:solidFill>
                <a:latin typeface="Tahoma" pitchFamily="34" charset="0"/>
                <a:cs typeface="Tahoma" pitchFamily="34" charset="0"/>
              </a:rPr>
              <a:t>40% </a:t>
            </a:r>
            <a:r>
              <a:rPr lang="en-US" sz="2400" dirty="0" err="1" smtClean="0">
                <a:solidFill>
                  <a:srgbClr val="000000"/>
                </a:solidFill>
                <a:latin typeface="Tahoma" pitchFamily="34" charset="0"/>
                <a:cs typeface="Tahoma" pitchFamily="34" charset="0"/>
              </a:rPr>
              <a:t>dibagi</a:t>
            </a:r>
            <a:r>
              <a:rPr lang="en-US" sz="2400" dirty="0" smtClean="0">
                <a:solidFill>
                  <a:srgbClr val="000000"/>
                </a:solidFill>
                <a:latin typeface="Tahoma" pitchFamily="34" charset="0"/>
                <a:cs typeface="Tahoma" pitchFamily="34" charset="0"/>
              </a:rPr>
              <a:t> rata </a:t>
            </a:r>
            <a:r>
              <a:rPr lang="en-US" sz="2400" dirty="0" err="1" smtClean="0">
                <a:solidFill>
                  <a:srgbClr val="000000"/>
                </a:solidFill>
                <a:latin typeface="Tahoma" pitchFamily="34" charset="0"/>
                <a:cs typeface="Tahoma" pitchFamily="34" charset="0"/>
              </a:rPr>
              <a:t>untuk</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penulis</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pembantu</a:t>
            </a:r>
            <a:r>
              <a:rPr lang="en-US" sz="2400" dirty="0" smtClean="0">
                <a:solidFill>
                  <a:srgbClr val="000000"/>
                </a:solidFill>
                <a:latin typeface="Tahoma" pitchFamily="34" charset="0"/>
                <a:cs typeface="Tahoma" pitchFamily="34" charset="0"/>
              </a:rPr>
              <a:t> (maks.3 </a:t>
            </a:r>
            <a:r>
              <a:rPr lang="en-US" sz="2400" dirty="0" err="1" smtClean="0">
                <a:solidFill>
                  <a:srgbClr val="000000"/>
                </a:solidFill>
                <a:latin typeface="Tahoma" pitchFamily="34" charset="0"/>
                <a:cs typeface="Tahoma" pitchFamily="34" charset="0"/>
              </a:rPr>
              <a:t>orang</a:t>
            </a:r>
            <a:r>
              <a:rPr lang="en-US" sz="2400" dirty="0" smtClean="0">
                <a:solidFill>
                  <a:srgbClr val="000000"/>
                </a:solidFill>
                <a:latin typeface="Tahoma" pitchFamily="34" charset="0"/>
                <a:cs typeface="Tahoma" pitchFamily="34" charset="0"/>
              </a:rPr>
              <a:t>)</a:t>
            </a:r>
          </a:p>
          <a:p>
            <a:endParaRPr lang="en-US" sz="2400" dirty="0" smtClean="0">
              <a:solidFill>
                <a:srgbClr val="000000"/>
              </a:solidFill>
              <a:latin typeface="Tahoma" pitchFamily="34" charset="0"/>
              <a:cs typeface="Tahoma" pitchFamily="34" charset="0"/>
            </a:endParaRPr>
          </a:p>
          <a:p>
            <a:pPr>
              <a:lnSpc>
                <a:spcPct val="150000"/>
              </a:lnSpc>
            </a:pPr>
            <a:r>
              <a:rPr lang="en-US" sz="2400" b="1" dirty="0" err="1" smtClean="0">
                <a:solidFill>
                  <a:srgbClr val="000000"/>
                </a:solidFill>
                <a:latin typeface="Tahoma" pitchFamily="34" charset="0"/>
                <a:cs typeface="Tahoma" pitchFamily="34" charset="0"/>
              </a:rPr>
              <a:t>Analis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kepegawaian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wajib</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mencatat</a:t>
            </a:r>
            <a:r>
              <a:rPr lang="en-US" sz="2400" b="1" dirty="0" smtClean="0">
                <a:solidFill>
                  <a:srgbClr val="000000"/>
                </a:solidFill>
                <a:latin typeface="Tahoma" pitchFamily="34" charset="0"/>
                <a:cs typeface="Tahoma" pitchFamily="34" charset="0"/>
              </a:rPr>
              <a:t>/</a:t>
            </a:r>
            <a:r>
              <a:rPr lang="en-US" sz="2400" b="1" dirty="0" err="1" smtClean="0">
                <a:solidFill>
                  <a:srgbClr val="000000"/>
                </a:solidFill>
                <a:latin typeface="Tahoma" pitchFamily="34" charset="0"/>
                <a:cs typeface="Tahoma" pitchFamily="34" charset="0"/>
              </a:rPr>
              <a:t>menginventarisasi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seluruh</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kegiatan</a:t>
            </a:r>
            <a:r>
              <a:rPr lang="en-US" sz="2400" b="1" dirty="0" smtClean="0">
                <a:solidFill>
                  <a:srgbClr val="000000"/>
                </a:solidFill>
                <a:latin typeface="Tahoma" pitchFamily="34" charset="0"/>
                <a:cs typeface="Tahoma" pitchFamily="34" charset="0"/>
              </a:rPr>
              <a:t> yang </a:t>
            </a:r>
            <a:r>
              <a:rPr lang="en-US" sz="2400" b="1" dirty="0" err="1" smtClean="0">
                <a:solidFill>
                  <a:srgbClr val="000000"/>
                </a:solidFill>
                <a:latin typeface="Tahoma" pitchFamily="34" charset="0"/>
                <a:cs typeface="Tahoma" pitchFamily="34" charset="0"/>
              </a:rPr>
              <a:t>dilakukan</a:t>
            </a:r>
            <a:r>
              <a:rPr lang="en-US" sz="2400" b="1" dirty="0" smtClean="0">
                <a:solidFill>
                  <a:srgbClr val="000000"/>
                </a:solidFill>
                <a:latin typeface="Tahoma" pitchFamily="34" charset="0"/>
                <a:cs typeface="Tahoma" pitchFamily="34" charset="0"/>
              </a:rPr>
              <a:t>.</a:t>
            </a:r>
          </a:p>
          <a:p>
            <a:pPr>
              <a:lnSpc>
                <a:spcPct val="150000"/>
              </a:lnSpc>
            </a:pPr>
            <a:r>
              <a:rPr lang="en-US" sz="2400" dirty="0" err="1" smtClean="0">
                <a:solidFill>
                  <a:srgbClr val="000000"/>
                </a:solidFill>
                <a:latin typeface="Tahoma" pitchFamily="34" charset="0"/>
                <a:cs typeface="Tahoma" pitchFamily="34" charset="0"/>
              </a:rPr>
              <a:t>Penilaian</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dan</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penetapan</a:t>
            </a:r>
            <a:r>
              <a:rPr lang="en-US" sz="2400" dirty="0" smtClean="0">
                <a:solidFill>
                  <a:srgbClr val="000000"/>
                </a:solidFill>
                <a:latin typeface="Tahoma" pitchFamily="34" charset="0"/>
                <a:cs typeface="Tahoma" pitchFamily="34" charset="0"/>
              </a:rPr>
              <a:t> AK  paling </a:t>
            </a:r>
            <a:r>
              <a:rPr lang="en-US" sz="2400" dirty="0" err="1" smtClean="0">
                <a:solidFill>
                  <a:srgbClr val="000000"/>
                </a:solidFill>
                <a:latin typeface="Tahoma" pitchFamily="34" charset="0"/>
                <a:cs typeface="Tahoma" pitchFamily="34" charset="0"/>
              </a:rPr>
              <a:t>singkat</a:t>
            </a:r>
            <a:r>
              <a:rPr lang="en-US" sz="2400" dirty="0" smtClean="0">
                <a:solidFill>
                  <a:srgbClr val="000000"/>
                </a:solidFill>
                <a:latin typeface="Tahoma" pitchFamily="34" charset="0"/>
                <a:cs typeface="Tahoma" pitchFamily="34" charset="0"/>
              </a:rPr>
              <a:t> 2 kali </a:t>
            </a:r>
            <a:r>
              <a:rPr lang="en-US" sz="2400" dirty="0" err="1" smtClean="0">
                <a:solidFill>
                  <a:srgbClr val="000000"/>
                </a:solidFill>
                <a:latin typeface="Tahoma" pitchFamily="34" charset="0"/>
                <a:cs typeface="Tahoma" pitchFamily="34" charset="0"/>
              </a:rPr>
              <a:t>dalam</a:t>
            </a:r>
            <a:r>
              <a:rPr lang="en-US" sz="2400" dirty="0" smtClean="0">
                <a:solidFill>
                  <a:srgbClr val="000000"/>
                </a:solidFill>
                <a:latin typeface="Tahoma" pitchFamily="34" charset="0"/>
                <a:cs typeface="Tahoma" pitchFamily="34" charset="0"/>
              </a:rPr>
              <a:t> 1 </a:t>
            </a:r>
            <a:r>
              <a:rPr lang="en-US" sz="2400" dirty="0" err="1" smtClean="0">
                <a:solidFill>
                  <a:srgbClr val="000000"/>
                </a:solidFill>
                <a:latin typeface="Tahoma" pitchFamily="34" charset="0"/>
                <a:cs typeface="Tahoma" pitchFamily="34" charset="0"/>
              </a:rPr>
              <a:t>tahun</a:t>
            </a:r>
            <a:r>
              <a:rPr lang="en-US" sz="2400" dirty="0" smtClean="0">
                <a:solidFill>
                  <a:srgbClr val="000000"/>
                </a:solidFill>
                <a:latin typeface="Tahoma" pitchFamily="34" charset="0"/>
                <a:cs typeface="Tahoma" pitchFamily="34" charset="0"/>
              </a:rPr>
              <a:t> (3 </a:t>
            </a:r>
            <a:r>
              <a:rPr lang="en-US" sz="2400" dirty="0" err="1" smtClean="0">
                <a:solidFill>
                  <a:srgbClr val="000000"/>
                </a:solidFill>
                <a:latin typeface="Tahoma" pitchFamily="34" charset="0"/>
                <a:cs typeface="Tahoma" pitchFamily="34" charset="0"/>
              </a:rPr>
              <a:t>bulan</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sebelum</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periode</a:t>
            </a:r>
            <a:r>
              <a:rPr lang="en-US" sz="2400" dirty="0" smtClean="0">
                <a:solidFill>
                  <a:srgbClr val="000000"/>
                </a:solidFill>
                <a:latin typeface="Tahoma" pitchFamily="34" charset="0"/>
                <a:cs typeface="Tahoma" pitchFamily="34" charset="0"/>
              </a:rPr>
              <a:t> KP).</a:t>
            </a:r>
            <a:endParaRPr lang="en-US" sz="2400" dirty="0">
              <a:solidFill>
                <a:srgbClr val="000000"/>
              </a:solidFill>
              <a:latin typeface="Tahoma" pitchFamily="34" charset="0"/>
              <a:cs typeface="Tahoma" pitchFamily="34" charset="0"/>
            </a:endParaRPr>
          </a:p>
        </p:txBody>
      </p:sp>
    </p:spTree>
  </p:cSld>
  <p:clrMapOvr>
    <a:masterClrMapping/>
  </p:clrMapOvr>
  <p:transition>
    <p:diamond/>
  </p:transition>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10800000" scaled="0"/>
        </a:gradFill>
        <a:effectLst/>
      </p:bgPr>
    </p:bg>
    <p:spTree>
      <p:nvGrpSpPr>
        <p:cNvPr id="1" name=""/>
        <p:cNvGrpSpPr/>
        <p:nvPr/>
      </p:nvGrpSpPr>
      <p:grpSpPr>
        <a:xfrm>
          <a:off x="0" y="0"/>
          <a:ext cx="0" cy="0"/>
          <a:chOff x="0" y="0"/>
          <a:chExt cx="0" cy="0"/>
        </a:xfrm>
      </p:grpSpPr>
      <p:sp>
        <p:nvSpPr>
          <p:cNvPr id="2" name="Rectangle 1"/>
          <p:cNvSpPr/>
          <p:nvPr/>
        </p:nvSpPr>
        <p:spPr>
          <a:xfrm>
            <a:off x="467544" y="188641"/>
            <a:ext cx="8136904" cy="6669518"/>
          </a:xfrm>
          <a:prstGeom prst="rect">
            <a:avLst/>
          </a:prstGeom>
        </p:spPr>
        <p:txBody>
          <a:bodyPr wrap="square">
            <a:spAutoFit/>
          </a:bodyPr>
          <a:lstStyle/>
          <a:p>
            <a:pPr marL="49213" indent="-49213" algn="just">
              <a:lnSpc>
                <a:spcPct val="90000"/>
              </a:lnSpc>
              <a:spcAft>
                <a:spcPts val="600"/>
              </a:spcAft>
              <a:defRPr/>
            </a:pPr>
            <a:r>
              <a:rPr lang="en-US" sz="2400" b="1" dirty="0" err="1" smtClean="0">
                <a:solidFill>
                  <a:srgbClr val="000000"/>
                </a:solidFill>
                <a:latin typeface="Comic Sans MS" pitchFamily="66" charset="0"/>
              </a:rPr>
              <a:t>Manajemen</a:t>
            </a:r>
            <a:r>
              <a:rPr lang="en-US" sz="2400" b="1" dirty="0" smtClean="0">
                <a:solidFill>
                  <a:srgbClr val="000000"/>
                </a:solidFill>
                <a:latin typeface="Comic Sans MS" pitchFamily="66" charset="0"/>
              </a:rPr>
              <a:t> PNS </a:t>
            </a:r>
            <a:r>
              <a:rPr lang="en-US" sz="2400" b="1" dirty="0" err="1" smtClean="0">
                <a:solidFill>
                  <a:srgbClr val="000000"/>
                </a:solidFill>
                <a:latin typeface="Comic Sans MS" pitchFamily="66" charset="0"/>
              </a:rPr>
              <a:t>Keseluruh</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upaya</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untuk</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meningkatkan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efisiensi</a:t>
            </a:r>
            <a:r>
              <a:rPr lang="en-US" sz="2400" b="1" dirty="0" smtClean="0">
                <a:solidFill>
                  <a:srgbClr val="000000"/>
                </a:solidFill>
                <a:latin typeface="Comic Sans MS" pitchFamily="66" charset="0"/>
              </a:rPr>
              <a:t>,</a:t>
            </a:r>
            <a:r>
              <a:rPr lang="id-ID"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efektivitas</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derajat</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profesionalisme</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penyelenggaraan</a:t>
            </a:r>
            <a:r>
              <a:rPr lang="id-ID"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tugas</a:t>
            </a:r>
            <a:r>
              <a:rPr lang="en-US" sz="2400" b="1" dirty="0" smtClean="0">
                <a:solidFill>
                  <a:srgbClr val="000000"/>
                </a:solidFill>
                <a:latin typeface="Comic Sans MS" pitchFamily="66" charset="0"/>
              </a:rPr>
              <a:t>,</a:t>
            </a:r>
            <a:r>
              <a:rPr lang="id-ID"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fungsi</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kewajiban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kepegawaian</a:t>
            </a:r>
            <a:r>
              <a:rPr lang="en-US" sz="2400" b="1" dirty="0" smtClean="0">
                <a:solidFill>
                  <a:srgbClr val="000000"/>
                </a:solidFill>
                <a:latin typeface="Comic Sans MS" pitchFamily="66" charset="0"/>
              </a:rPr>
              <a:t> yang </a:t>
            </a:r>
            <a:r>
              <a:rPr lang="en-US" sz="2400" b="1" dirty="0" err="1" smtClean="0">
                <a:solidFill>
                  <a:srgbClr val="000000"/>
                </a:solidFill>
                <a:latin typeface="Comic Sans MS" pitchFamily="66" charset="0"/>
              </a:rPr>
              <a:t>terdiri</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atas</a:t>
            </a:r>
            <a:r>
              <a:rPr lang="en-US" sz="2400" b="1" dirty="0" smtClean="0">
                <a:solidFill>
                  <a:srgbClr val="000000"/>
                </a:solidFill>
                <a:latin typeface="Comic Sans MS" pitchFamily="66" charset="0"/>
              </a:rPr>
              <a:t>;</a:t>
            </a:r>
          </a:p>
          <a:p>
            <a:pPr marL="457200" indent="-457200">
              <a:spcAft>
                <a:spcPts val="0"/>
              </a:spcAft>
              <a:buFontTx/>
              <a:buAutoNum type="arabicPeriod"/>
              <a:defRPr/>
            </a:pPr>
            <a:r>
              <a:rPr lang="en-US" sz="2400" b="1" dirty="0" err="1" smtClean="0">
                <a:solidFill>
                  <a:srgbClr val="000000"/>
                </a:solidFill>
                <a:latin typeface="Comic Sans MS" pitchFamily="66" charset="0"/>
              </a:rPr>
              <a:t>Penyusunan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penetapan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kebutuhan</a:t>
            </a:r>
            <a:endParaRPr lang="en-US" sz="2400" b="1" dirty="0" smtClean="0">
              <a:solidFill>
                <a:srgbClr val="000000"/>
              </a:solidFill>
              <a:latin typeface="Comic Sans MS" pitchFamily="66" charset="0"/>
            </a:endParaRPr>
          </a:p>
          <a:p>
            <a:pPr marL="457200" indent="-457200">
              <a:spcAft>
                <a:spcPts val="0"/>
              </a:spcAft>
              <a:buFontTx/>
              <a:buAutoNum type="arabicPeriod"/>
              <a:defRPr/>
            </a:pPr>
            <a:r>
              <a:rPr lang="en-US" sz="2400" b="1" dirty="0" err="1" smtClean="0">
                <a:solidFill>
                  <a:srgbClr val="000000"/>
                </a:solidFill>
                <a:latin typeface="Comic Sans MS" pitchFamily="66" charset="0"/>
              </a:rPr>
              <a:t>pengadaan</a:t>
            </a:r>
            <a:r>
              <a:rPr lang="en-US" sz="2400" b="1" dirty="0" smtClean="0">
                <a:solidFill>
                  <a:srgbClr val="000000"/>
                </a:solidFill>
                <a:latin typeface="Comic Sans MS" pitchFamily="66" charset="0"/>
              </a:rPr>
              <a:t>;</a:t>
            </a:r>
          </a:p>
          <a:p>
            <a:pPr marL="514350" indent="-514350">
              <a:spcAft>
                <a:spcPts val="0"/>
              </a:spcAft>
              <a:buFont typeface="+mj-lt"/>
              <a:buAutoNum type="arabicPeriod"/>
              <a:defRPr/>
            </a:pPr>
            <a:r>
              <a:rPr lang="en-US" sz="2400" b="1" dirty="0" err="1" smtClean="0">
                <a:solidFill>
                  <a:srgbClr val="000000"/>
                </a:solidFill>
                <a:latin typeface="Comic Sans MS" pitchFamily="66" charset="0"/>
              </a:rPr>
              <a:t>pangkat</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jabatan</a:t>
            </a:r>
            <a:r>
              <a:rPr lang="en-US" sz="2400" b="1" dirty="0" smtClean="0">
                <a:solidFill>
                  <a:srgbClr val="000000"/>
                </a:solidFill>
                <a:latin typeface="Comic Sans MS" pitchFamily="66" charset="0"/>
              </a:rPr>
              <a:t>;</a:t>
            </a:r>
          </a:p>
          <a:p>
            <a:pPr marL="514350" indent="-514350">
              <a:spcAft>
                <a:spcPts val="0"/>
              </a:spcAft>
              <a:buFont typeface="+mj-lt"/>
              <a:buAutoNum type="arabicPeriod"/>
              <a:defRPr/>
            </a:pPr>
            <a:r>
              <a:rPr lang="en-US" sz="2400" b="1" dirty="0" err="1" smtClean="0">
                <a:solidFill>
                  <a:srgbClr val="000000"/>
                </a:solidFill>
                <a:latin typeface="Comic Sans MS" pitchFamily="66" charset="0"/>
              </a:rPr>
              <a:t>pengembangan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karier</a:t>
            </a:r>
            <a:endParaRPr lang="id-ID" sz="2400" b="1" dirty="0" smtClean="0">
              <a:solidFill>
                <a:srgbClr val="000000"/>
              </a:solidFill>
              <a:latin typeface="Comic Sans MS" pitchFamily="66" charset="0"/>
            </a:endParaRPr>
          </a:p>
          <a:p>
            <a:pPr marL="514350" indent="-514350">
              <a:spcAft>
                <a:spcPts val="0"/>
              </a:spcAft>
              <a:buFont typeface="+mj-lt"/>
              <a:buAutoNum type="arabicPeriod"/>
              <a:defRPr/>
            </a:pPr>
            <a:r>
              <a:rPr lang="en-US" sz="2400" b="1" dirty="0" err="1" smtClean="0">
                <a:solidFill>
                  <a:srgbClr val="000000"/>
                </a:solidFill>
                <a:latin typeface="Comic Sans MS" pitchFamily="66" charset="0"/>
              </a:rPr>
              <a:t>pola</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karier</a:t>
            </a:r>
            <a:r>
              <a:rPr lang="en-US" sz="2400" b="1" dirty="0" smtClean="0">
                <a:solidFill>
                  <a:srgbClr val="000000"/>
                </a:solidFill>
                <a:latin typeface="Comic Sans MS" pitchFamily="66" charset="0"/>
              </a:rPr>
              <a:t>;</a:t>
            </a:r>
          </a:p>
          <a:p>
            <a:pPr marL="514350" indent="-514350">
              <a:spcAft>
                <a:spcPts val="0"/>
              </a:spcAft>
              <a:buFont typeface="+mj-lt"/>
              <a:buAutoNum type="arabicPeriod"/>
              <a:defRPr/>
            </a:pPr>
            <a:r>
              <a:rPr lang="en-US" sz="2400" b="1" dirty="0" err="1" smtClean="0">
                <a:solidFill>
                  <a:srgbClr val="000000"/>
                </a:solidFill>
                <a:latin typeface="Comic Sans MS" pitchFamily="66" charset="0"/>
              </a:rPr>
              <a:t>promosi</a:t>
            </a:r>
            <a:r>
              <a:rPr lang="en-US" sz="2400" b="1" dirty="0" smtClean="0">
                <a:solidFill>
                  <a:srgbClr val="000000"/>
                </a:solidFill>
                <a:latin typeface="Comic Sans MS" pitchFamily="66" charset="0"/>
              </a:rPr>
              <a:t>;</a:t>
            </a:r>
          </a:p>
          <a:p>
            <a:pPr marL="514350" indent="-514350">
              <a:spcAft>
                <a:spcPts val="0"/>
              </a:spcAft>
              <a:buFont typeface="+mj-lt"/>
              <a:buAutoNum type="arabicPeriod"/>
              <a:defRPr/>
            </a:pPr>
            <a:r>
              <a:rPr lang="en-US" sz="2400" b="1" dirty="0" err="1" smtClean="0">
                <a:solidFill>
                  <a:srgbClr val="000000"/>
                </a:solidFill>
                <a:latin typeface="Comic Sans MS" pitchFamily="66" charset="0"/>
              </a:rPr>
              <a:t>mutasi</a:t>
            </a:r>
            <a:r>
              <a:rPr lang="en-US" sz="2400" b="1" dirty="0" smtClean="0">
                <a:solidFill>
                  <a:srgbClr val="000000"/>
                </a:solidFill>
                <a:latin typeface="Comic Sans MS" pitchFamily="66" charset="0"/>
              </a:rPr>
              <a:t>;</a:t>
            </a:r>
          </a:p>
          <a:p>
            <a:pPr marL="514350" indent="-514350">
              <a:spcAft>
                <a:spcPts val="0"/>
              </a:spcAft>
              <a:buFont typeface="+mj-lt"/>
              <a:buAutoNum type="arabicPeriod"/>
              <a:defRPr/>
            </a:pPr>
            <a:r>
              <a:rPr lang="en-US" sz="2400" b="1" dirty="0" err="1" smtClean="0">
                <a:solidFill>
                  <a:srgbClr val="000000"/>
                </a:solidFill>
                <a:latin typeface="Comic Sans MS" pitchFamily="66" charset="0"/>
              </a:rPr>
              <a:t>penilaian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kinerja</a:t>
            </a:r>
            <a:r>
              <a:rPr lang="en-US" sz="2400" b="1" dirty="0" smtClean="0">
                <a:solidFill>
                  <a:srgbClr val="000000"/>
                </a:solidFill>
                <a:latin typeface="Comic Sans MS" pitchFamily="66" charset="0"/>
              </a:rPr>
              <a:t>;</a:t>
            </a:r>
          </a:p>
          <a:p>
            <a:pPr marL="571500" indent="-571500">
              <a:spcAft>
                <a:spcPts val="0"/>
              </a:spcAft>
              <a:buFont typeface="+mj-lt"/>
              <a:buAutoNum type="arabicPeriod"/>
              <a:defRPr/>
            </a:pPr>
            <a:r>
              <a:rPr lang="en-US" sz="2400" b="1" dirty="0" err="1" smtClean="0">
                <a:solidFill>
                  <a:srgbClr val="000000"/>
                </a:solidFill>
                <a:latin typeface="Comic Sans MS" pitchFamily="66" charset="0"/>
              </a:rPr>
              <a:t>penggajian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tunjangan</a:t>
            </a:r>
            <a:r>
              <a:rPr lang="en-US" sz="2400" b="1" dirty="0" smtClean="0">
                <a:solidFill>
                  <a:srgbClr val="000000"/>
                </a:solidFill>
                <a:latin typeface="Comic Sans MS" pitchFamily="66" charset="0"/>
              </a:rPr>
              <a:t>;</a:t>
            </a:r>
          </a:p>
          <a:p>
            <a:pPr marL="571500" indent="-571500">
              <a:spcAft>
                <a:spcPts val="0"/>
              </a:spcAft>
              <a:buFont typeface="+mj-lt"/>
              <a:buAutoNum type="arabicPeriod"/>
              <a:defRPr/>
            </a:pPr>
            <a:r>
              <a:rPr lang="en-US" sz="2400" b="1" dirty="0" err="1" smtClean="0">
                <a:solidFill>
                  <a:srgbClr val="000000"/>
                </a:solidFill>
                <a:latin typeface="Comic Sans MS" pitchFamily="66" charset="0"/>
              </a:rPr>
              <a:t>penghargaan</a:t>
            </a:r>
            <a:r>
              <a:rPr lang="en-US" sz="2400" b="1" dirty="0" smtClean="0">
                <a:solidFill>
                  <a:srgbClr val="000000"/>
                </a:solidFill>
                <a:latin typeface="Comic Sans MS" pitchFamily="66" charset="0"/>
              </a:rPr>
              <a:t>;</a:t>
            </a:r>
          </a:p>
          <a:p>
            <a:pPr marL="571500" indent="-571500">
              <a:spcAft>
                <a:spcPts val="0"/>
              </a:spcAft>
              <a:buFont typeface="+mj-lt"/>
              <a:buAutoNum type="arabicPeriod"/>
              <a:defRPr/>
            </a:pPr>
            <a:r>
              <a:rPr lang="en-US" sz="2400" b="1" dirty="0" err="1" smtClean="0">
                <a:solidFill>
                  <a:srgbClr val="000000"/>
                </a:solidFill>
                <a:latin typeface="Comic Sans MS" pitchFamily="66" charset="0"/>
              </a:rPr>
              <a:t>disiplin</a:t>
            </a:r>
            <a:r>
              <a:rPr lang="en-US" sz="2400" b="1" dirty="0" smtClean="0">
                <a:solidFill>
                  <a:srgbClr val="000000"/>
                </a:solidFill>
                <a:latin typeface="Comic Sans MS" pitchFamily="66" charset="0"/>
              </a:rPr>
              <a:t>;</a:t>
            </a:r>
          </a:p>
          <a:p>
            <a:pPr marL="571500" indent="-571500">
              <a:spcAft>
                <a:spcPts val="0"/>
              </a:spcAft>
              <a:buFont typeface="+mj-lt"/>
              <a:buAutoNum type="arabicPeriod"/>
              <a:defRPr/>
            </a:pPr>
            <a:r>
              <a:rPr lang="en-US" sz="2400" b="1" dirty="0" err="1" smtClean="0">
                <a:solidFill>
                  <a:srgbClr val="000000"/>
                </a:solidFill>
                <a:latin typeface="Comic Sans MS" pitchFamily="66" charset="0"/>
              </a:rPr>
              <a:t>pemberhentian</a:t>
            </a:r>
            <a:r>
              <a:rPr lang="en-US" sz="2400" b="1" dirty="0" smtClean="0">
                <a:solidFill>
                  <a:srgbClr val="000000"/>
                </a:solidFill>
                <a:latin typeface="Comic Sans MS" pitchFamily="66" charset="0"/>
              </a:rPr>
              <a:t>;</a:t>
            </a:r>
          </a:p>
          <a:p>
            <a:pPr marL="571500" indent="-571500">
              <a:spcAft>
                <a:spcPts val="0"/>
              </a:spcAft>
              <a:buFont typeface="+mj-lt"/>
              <a:buAutoNum type="arabicPeriod"/>
              <a:defRPr/>
            </a:pPr>
            <a:r>
              <a:rPr lang="en-US" sz="2400" b="1" dirty="0" err="1" smtClean="0">
                <a:solidFill>
                  <a:srgbClr val="000000"/>
                </a:solidFill>
                <a:latin typeface="Comic Sans MS" pitchFamily="66" charset="0"/>
              </a:rPr>
              <a:t>jaminan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pensiun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jaminan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hari</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tua</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dan</a:t>
            </a:r>
            <a:endParaRPr lang="en-US" sz="2400" b="1" dirty="0" smtClean="0">
              <a:solidFill>
                <a:srgbClr val="000000"/>
              </a:solidFill>
              <a:latin typeface="Comic Sans MS" pitchFamily="66" charset="0"/>
            </a:endParaRPr>
          </a:p>
          <a:p>
            <a:pPr marL="571500" indent="-571500">
              <a:spcAft>
                <a:spcPts val="0"/>
              </a:spcAft>
              <a:buFont typeface="+mj-lt"/>
              <a:buAutoNum type="arabicPeriod"/>
              <a:defRPr/>
            </a:pPr>
            <a:r>
              <a:rPr lang="en-US" sz="2400" b="1" dirty="0" err="1" smtClean="0">
                <a:solidFill>
                  <a:srgbClr val="000000"/>
                </a:solidFill>
                <a:latin typeface="Comic Sans MS" pitchFamily="66" charset="0"/>
              </a:rPr>
              <a:t>perlindungan</a:t>
            </a:r>
            <a:r>
              <a:rPr lang="en-US" sz="2400" b="1" dirty="0" smtClean="0">
                <a:solidFill>
                  <a:srgbClr val="000000"/>
                </a:solidFill>
                <a:latin typeface="Comic Sans MS" pitchFamily="66" charset="0"/>
              </a:rPr>
              <a:t>.</a:t>
            </a:r>
            <a:endParaRPr lang="id-ID" sz="2400" b="1" dirty="0">
              <a:solidFill>
                <a:srgbClr val="000000"/>
              </a:solidFill>
              <a:latin typeface="Comic Sans MS" pitchFamily="66" charset="0"/>
            </a:endParaRPr>
          </a:p>
        </p:txBody>
      </p:sp>
    </p:spTree>
  </p:cSld>
  <p:clrMapOvr>
    <a:masterClrMapping/>
  </p:clrMapOvr>
  <p:transition>
    <p:pull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683568" y="692696"/>
            <a:ext cx="7920880" cy="5133713"/>
          </a:xfrm>
          <a:prstGeom prst="rect">
            <a:avLst/>
          </a:prstGeom>
        </p:spPr>
        <p:txBody>
          <a:bodyPr wrap="square">
            <a:spAutoFit/>
          </a:bodyPr>
          <a:lstStyle/>
          <a:p>
            <a:pPr marL="457200" indent="-457200">
              <a:lnSpc>
                <a:spcPct val="90000"/>
              </a:lnSpc>
              <a:spcAft>
                <a:spcPts val="0"/>
              </a:spcAft>
              <a:defRPr/>
            </a:pPr>
            <a:r>
              <a:rPr lang="en-US" sz="2800" b="1" dirty="0" err="1" smtClean="0">
                <a:solidFill>
                  <a:srgbClr val="000000"/>
                </a:solidFill>
                <a:latin typeface="Comic Sans MS" pitchFamily="66" charset="0"/>
              </a:rPr>
              <a:t>Manajemen</a:t>
            </a:r>
            <a:r>
              <a:rPr lang="en-US" sz="2800" b="1" dirty="0" smtClean="0">
                <a:solidFill>
                  <a:srgbClr val="000000"/>
                </a:solidFill>
                <a:latin typeface="Comic Sans MS" pitchFamily="66" charset="0"/>
              </a:rPr>
              <a:t> PPPK </a:t>
            </a:r>
            <a:r>
              <a:rPr lang="en-US" sz="2800" b="1" dirty="0" err="1" smtClean="0">
                <a:solidFill>
                  <a:srgbClr val="000000"/>
                </a:solidFill>
                <a:latin typeface="Comic Sans MS" pitchFamily="66" charset="0"/>
              </a:rPr>
              <a:t>meliputi</a:t>
            </a:r>
            <a:r>
              <a:rPr lang="en-US" sz="2800" b="1" dirty="0" smtClean="0">
                <a:solidFill>
                  <a:srgbClr val="000000"/>
                </a:solidFill>
                <a:latin typeface="Comic Sans MS" pitchFamily="66" charset="0"/>
              </a:rPr>
              <a:t> :</a:t>
            </a:r>
          </a:p>
          <a:p>
            <a:pPr marL="457200" indent="-457200">
              <a:lnSpc>
                <a:spcPct val="90000"/>
              </a:lnSpc>
              <a:spcAft>
                <a:spcPts val="0"/>
              </a:spcAft>
              <a:defRPr/>
            </a:pPr>
            <a:endParaRPr lang="en-US" sz="2800" b="1" dirty="0" smtClean="0">
              <a:solidFill>
                <a:srgbClr val="000000"/>
              </a:solidFill>
              <a:latin typeface="Comic Sans MS" pitchFamily="66" charset="0"/>
            </a:endParaRPr>
          </a:p>
          <a:p>
            <a:pPr marL="457200" indent="-457200">
              <a:lnSpc>
                <a:spcPct val="90000"/>
              </a:lnSpc>
              <a:spcAft>
                <a:spcPts val="0"/>
              </a:spcAft>
              <a:defRPr/>
            </a:pPr>
            <a:endParaRPr lang="en-US" sz="2800" b="1" u="sng" dirty="0" smtClean="0">
              <a:solidFill>
                <a:srgbClr val="000000"/>
              </a:solidFill>
              <a:latin typeface="Comic Sans MS" pitchFamily="66" charset="0"/>
            </a:endParaRP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penetapan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kebutuhan</a:t>
            </a:r>
            <a:r>
              <a:rPr lang="en-US" sz="2800" b="1" dirty="0" smtClean="0">
                <a:solidFill>
                  <a:srgbClr val="000000"/>
                </a:solidFill>
                <a:latin typeface="Comic Sans MS" pitchFamily="66" charset="0"/>
              </a:rPr>
              <a:t>;</a:t>
            </a: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pengadaan</a:t>
            </a:r>
            <a:r>
              <a:rPr lang="en-US" sz="2800" b="1" dirty="0" smtClean="0">
                <a:solidFill>
                  <a:srgbClr val="000000"/>
                </a:solidFill>
                <a:latin typeface="Comic Sans MS" pitchFamily="66" charset="0"/>
              </a:rPr>
              <a:t>;</a:t>
            </a: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penilaian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kinerja</a:t>
            </a:r>
            <a:r>
              <a:rPr lang="en-US" sz="2800" b="1" dirty="0" smtClean="0">
                <a:solidFill>
                  <a:srgbClr val="000000"/>
                </a:solidFill>
                <a:latin typeface="Comic Sans MS" pitchFamily="66" charset="0"/>
              </a:rPr>
              <a:t>;</a:t>
            </a: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penggajian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dan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tunjangan</a:t>
            </a:r>
            <a:r>
              <a:rPr lang="en-US" sz="2800" b="1" dirty="0" smtClean="0">
                <a:solidFill>
                  <a:srgbClr val="000000"/>
                </a:solidFill>
                <a:latin typeface="Comic Sans MS" pitchFamily="66" charset="0"/>
              </a:rPr>
              <a:t>;</a:t>
            </a: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pengembangan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kompetensi</a:t>
            </a:r>
            <a:r>
              <a:rPr lang="en-US" sz="2800" b="1" dirty="0" smtClean="0">
                <a:solidFill>
                  <a:srgbClr val="000000"/>
                </a:solidFill>
                <a:latin typeface="Comic Sans MS" pitchFamily="66" charset="0"/>
              </a:rPr>
              <a:t>;</a:t>
            </a: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pemberian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penghargaan</a:t>
            </a:r>
            <a:r>
              <a:rPr lang="en-US" sz="2800" b="1" dirty="0" smtClean="0">
                <a:solidFill>
                  <a:srgbClr val="000000"/>
                </a:solidFill>
                <a:latin typeface="Comic Sans MS" pitchFamily="66" charset="0"/>
              </a:rPr>
              <a:t>;</a:t>
            </a:r>
          </a:p>
          <a:p>
            <a:pPr marL="514350" indent="-514350">
              <a:lnSpc>
                <a:spcPct val="90000"/>
              </a:lnSpc>
              <a:buFont typeface="+mj-lt"/>
              <a:buAutoNum type="arabicPeriod"/>
              <a:defRPr/>
            </a:pPr>
            <a:r>
              <a:rPr lang="en-US" sz="2800" b="1" dirty="0" err="1" smtClean="0">
                <a:solidFill>
                  <a:srgbClr val="000000"/>
                </a:solidFill>
                <a:latin typeface="Comic Sans MS" pitchFamily="66" charset="0"/>
              </a:rPr>
              <a:t>disiplin</a:t>
            </a:r>
            <a:r>
              <a:rPr lang="en-US" sz="2800" b="1" dirty="0" smtClean="0">
                <a:solidFill>
                  <a:srgbClr val="000000"/>
                </a:solidFill>
                <a:latin typeface="Comic Sans MS" pitchFamily="66" charset="0"/>
              </a:rPr>
              <a:t>;</a:t>
            </a: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pemutusan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hubungan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perjanjian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kerja</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dan</a:t>
            </a:r>
            <a:endParaRPr lang="en-US" sz="2800" b="1" dirty="0" smtClean="0">
              <a:solidFill>
                <a:srgbClr val="000000"/>
              </a:solidFill>
              <a:latin typeface="Comic Sans MS" pitchFamily="66" charset="0"/>
            </a:endParaRP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perlindungan</a:t>
            </a:r>
            <a:r>
              <a:rPr lang="en-US" sz="2800" b="1" dirty="0" smtClean="0">
                <a:solidFill>
                  <a:srgbClr val="000000"/>
                </a:solidFill>
                <a:latin typeface="Comic Sans MS" pitchFamily="66" charset="0"/>
              </a:rPr>
              <a:t>.</a:t>
            </a:r>
            <a:endParaRPr lang="en-US" sz="2800" b="1" dirty="0">
              <a:solidFill>
                <a:srgbClr val="000000"/>
              </a:solidFill>
              <a:latin typeface="Comic Sans MS" pitchFamily="66" charset="0"/>
            </a:endParaRPr>
          </a:p>
        </p:txBody>
      </p:sp>
    </p:spTree>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827584" y="1124744"/>
            <a:ext cx="7632848" cy="4376583"/>
          </a:xfrm>
          <a:prstGeom prst="rect">
            <a:avLst/>
          </a:prstGeom>
        </p:spPr>
        <p:txBody>
          <a:bodyPr wrap="square">
            <a:spAutoFit/>
          </a:bodyPr>
          <a:lstStyle/>
          <a:p>
            <a:pPr>
              <a:lnSpc>
                <a:spcPct val="90000"/>
              </a:lnSpc>
              <a:defRPr/>
            </a:pPr>
            <a:r>
              <a:rPr lang="id-ID" sz="2400" b="1" dirty="0" smtClean="0">
                <a:solidFill>
                  <a:srgbClr val="000000"/>
                </a:solidFill>
                <a:latin typeface="Comic Sans MS" pitchFamily="66" charset="0"/>
              </a:rPr>
              <a:t>Pengembangan sistem manajemen</a:t>
            </a:r>
            <a:r>
              <a:rPr lang="en-US" sz="2400" b="1" dirty="0" smtClean="0">
                <a:solidFill>
                  <a:srgbClr val="000000"/>
                </a:solidFill>
                <a:latin typeface="Comic Sans MS" pitchFamily="66" charset="0"/>
              </a:rPr>
              <a:t> PNS </a:t>
            </a:r>
            <a:r>
              <a:rPr lang="en-US" sz="2400" b="1" dirty="0" err="1" smtClean="0">
                <a:solidFill>
                  <a:srgbClr val="000000"/>
                </a:solidFill>
                <a:latin typeface="Comic Sans MS" pitchFamily="66" charset="0"/>
              </a:rPr>
              <a:t>adalah</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Kebijakan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manajemen</a:t>
            </a:r>
            <a:r>
              <a:rPr lang="en-US" sz="2400" b="1" dirty="0" smtClean="0">
                <a:solidFill>
                  <a:srgbClr val="000000"/>
                </a:solidFill>
                <a:latin typeface="Comic Sans MS" pitchFamily="66" charset="0"/>
              </a:rPr>
              <a:t> PNS </a:t>
            </a:r>
            <a:r>
              <a:rPr lang="en-US" sz="2400" b="1" dirty="0" err="1" smtClean="0">
                <a:solidFill>
                  <a:srgbClr val="000000"/>
                </a:solidFill>
                <a:latin typeface="Comic Sans MS" pitchFamily="66" charset="0"/>
              </a:rPr>
              <a:t>mencakup</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norma</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standar</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prosedur</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meliputi</a:t>
            </a:r>
            <a:r>
              <a:rPr lang="en-US" sz="2400" b="1" dirty="0" smtClean="0">
                <a:solidFill>
                  <a:srgbClr val="000000"/>
                </a:solidFill>
                <a:latin typeface="Comic Sans MS" pitchFamily="66" charset="0"/>
              </a:rPr>
              <a:t> :</a:t>
            </a:r>
          </a:p>
          <a:p>
            <a:pPr marL="457200" indent="-457200">
              <a:lnSpc>
                <a:spcPct val="90000"/>
              </a:lnSpc>
              <a:defRPr/>
            </a:pPr>
            <a:endParaRPr lang="id-ID" sz="2400" b="1" u="sng" dirty="0" smtClean="0">
              <a:solidFill>
                <a:srgbClr val="000000"/>
              </a:solidFill>
              <a:latin typeface="Comic Sans MS" pitchFamily="66" charset="0"/>
            </a:endParaRPr>
          </a:p>
          <a:p>
            <a:pPr marL="514350" indent="-514350">
              <a:lnSpc>
                <a:spcPct val="200000"/>
              </a:lnSpc>
              <a:buFont typeface="+mj-lt"/>
              <a:buAutoNum type="arabicPeriod"/>
              <a:defRPr/>
            </a:pPr>
            <a:r>
              <a:rPr lang="id-ID" sz="2400" b="1" dirty="0" smtClean="0">
                <a:solidFill>
                  <a:srgbClr val="000000"/>
                </a:solidFill>
                <a:latin typeface="Comic Sans MS" pitchFamily="66" charset="0"/>
              </a:rPr>
              <a:t>Pengembangan sistem pengadaan kepegawaian</a:t>
            </a:r>
          </a:p>
          <a:p>
            <a:pPr marL="514350" indent="-514350">
              <a:lnSpc>
                <a:spcPct val="200000"/>
              </a:lnSpc>
              <a:buFont typeface="+mj-lt"/>
              <a:buAutoNum type="arabicPeriod"/>
              <a:defRPr/>
            </a:pPr>
            <a:r>
              <a:rPr lang="id-ID" sz="2400" b="1" dirty="0" smtClean="0">
                <a:solidFill>
                  <a:srgbClr val="000000"/>
                </a:solidFill>
                <a:latin typeface="Comic Sans MS" pitchFamily="66" charset="0"/>
              </a:rPr>
              <a:t>Pengembangan sistem mutasi</a:t>
            </a:r>
          </a:p>
          <a:p>
            <a:pPr marL="514350" indent="-514350">
              <a:lnSpc>
                <a:spcPct val="200000"/>
              </a:lnSpc>
              <a:buFont typeface="+mj-lt"/>
              <a:buAutoNum type="arabicPeriod"/>
              <a:defRPr/>
            </a:pPr>
            <a:r>
              <a:rPr lang="id-ID" sz="2400" b="1" dirty="0" smtClean="0">
                <a:solidFill>
                  <a:srgbClr val="000000"/>
                </a:solidFill>
                <a:latin typeface="Comic Sans MS" pitchFamily="66" charset="0"/>
              </a:rPr>
              <a:t>Pengembangan sistem kesejahteraan</a:t>
            </a:r>
            <a:endParaRPr lang="en-US" sz="2400" b="1" dirty="0" smtClean="0">
              <a:solidFill>
                <a:srgbClr val="000000"/>
              </a:solidFill>
              <a:latin typeface="Comic Sans MS" pitchFamily="66" charset="0"/>
            </a:endParaRPr>
          </a:p>
          <a:p>
            <a:pPr marL="514350" indent="-514350">
              <a:lnSpc>
                <a:spcPct val="200000"/>
              </a:lnSpc>
              <a:buFont typeface="+mj-lt"/>
              <a:buAutoNum type="arabicPeriod"/>
              <a:defRPr/>
            </a:pPr>
            <a:r>
              <a:rPr lang="id-ID" sz="2400" b="1" dirty="0" smtClean="0">
                <a:solidFill>
                  <a:srgbClr val="000000"/>
                </a:solidFill>
                <a:latin typeface="Comic Sans MS" pitchFamily="66" charset="0"/>
              </a:rPr>
              <a:t>Pengembangan sistem ketatausahaan</a:t>
            </a:r>
            <a:endParaRPr lang="en-US" sz="2400" b="1" dirty="0">
              <a:solidFill>
                <a:srgbClr val="000000"/>
              </a:solidFill>
              <a:latin typeface="Comic Sans MS" pitchFamily="66" charset="0"/>
            </a:endParaRPr>
          </a:p>
        </p:txBody>
      </p:sp>
    </p:spTree>
  </p:cSld>
  <p:clrMapOvr>
    <a:masterClrMapping/>
  </p:clrMapOvr>
  <p:transition>
    <p:wedge/>
  </p:transition>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0" scaled="1"/>
          <a:tileRect/>
        </a:gradFill>
        <a:effectLst/>
      </p:bgPr>
    </p:bg>
    <p:spTree>
      <p:nvGrpSpPr>
        <p:cNvPr id="1" name=""/>
        <p:cNvGrpSpPr/>
        <p:nvPr/>
      </p:nvGrpSpPr>
      <p:grpSpPr>
        <a:xfrm>
          <a:off x="0" y="0"/>
          <a:ext cx="0" cy="0"/>
          <a:chOff x="0" y="0"/>
          <a:chExt cx="0" cy="0"/>
        </a:xfrm>
      </p:grpSpPr>
      <p:sp>
        <p:nvSpPr>
          <p:cNvPr id="2" name="Rectangle 1"/>
          <p:cNvSpPr/>
          <p:nvPr/>
        </p:nvSpPr>
        <p:spPr>
          <a:xfrm>
            <a:off x="1043608" y="620688"/>
            <a:ext cx="6192688" cy="584775"/>
          </a:xfrm>
          <a:prstGeom prst="rect">
            <a:avLst/>
          </a:prstGeom>
        </p:spPr>
        <p:txBody>
          <a:bodyPr wrap="square">
            <a:spAutoFit/>
          </a:bodyPr>
          <a:lstStyle/>
          <a:p>
            <a:r>
              <a:rPr lang="id-ID" sz="3200" b="1" i="1" dirty="0" smtClean="0">
                <a:effectLst>
                  <a:outerShdw blurRad="38100" dist="38100" dir="2700000" algn="tl">
                    <a:srgbClr val="000000"/>
                  </a:outerShdw>
                </a:effectLst>
                <a:latin typeface="Comic Sans MS" pitchFamily="66" charset="0"/>
              </a:rPr>
              <a:t>Pengembangan Profesi </a:t>
            </a:r>
            <a:endParaRPr lang="id-ID" sz="3200" dirty="0"/>
          </a:p>
        </p:txBody>
      </p:sp>
      <p:sp>
        <p:nvSpPr>
          <p:cNvPr id="3" name="Rectangle 2"/>
          <p:cNvSpPr/>
          <p:nvPr/>
        </p:nvSpPr>
        <p:spPr>
          <a:xfrm>
            <a:off x="1619672" y="1412776"/>
            <a:ext cx="6480720" cy="1569660"/>
          </a:xfrm>
          <a:prstGeom prst="rect">
            <a:avLst/>
          </a:prstGeom>
        </p:spPr>
        <p:txBody>
          <a:bodyPr wrap="square">
            <a:spAutoFit/>
          </a:bodyPr>
          <a:lstStyle/>
          <a:p>
            <a:pPr marL="361950" indent="-361950">
              <a:buFont typeface="Wingdings" pitchFamily="2" charset="2"/>
              <a:buChar char="Ø"/>
              <a:defRPr/>
            </a:pPr>
            <a:r>
              <a:rPr lang="en-US" sz="2400" b="1" dirty="0" err="1" smtClean="0">
                <a:effectLst>
                  <a:outerShdw blurRad="38100" dist="38100" dir="2700000" algn="tl">
                    <a:srgbClr val="000000"/>
                  </a:outerShdw>
                </a:effectLst>
                <a:latin typeface="Trebuchet MS" pitchFamily="34" charset="0"/>
              </a:rPr>
              <a:t>pembuatan</a:t>
            </a:r>
            <a:r>
              <a:rPr lang="id-ID" sz="2400" b="1" dirty="0" smtClean="0">
                <a:effectLst>
                  <a:outerShdw blurRad="38100" dist="38100" dir="2700000" algn="tl">
                    <a:srgbClr val="000000"/>
                  </a:outerShdw>
                </a:effectLst>
                <a:latin typeface="Trebuchet MS" pitchFamily="34" charset="0"/>
              </a:rPr>
              <a:t> karya tulis/ilmiah</a:t>
            </a:r>
            <a:endParaRPr lang="en-US" sz="2400" b="1" dirty="0" smtClean="0">
              <a:effectLst>
                <a:outerShdw blurRad="38100" dist="38100" dir="2700000" algn="tl">
                  <a:srgbClr val="000000"/>
                </a:outerShdw>
              </a:effectLst>
              <a:latin typeface="Trebuchet MS" pitchFamily="34" charset="0"/>
            </a:endParaRPr>
          </a:p>
          <a:p>
            <a:pPr marL="361950" indent="-361950">
              <a:buFont typeface="Wingdings" pitchFamily="2" charset="2"/>
              <a:buChar char="Ø"/>
              <a:defRPr/>
            </a:pPr>
            <a:r>
              <a:rPr lang="en-US" sz="2400" b="1" dirty="0" err="1" smtClean="0">
                <a:effectLst>
                  <a:outerShdw blurRad="38100" dist="38100" dir="2700000" algn="tl">
                    <a:srgbClr val="000000"/>
                  </a:outerShdw>
                </a:effectLst>
                <a:latin typeface="Trebuchet MS" pitchFamily="34" charset="0"/>
              </a:rPr>
              <a:t>Pembuatan</a:t>
            </a:r>
            <a:r>
              <a:rPr lang="en-US" sz="2400" b="1" dirty="0" smtClean="0">
                <a:effectLst>
                  <a:outerShdw blurRad="38100" dist="38100" dir="2700000" algn="tl">
                    <a:srgbClr val="000000"/>
                  </a:outerShdw>
                </a:effectLst>
                <a:latin typeface="Trebuchet MS" pitchFamily="34" charset="0"/>
              </a:rPr>
              <a:t> </a:t>
            </a:r>
            <a:r>
              <a:rPr lang="id-ID" sz="2400" b="1" dirty="0" smtClean="0">
                <a:effectLst>
                  <a:outerShdw blurRad="38100" dist="38100" dir="2700000" algn="tl">
                    <a:srgbClr val="000000"/>
                  </a:outerShdw>
                </a:effectLst>
                <a:latin typeface="Trebuchet MS" pitchFamily="34" charset="0"/>
              </a:rPr>
              <a:t>petunjuk teknis</a:t>
            </a:r>
            <a:endParaRPr lang="en-US" sz="2400" b="1" dirty="0" smtClean="0">
              <a:effectLst>
                <a:outerShdw blurRad="38100" dist="38100" dir="2700000" algn="tl">
                  <a:srgbClr val="000000"/>
                </a:outerShdw>
              </a:effectLst>
              <a:latin typeface="Trebuchet MS" pitchFamily="34" charset="0"/>
            </a:endParaRPr>
          </a:p>
          <a:p>
            <a:pPr marL="361950" indent="-361950">
              <a:buFont typeface="Wingdings" pitchFamily="2" charset="2"/>
              <a:buChar char="Ø"/>
              <a:defRPr/>
            </a:pPr>
            <a:r>
              <a:rPr lang="en-US" sz="2400" b="1" dirty="0" smtClean="0">
                <a:effectLst>
                  <a:outerShdw blurRad="38100" dist="38100" dir="2700000" algn="tl">
                    <a:srgbClr val="000000"/>
                  </a:outerShdw>
                </a:effectLst>
                <a:latin typeface="Trebuchet MS" pitchFamily="34" charset="0"/>
              </a:rPr>
              <a:t>p</a:t>
            </a:r>
            <a:r>
              <a:rPr lang="id-ID" sz="2400" b="1" dirty="0" smtClean="0">
                <a:effectLst>
                  <a:outerShdw blurRad="38100" dist="38100" dir="2700000" algn="tl">
                    <a:srgbClr val="000000"/>
                  </a:outerShdw>
                </a:effectLst>
                <a:latin typeface="Trebuchet MS" pitchFamily="34" charset="0"/>
              </a:rPr>
              <a:t>enerjemahkan/</a:t>
            </a:r>
            <a:r>
              <a:rPr lang="en-US" sz="2400" b="1" dirty="0" smtClean="0">
                <a:effectLst>
                  <a:outerShdw blurRad="38100" dist="38100" dir="2700000" algn="tl">
                    <a:srgbClr val="000000"/>
                  </a:outerShdw>
                </a:effectLst>
                <a:latin typeface="Trebuchet MS" pitchFamily="34" charset="0"/>
              </a:rPr>
              <a:t>p</a:t>
            </a:r>
            <a:r>
              <a:rPr lang="id-ID" sz="2400" b="1" dirty="0" smtClean="0">
                <a:effectLst>
                  <a:outerShdw blurRad="38100" dist="38100" dir="2700000" algn="tl">
                    <a:srgbClr val="000000"/>
                  </a:outerShdw>
                </a:effectLst>
                <a:latin typeface="Trebuchet MS" pitchFamily="34" charset="0"/>
              </a:rPr>
              <a:t>enyadur buku</a:t>
            </a:r>
            <a:r>
              <a:rPr lang="en-US" sz="2400" b="1" dirty="0" smtClean="0">
                <a:effectLst>
                  <a:outerShdw blurRad="38100" dist="38100" dir="2700000" algn="tl">
                    <a:srgbClr val="000000"/>
                  </a:outerShdw>
                </a:effectLst>
                <a:latin typeface="Trebuchet MS" pitchFamily="34" charset="0"/>
              </a:rPr>
              <a:t> &amp; </a:t>
            </a:r>
            <a:r>
              <a:rPr lang="id-ID" sz="2400" b="1" dirty="0" smtClean="0">
                <a:effectLst>
                  <a:outerShdw blurRad="38100" dist="38100" dir="2700000" algn="tl">
                    <a:srgbClr val="000000"/>
                  </a:outerShdw>
                </a:effectLst>
                <a:latin typeface="Trebuchet MS" pitchFamily="34" charset="0"/>
              </a:rPr>
              <a:t>bahan-bahan lain</a:t>
            </a:r>
            <a:endParaRPr lang="id-ID" sz="2400" dirty="0"/>
          </a:p>
        </p:txBody>
      </p:sp>
      <p:sp>
        <p:nvSpPr>
          <p:cNvPr id="4" name="Rectangle 3"/>
          <p:cNvSpPr/>
          <p:nvPr/>
        </p:nvSpPr>
        <p:spPr>
          <a:xfrm>
            <a:off x="1043608" y="3356992"/>
            <a:ext cx="7416823" cy="584775"/>
          </a:xfrm>
          <a:prstGeom prst="rect">
            <a:avLst/>
          </a:prstGeom>
        </p:spPr>
        <p:txBody>
          <a:bodyPr wrap="square">
            <a:spAutoFit/>
          </a:bodyPr>
          <a:lstStyle/>
          <a:p>
            <a:r>
              <a:rPr lang="id-ID" sz="3200" b="1" i="1" dirty="0" smtClean="0">
                <a:effectLst>
                  <a:outerShdw blurRad="38100" dist="38100" dir="2700000" algn="tl">
                    <a:srgbClr val="000000">
                      <a:alpha val="43137"/>
                    </a:srgbClr>
                  </a:outerShdw>
                </a:effectLst>
                <a:latin typeface="Comic Sans MS" pitchFamily="66" charset="0"/>
              </a:rPr>
              <a:t>Penunjang tugas Analis Kepegawaian</a:t>
            </a:r>
            <a:endParaRPr lang="id-ID" sz="3200" b="1" dirty="0">
              <a:effectLst>
                <a:outerShdw blurRad="38100" dist="38100" dir="2700000" algn="tl">
                  <a:srgbClr val="000000">
                    <a:alpha val="43137"/>
                  </a:srgbClr>
                </a:outerShdw>
              </a:effectLst>
            </a:endParaRPr>
          </a:p>
        </p:txBody>
      </p:sp>
      <p:sp>
        <p:nvSpPr>
          <p:cNvPr id="5" name="Rectangle 4"/>
          <p:cNvSpPr/>
          <p:nvPr/>
        </p:nvSpPr>
        <p:spPr>
          <a:xfrm>
            <a:off x="1619672" y="4149079"/>
            <a:ext cx="6840760" cy="2308324"/>
          </a:xfrm>
          <a:prstGeom prst="rect">
            <a:avLst/>
          </a:prstGeom>
        </p:spPr>
        <p:txBody>
          <a:bodyPr wrap="square">
            <a:spAutoFit/>
          </a:bodyPr>
          <a:lstStyle/>
          <a:p>
            <a:pPr marL="361950" indent="-361950">
              <a:buFont typeface="Wingdings" pitchFamily="2" charset="2"/>
              <a:buChar char="Ø"/>
              <a:defRPr/>
            </a:pPr>
            <a:r>
              <a:rPr lang="en-US" sz="2400" b="1" dirty="0" smtClean="0">
                <a:effectLst>
                  <a:outerShdw blurRad="38100" dist="38100" dir="2700000" algn="tl">
                    <a:srgbClr val="000000"/>
                  </a:outerShdw>
                </a:effectLst>
                <a:latin typeface="Trebuchet MS" pitchFamily="34" charset="0"/>
              </a:rPr>
              <a:t>p</a:t>
            </a:r>
            <a:r>
              <a:rPr lang="id-ID" sz="2400" b="1" dirty="0" smtClean="0">
                <a:effectLst>
                  <a:outerShdw blurRad="38100" dist="38100" dir="2700000" algn="tl">
                    <a:srgbClr val="000000"/>
                  </a:outerShdw>
                </a:effectLst>
                <a:latin typeface="Trebuchet MS" pitchFamily="34" charset="0"/>
              </a:rPr>
              <a:t>engajar/</a:t>
            </a:r>
            <a:r>
              <a:rPr lang="en-US" sz="2400" b="1" dirty="0" smtClean="0">
                <a:effectLst>
                  <a:outerShdw blurRad="38100" dist="38100" dir="2700000" algn="tl">
                    <a:srgbClr val="000000"/>
                  </a:outerShdw>
                </a:effectLst>
                <a:latin typeface="Trebuchet MS" pitchFamily="34" charset="0"/>
              </a:rPr>
              <a:t>p</a:t>
            </a:r>
            <a:r>
              <a:rPr lang="id-ID" sz="2400" b="1" dirty="0" smtClean="0">
                <a:effectLst>
                  <a:outerShdw blurRad="38100" dist="38100" dir="2700000" algn="tl">
                    <a:srgbClr val="000000"/>
                  </a:outerShdw>
                </a:effectLst>
                <a:latin typeface="Trebuchet MS" pitchFamily="34" charset="0"/>
              </a:rPr>
              <a:t>elatih</a:t>
            </a:r>
            <a:endParaRPr lang="en-US" sz="2400" b="1" dirty="0" smtClean="0">
              <a:effectLst>
                <a:outerShdw blurRad="38100" dist="38100" dir="2700000" algn="tl">
                  <a:srgbClr val="000000"/>
                </a:outerShdw>
              </a:effectLst>
              <a:latin typeface="Trebuchet MS" pitchFamily="34" charset="0"/>
            </a:endParaRPr>
          </a:p>
          <a:p>
            <a:pPr marL="361950" indent="-361950">
              <a:buFont typeface="Wingdings" pitchFamily="2" charset="2"/>
              <a:buChar char="Ø"/>
              <a:defRPr/>
            </a:pPr>
            <a:r>
              <a:rPr lang="id-ID" sz="2400" b="1" dirty="0" smtClean="0">
                <a:effectLst>
                  <a:outerShdw blurRad="38100" dist="38100" dir="2700000" algn="tl">
                    <a:srgbClr val="000000"/>
                  </a:outerShdw>
                </a:effectLst>
                <a:latin typeface="Trebuchet MS" pitchFamily="34" charset="0"/>
              </a:rPr>
              <a:t>seminar, lokakarya</a:t>
            </a:r>
          </a:p>
          <a:p>
            <a:pPr marL="361950" indent="-361950">
              <a:buFont typeface="Wingdings" pitchFamily="2" charset="2"/>
              <a:buChar char="Ø"/>
              <a:defRPr/>
            </a:pPr>
            <a:r>
              <a:rPr lang="en-US" sz="2400" b="1" dirty="0" err="1" smtClean="0">
                <a:effectLst>
                  <a:outerShdw blurRad="38100" dist="38100" dir="2700000" algn="tl">
                    <a:srgbClr val="000000"/>
                  </a:outerShdw>
                </a:effectLst>
                <a:latin typeface="Trebuchet MS" pitchFamily="34" charset="0"/>
              </a:rPr>
              <a:t>ke</a:t>
            </a:r>
            <a:r>
              <a:rPr lang="id-ID" sz="2400" b="1" dirty="0" smtClean="0">
                <a:effectLst>
                  <a:outerShdw blurRad="38100" dist="38100" dir="2700000" algn="tl">
                    <a:srgbClr val="000000"/>
                  </a:outerShdw>
                </a:effectLst>
                <a:latin typeface="Trebuchet MS" pitchFamily="34" charset="0"/>
              </a:rPr>
              <a:t>anggota</a:t>
            </a:r>
            <a:r>
              <a:rPr lang="en-US" sz="2400" b="1" dirty="0" smtClean="0">
                <a:effectLst>
                  <a:outerShdw blurRad="38100" dist="38100" dir="2700000" algn="tl">
                    <a:srgbClr val="000000"/>
                  </a:outerShdw>
                </a:effectLst>
                <a:latin typeface="Trebuchet MS" pitchFamily="34" charset="0"/>
              </a:rPr>
              <a:t>an</a:t>
            </a:r>
            <a:r>
              <a:rPr lang="id-ID" sz="2400" b="1" dirty="0" smtClean="0">
                <a:effectLst>
                  <a:outerShdw blurRad="38100" dist="38100" dir="2700000" algn="tl">
                    <a:srgbClr val="000000"/>
                  </a:outerShdw>
                </a:effectLst>
                <a:latin typeface="Trebuchet MS" pitchFamily="34" charset="0"/>
              </a:rPr>
              <a:t> organisasi</a:t>
            </a:r>
            <a:r>
              <a:rPr lang="en-US" sz="2400" b="1" dirty="0" smtClean="0">
                <a:effectLst>
                  <a:outerShdw blurRad="38100" dist="38100" dir="2700000" algn="tl">
                    <a:srgbClr val="000000"/>
                  </a:outerShdw>
                </a:effectLst>
                <a:latin typeface="Trebuchet MS" pitchFamily="34" charset="0"/>
              </a:rPr>
              <a:t> </a:t>
            </a:r>
            <a:r>
              <a:rPr lang="id-ID" sz="2400" b="1" dirty="0" smtClean="0">
                <a:effectLst>
                  <a:outerShdw blurRad="38100" dist="38100" dir="2700000" algn="tl">
                    <a:srgbClr val="000000"/>
                  </a:outerShdw>
                </a:effectLst>
                <a:latin typeface="Trebuchet MS" pitchFamily="34" charset="0"/>
              </a:rPr>
              <a:t>profesi</a:t>
            </a:r>
          </a:p>
          <a:p>
            <a:pPr marL="361950" indent="-361950">
              <a:buFont typeface="Wingdings" pitchFamily="2" charset="2"/>
              <a:buChar char="Ø"/>
              <a:defRPr/>
            </a:pPr>
            <a:r>
              <a:rPr lang="en-US" sz="2400" b="1" dirty="0" err="1" smtClean="0">
                <a:effectLst>
                  <a:outerShdw blurRad="38100" dist="38100" dir="2700000" algn="tl">
                    <a:srgbClr val="000000"/>
                  </a:outerShdw>
                </a:effectLst>
                <a:latin typeface="Trebuchet MS" pitchFamily="34" charset="0"/>
              </a:rPr>
              <a:t>ke</a:t>
            </a:r>
            <a:r>
              <a:rPr lang="id-ID" sz="2400" b="1" dirty="0" smtClean="0">
                <a:effectLst>
                  <a:outerShdw blurRad="38100" dist="38100" dir="2700000" algn="tl">
                    <a:srgbClr val="000000"/>
                  </a:outerShdw>
                </a:effectLst>
                <a:latin typeface="Trebuchet MS" pitchFamily="34" charset="0"/>
              </a:rPr>
              <a:t>anggota</a:t>
            </a:r>
            <a:r>
              <a:rPr lang="en-US" sz="2400" b="1" dirty="0" smtClean="0">
                <a:effectLst>
                  <a:outerShdw blurRad="38100" dist="38100" dir="2700000" algn="tl">
                    <a:srgbClr val="000000"/>
                  </a:outerShdw>
                </a:effectLst>
                <a:latin typeface="Trebuchet MS" pitchFamily="34" charset="0"/>
              </a:rPr>
              <a:t>an</a:t>
            </a:r>
            <a:r>
              <a:rPr lang="id-ID" sz="2400" b="1" dirty="0" smtClean="0">
                <a:effectLst>
                  <a:outerShdw blurRad="38100" dist="38100" dir="2700000" algn="tl">
                    <a:srgbClr val="000000"/>
                  </a:outerShdw>
                </a:effectLst>
                <a:latin typeface="Trebuchet MS" pitchFamily="34" charset="0"/>
              </a:rPr>
              <a:t> tim penilai</a:t>
            </a:r>
            <a:r>
              <a:rPr lang="en-US" sz="2400" b="1" dirty="0" smtClean="0">
                <a:effectLst>
                  <a:outerShdw blurRad="38100" dist="38100" dir="2700000" algn="tl">
                    <a:srgbClr val="000000"/>
                  </a:outerShdw>
                </a:effectLst>
                <a:latin typeface="Trebuchet MS" pitchFamily="34" charset="0"/>
              </a:rPr>
              <a:t> </a:t>
            </a:r>
          </a:p>
          <a:p>
            <a:pPr marL="361950" indent="-361950">
              <a:buFont typeface="Wingdings" pitchFamily="2" charset="2"/>
              <a:buChar char="Ø"/>
              <a:defRPr/>
            </a:pPr>
            <a:r>
              <a:rPr lang="id-ID" sz="2400" b="1" dirty="0" smtClean="0">
                <a:effectLst>
                  <a:outerShdw blurRad="38100" dist="38100" dir="2700000" algn="tl">
                    <a:srgbClr val="000000"/>
                  </a:outerShdw>
                </a:effectLst>
                <a:latin typeface="Trebuchet MS" pitchFamily="34" charset="0"/>
              </a:rPr>
              <a:t>peroleh</a:t>
            </a:r>
            <a:r>
              <a:rPr lang="en-US" sz="2400" b="1" dirty="0" smtClean="0">
                <a:effectLst>
                  <a:outerShdw blurRad="38100" dist="38100" dir="2700000" algn="tl">
                    <a:srgbClr val="000000"/>
                  </a:outerShdw>
                </a:effectLst>
                <a:latin typeface="Trebuchet MS" pitchFamily="34" charset="0"/>
              </a:rPr>
              <a:t>an</a:t>
            </a:r>
            <a:r>
              <a:rPr lang="id-ID" sz="2400" b="1" dirty="0" smtClean="0">
                <a:effectLst>
                  <a:outerShdw blurRad="38100" dist="38100" dir="2700000" algn="tl">
                    <a:srgbClr val="000000"/>
                  </a:outerShdw>
                </a:effectLst>
                <a:latin typeface="Trebuchet MS" pitchFamily="34" charset="0"/>
              </a:rPr>
              <a:t> penghargaan/tanda jasa</a:t>
            </a:r>
          </a:p>
          <a:p>
            <a:pPr marL="361950" indent="-361950">
              <a:buFont typeface="Wingdings" pitchFamily="2" charset="2"/>
              <a:buChar char="Ø"/>
              <a:defRPr/>
            </a:pPr>
            <a:r>
              <a:rPr lang="id-ID" sz="2400" b="1" dirty="0" smtClean="0">
                <a:effectLst>
                  <a:outerShdw blurRad="38100" dist="38100" dir="2700000" algn="tl">
                    <a:srgbClr val="000000"/>
                  </a:outerShdw>
                </a:effectLst>
                <a:latin typeface="Trebuchet MS" pitchFamily="34" charset="0"/>
              </a:rPr>
              <a:t>peroleh</a:t>
            </a:r>
            <a:r>
              <a:rPr lang="en-US" sz="2400" b="1" dirty="0" smtClean="0">
                <a:effectLst>
                  <a:outerShdw blurRad="38100" dist="38100" dir="2700000" algn="tl">
                    <a:srgbClr val="000000"/>
                  </a:outerShdw>
                </a:effectLst>
                <a:latin typeface="Trebuchet MS" pitchFamily="34" charset="0"/>
              </a:rPr>
              <a:t>an</a:t>
            </a:r>
            <a:r>
              <a:rPr lang="id-ID" sz="2400" b="1" dirty="0" smtClean="0">
                <a:effectLst>
                  <a:outerShdw blurRad="38100" dist="38100" dir="2700000" algn="tl">
                    <a:srgbClr val="000000"/>
                  </a:outerShdw>
                </a:effectLst>
                <a:latin typeface="Trebuchet MS" pitchFamily="34" charset="0"/>
              </a:rPr>
              <a:t> gelar kesarjanaan</a:t>
            </a:r>
            <a:r>
              <a:rPr lang="en-US" sz="2400" b="1" dirty="0" smtClean="0">
                <a:effectLst>
                  <a:outerShdw blurRad="38100" dist="38100" dir="2700000" algn="tl">
                    <a:srgbClr val="000000"/>
                  </a:outerShdw>
                </a:effectLst>
                <a:latin typeface="Trebuchet MS" pitchFamily="34" charset="0"/>
              </a:rPr>
              <a:t> </a:t>
            </a:r>
            <a:r>
              <a:rPr lang="id-ID" sz="2400" b="1" dirty="0" smtClean="0">
                <a:effectLst>
                  <a:outerShdw blurRad="38100" dist="38100" dir="2700000" algn="tl">
                    <a:srgbClr val="000000"/>
                  </a:outerShdw>
                </a:effectLst>
                <a:latin typeface="Trebuchet MS" pitchFamily="34" charset="0"/>
              </a:rPr>
              <a:t>lainnya</a:t>
            </a:r>
            <a:endParaRPr lang="en-US" sz="2400" b="1" dirty="0">
              <a:effectLst>
                <a:outerShdw blurRad="38100" dist="38100" dir="2700000" algn="tl">
                  <a:srgbClr val="000000"/>
                </a:outerShdw>
              </a:effectLst>
              <a:latin typeface="Trebuchet MS" pitchFamily="34" charset="0"/>
            </a:endParaRPr>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81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899592" y="548680"/>
            <a:ext cx="5976664" cy="646331"/>
          </a:xfrm>
          <a:prstGeom prst="rect">
            <a:avLst/>
          </a:prstGeom>
        </p:spPr>
        <p:txBody>
          <a:bodyPr wrap="square">
            <a:spAutoFit/>
          </a:bodyPr>
          <a:lstStyle/>
          <a:p>
            <a:pPr algn="just">
              <a:defRPr/>
            </a:pPr>
            <a:r>
              <a:rPr lang="en-US" b="1" dirty="0" smtClean="0">
                <a:solidFill>
                  <a:srgbClr val="000000"/>
                </a:solidFill>
                <a:latin typeface="Comic Sans MS" pitchFamily="66" charset="0"/>
              </a:rPr>
              <a:t>P</a:t>
            </a:r>
            <a:r>
              <a:rPr lang="id-ID" b="1" dirty="0" smtClean="0">
                <a:solidFill>
                  <a:srgbClr val="000000"/>
                </a:solidFill>
                <a:latin typeface="Comic Sans MS" pitchFamily="66" charset="0"/>
              </a:rPr>
              <a:t>ejabat yang berwenang mengangkat, memindahkan, memberhentikan Analis Kepegawaian: </a:t>
            </a:r>
            <a:endParaRPr lang="id-ID" b="1" dirty="0">
              <a:solidFill>
                <a:srgbClr val="000000"/>
              </a:solidFill>
              <a:latin typeface="Comic Sans MS" pitchFamily="66" charset="0"/>
            </a:endParaRPr>
          </a:p>
        </p:txBody>
      </p:sp>
      <p:sp>
        <p:nvSpPr>
          <p:cNvPr id="3" name="Rectangle 2"/>
          <p:cNvSpPr/>
          <p:nvPr/>
        </p:nvSpPr>
        <p:spPr>
          <a:xfrm>
            <a:off x="1403648" y="1412776"/>
            <a:ext cx="5454352" cy="1738938"/>
          </a:xfrm>
          <a:prstGeom prst="rect">
            <a:avLst/>
          </a:prstGeom>
        </p:spPr>
        <p:txBody>
          <a:bodyPr wrap="square">
            <a:spAutoFit/>
          </a:bodyPr>
          <a:lstStyle/>
          <a:p>
            <a:pPr marL="533400" indent="-533400">
              <a:buFont typeface="Wingdings 3" pitchFamily="18" charset="2"/>
              <a:buChar char="{"/>
              <a:tabLst>
                <a:tab pos="533400" algn="l"/>
              </a:tabLst>
              <a:defRPr/>
            </a:pPr>
            <a:r>
              <a:rPr lang="id-ID" sz="2000" dirty="0" smtClean="0">
                <a:solidFill>
                  <a:srgbClr val="0B0B0D"/>
                </a:solidFill>
                <a:latin typeface="Comic Sans MS" pitchFamily="66" charset="0"/>
              </a:rPr>
              <a:t>Menteri, Jaksa Agung, Pimpinan LPND, Pimpinan Kesekretariatan Lembaga Tinggi Negara, Gubernur, dan Bupati/Walikota</a:t>
            </a:r>
          </a:p>
          <a:p>
            <a:pPr marL="533400" indent="-533400">
              <a:lnSpc>
                <a:spcPct val="75000"/>
              </a:lnSpc>
              <a:buFont typeface="Wingdings 3" pitchFamily="18" charset="2"/>
              <a:buNone/>
              <a:tabLst>
                <a:tab pos="533400" algn="l"/>
              </a:tabLst>
              <a:defRPr/>
            </a:pPr>
            <a:endParaRPr lang="id-ID" dirty="0" smtClean="0">
              <a:solidFill>
                <a:srgbClr val="0B0B0D"/>
              </a:solidFill>
              <a:latin typeface="Comic Sans MS" pitchFamily="66" charset="0"/>
            </a:endParaRPr>
          </a:p>
          <a:p>
            <a:pPr marL="533400" indent="-533400">
              <a:lnSpc>
                <a:spcPct val="75000"/>
              </a:lnSpc>
              <a:buFont typeface="Wingdings 3" pitchFamily="18" charset="2"/>
              <a:buNone/>
              <a:tabLst>
                <a:tab pos="533400" algn="l"/>
              </a:tabLst>
              <a:defRPr/>
            </a:pPr>
            <a:r>
              <a:rPr lang="id-ID" dirty="0" smtClean="0">
                <a:solidFill>
                  <a:srgbClr val="0B0B0D"/>
                </a:solidFill>
                <a:latin typeface="Comic Sans MS" pitchFamily="66" charset="0"/>
              </a:rPr>
              <a:t>	</a:t>
            </a:r>
            <a:endParaRPr lang="id-ID" dirty="0"/>
          </a:p>
        </p:txBody>
      </p:sp>
      <p:sp>
        <p:nvSpPr>
          <p:cNvPr id="4" name="Rectangle 3"/>
          <p:cNvSpPr/>
          <p:nvPr/>
        </p:nvSpPr>
        <p:spPr>
          <a:xfrm>
            <a:off x="899592" y="3140968"/>
            <a:ext cx="5958408" cy="646331"/>
          </a:xfrm>
          <a:prstGeom prst="rect">
            <a:avLst/>
          </a:prstGeom>
        </p:spPr>
        <p:txBody>
          <a:bodyPr wrap="square">
            <a:spAutoFit/>
          </a:bodyPr>
          <a:lstStyle/>
          <a:p>
            <a:pPr algn="just">
              <a:defRPr/>
            </a:pPr>
            <a:r>
              <a:rPr lang="en-US" b="1" dirty="0" smtClean="0">
                <a:solidFill>
                  <a:srgbClr val="000000"/>
                </a:solidFill>
                <a:effectLst>
                  <a:outerShdw blurRad="38100" dist="38100" dir="2700000" algn="tl">
                    <a:srgbClr val="FFFFFF"/>
                  </a:outerShdw>
                </a:effectLst>
                <a:latin typeface="Comic Sans MS" pitchFamily="66" charset="0"/>
              </a:rPr>
              <a:t>P</a:t>
            </a:r>
            <a:r>
              <a:rPr lang="id-ID" b="1" dirty="0" smtClean="0">
                <a:solidFill>
                  <a:srgbClr val="000000"/>
                </a:solidFill>
                <a:effectLst>
                  <a:outerShdw blurRad="38100" dist="38100" dir="2700000" algn="tl">
                    <a:srgbClr val="FFFFFF"/>
                  </a:outerShdw>
                </a:effectLst>
                <a:latin typeface="Comic Sans MS" pitchFamily="66" charset="0"/>
              </a:rPr>
              <a:t>ejabat yang berwenang m</a:t>
            </a:r>
            <a:r>
              <a:rPr lang="en-US" b="1" dirty="0" err="1" smtClean="0">
                <a:solidFill>
                  <a:srgbClr val="000000"/>
                </a:solidFill>
                <a:effectLst>
                  <a:outerShdw blurRad="38100" dist="38100" dir="2700000" algn="tl">
                    <a:srgbClr val="FFFFFF"/>
                  </a:outerShdw>
                </a:effectLst>
                <a:latin typeface="Comic Sans MS" pitchFamily="66" charset="0"/>
              </a:rPr>
              <a:t>enetapkan</a:t>
            </a:r>
            <a:r>
              <a:rPr lang="en-US" b="1" dirty="0" smtClean="0">
                <a:solidFill>
                  <a:srgbClr val="000000"/>
                </a:solidFill>
                <a:effectLst>
                  <a:outerShdw blurRad="38100" dist="38100" dir="2700000" algn="tl">
                    <a:srgbClr val="FFFFFF"/>
                  </a:outerShdw>
                </a:effectLst>
                <a:latin typeface="Comic Sans MS" pitchFamily="66" charset="0"/>
              </a:rPr>
              <a:t> </a:t>
            </a:r>
            <a:r>
              <a:rPr lang="en-US" b="1" dirty="0" err="1" smtClean="0">
                <a:solidFill>
                  <a:srgbClr val="000000"/>
                </a:solidFill>
                <a:effectLst>
                  <a:outerShdw blurRad="38100" dist="38100" dir="2700000" algn="tl">
                    <a:srgbClr val="FFFFFF"/>
                  </a:outerShdw>
                </a:effectLst>
                <a:latin typeface="Comic Sans MS" pitchFamily="66" charset="0"/>
              </a:rPr>
              <a:t>kenaikan</a:t>
            </a:r>
            <a:r>
              <a:rPr lang="en-US" b="1" dirty="0" smtClean="0">
                <a:solidFill>
                  <a:srgbClr val="000000"/>
                </a:solidFill>
                <a:effectLst>
                  <a:outerShdw blurRad="38100" dist="38100" dir="2700000" algn="tl">
                    <a:srgbClr val="FFFFFF"/>
                  </a:outerShdw>
                </a:effectLst>
                <a:latin typeface="Comic Sans MS" pitchFamily="66" charset="0"/>
              </a:rPr>
              <a:t> </a:t>
            </a:r>
            <a:r>
              <a:rPr lang="en-US" b="1" dirty="0" err="1" smtClean="0">
                <a:solidFill>
                  <a:srgbClr val="000000"/>
                </a:solidFill>
                <a:effectLst>
                  <a:outerShdw blurRad="38100" dist="38100" dir="2700000" algn="tl">
                    <a:srgbClr val="FFFFFF"/>
                  </a:outerShdw>
                </a:effectLst>
                <a:latin typeface="Comic Sans MS" pitchFamily="66" charset="0"/>
              </a:rPr>
              <a:t>pangkat</a:t>
            </a:r>
            <a:r>
              <a:rPr lang="id-ID" b="1" dirty="0" smtClean="0">
                <a:solidFill>
                  <a:srgbClr val="000000"/>
                </a:solidFill>
                <a:effectLst>
                  <a:outerShdw blurRad="38100" dist="38100" dir="2700000" algn="tl">
                    <a:srgbClr val="FFFFFF"/>
                  </a:outerShdw>
                </a:effectLst>
                <a:latin typeface="Comic Sans MS" pitchFamily="66" charset="0"/>
              </a:rPr>
              <a:t> Analis Kepegawaian: </a:t>
            </a:r>
            <a:endParaRPr lang="id-ID" b="1" dirty="0">
              <a:solidFill>
                <a:srgbClr val="000000"/>
              </a:solidFill>
              <a:effectLst>
                <a:outerShdw blurRad="38100" dist="38100" dir="2700000" algn="tl">
                  <a:srgbClr val="FFFFFF"/>
                </a:outerShdw>
              </a:effectLst>
              <a:latin typeface="Comic Sans MS" pitchFamily="66" charset="0"/>
            </a:endParaRPr>
          </a:p>
        </p:txBody>
      </p:sp>
      <p:sp>
        <p:nvSpPr>
          <p:cNvPr id="5" name="Rectangle 4"/>
          <p:cNvSpPr/>
          <p:nvPr/>
        </p:nvSpPr>
        <p:spPr>
          <a:xfrm>
            <a:off x="1475656" y="4005064"/>
            <a:ext cx="5382344" cy="1631216"/>
          </a:xfrm>
          <a:prstGeom prst="rect">
            <a:avLst/>
          </a:prstGeom>
        </p:spPr>
        <p:txBody>
          <a:bodyPr wrap="square">
            <a:spAutoFit/>
          </a:bodyPr>
          <a:lstStyle/>
          <a:p>
            <a:pPr marL="457200" indent="-457200" algn="just">
              <a:buFont typeface="Wingdings" pitchFamily="2" charset="2"/>
              <a:buChar char="Ø"/>
              <a:defRPr/>
            </a:pPr>
            <a:r>
              <a:rPr lang="id-ID" sz="2000" dirty="0" smtClean="0">
                <a:latin typeface="Comic Sans MS" pitchFamily="66" charset="0"/>
              </a:rPr>
              <a:t>Presiden: </a:t>
            </a:r>
          </a:p>
          <a:p>
            <a:pPr marL="457200" indent="-457200" algn="just">
              <a:defRPr/>
            </a:pPr>
            <a:r>
              <a:rPr lang="id-ID" sz="2000" dirty="0" smtClean="0">
                <a:latin typeface="Comic Sans MS" pitchFamily="66" charset="0"/>
              </a:rPr>
              <a:t>      Pembina Tingkat I ( IV/b) untuk menjadi Pembina Utama Muda (IV/c) setelah mendapat pertimbangan teknis dari Kepala BKN;</a:t>
            </a:r>
            <a:r>
              <a:rPr lang="en-GB" sz="2000" dirty="0" smtClean="0">
                <a:latin typeface="Comic Sans MS" pitchFamily="66" charset="0"/>
              </a:rPr>
              <a:t> </a:t>
            </a:r>
            <a:endParaRPr lang="en-GB" sz="2000" dirty="0">
              <a:latin typeface="Comic Sans MS" pitchFamily="66" charset="0"/>
            </a:endParaRPr>
          </a:p>
        </p:txBody>
      </p:sp>
    </p:spTree>
  </p:cSld>
  <p:clrMapOvr>
    <a:masterClrMapping/>
  </p:clrMapOvr>
  <p:transition>
    <p:circl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1"/>
          <a:tileRect/>
        </a:gra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71600" y="304800"/>
            <a:ext cx="7272808" cy="954107"/>
          </a:xfrm>
          <a:prstGeom prst="rect">
            <a:avLst/>
          </a:prstGeom>
          <a:noFill/>
          <a:ln w="12700" cap="sq">
            <a:noFill/>
            <a:miter lim="800000"/>
            <a:headEnd type="none" w="sm" len="sm"/>
            <a:tailEnd type="none" w="sm" len="sm"/>
          </a:ln>
          <a:effectLst/>
        </p:spPr>
        <p:txBody>
          <a:bodyPr wrap="square">
            <a:spAutoFit/>
          </a:bodyPr>
          <a:lstStyle/>
          <a:p>
            <a:pPr algn="ctr">
              <a:defRPr/>
            </a:pPr>
            <a:r>
              <a:rPr kumimoji="0" lang="en-US" sz="2800" b="1" dirty="0" err="1">
                <a:latin typeface="Comic Sans MS" pitchFamily="66" charset="0"/>
                <a:cs typeface="+mn-cs"/>
              </a:rPr>
              <a:t>Pejabat</a:t>
            </a:r>
            <a:r>
              <a:rPr kumimoji="0" lang="en-US" sz="2800" b="1" dirty="0">
                <a:latin typeface="Comic Sans MS" pitchFamily="66" charset="0"/>
                <a:cs typeface="+mn-cs"/>
              </a:rPr>
              <a:t> yang </a:t>
            </a:r>
            <a:r>
              <a:rPr kumimoji="0" lang="en-US" sz="2800" b="1" dirty="0" err="1">
                <a:latin typeface="Comic Sans MS" pitchFamily="66" charset="0"/>
                <a:cs typeface="+mn-cs"/>
              </a:rPr>
              <a:t>berwenang</a:t>
            </a:r>
            <a:r>
              <a:rPr kumimoji="0" lang="en-US" sz="2800" b="1" dirty="0">
                <a:latin typeface="Comic Sans MS" pitchFamily="66" charset="0"/>
                <a:cs typeface="+mn-cs"/>
              </a:rPr>
              <a:t> </a:t>
            </a:r>
            <a:r>
              <a:rPr kumimoji="0" lang="en-US" sz="2800" b="1" dirty="0" err="1">
                <a:latin typeface="Comic Sans MS" pitchFamily="66" charset="0"/>
                <a:cs typeface="+mn-cs"/>
              </a:rPr>
              <a:t>menetapkan</a:t>
            </a:r>
            <a:r>
              <a:rPr kumimoji="0" lang="en-US" sz="2800" b="1" dirty="0">
                <a:latin typeface="Comic Sans MS" pitchFamily="66" charset="0"/>
                <a:cs typeface="+mn-cs"/>
              </a:rPr>
              <a:t> </a:t>
            </a:r>
            <a:r>
              <a:rPr kumimoji="0" lang="en-US" sz="2800" b="1" dirty="0" err="1">
                <a:latin typeface="Comic Sans MS" pitchFamily="66" charset="0"/>
                <a:cs typeface="+mn-cs"/>
              </a:rPr>
              <a:t>kenaikan</a:t>
            </a:r>
            <a:r>
              <a:rPr kumimoji="0" lang="en-US" sz="2800" b="1" dirty="0">
                <a:latin typeface="Comic Sans MS" pitchFamily="66" charset="0"/>
                <a:cs typeface="+mn-cs"/>
              </a:rPr>
              <a:t> </a:t>
            </a:r>
            <a:r>
              <a:rPr kumimoji="0" lang="en-US" sz="2800" b="1" dirty="0" err="1">
                <a:latin typeface="Comic Sans MS" pitchFamily="66" charset="0"/>
                <a:cs typeface="+mn-cs"/>
              </a:rPr>
              <a:t>jabatan</a:t>
            </a:r>
            <a:r>
              <a:rPr kumimoji="0" lang="en-US" sz="2800" b="1" dirty="0">
                <a:latin typeface="Comic Sans MS" pitchFamily="66" charset="0"/>
                <a:cs typeface="+mn-cs"/>
              </a:rPr>
              <a:t> </a:t>
            </a:r>
            <a:r>
              <a:rPr kumimoji="0" lang="en-US" sz="2800" b="1" dirty="0" err="1">
                <a:latin typeface="Comic Sans MS" pitchFamily="66" charset="0"/>
                <a:cs typeface="+mn-cs"/>
              </a:rPr>
              <a:t>analis</a:t>
            </a:r>
            <a:r>
              <a:rPr kumimoji="0" lang="en-US" sz="2800" b="1" dirty="0">
                <a:latin typeface="Comic Sans MS" pitchFamily="66" charset="0"/>
                <a:cs typeface="+mn-cs"/>
              </a:rPr>
              <a:t> </a:t>
            </a:r>
            <a:r>
              <a:rPr kumimoji="0" lang="en-US" sz="2800" b="1" dirty="0" err="1">
                <a:latin typeface="Comic Sans MS" pitchFamily="66" charset="0"/>
                <a:cs typeface="+mn-cs"/>
              </a:rPr>
              <a:t>kepegawaian</a:t>
            </a:r>
            <a:endParaRPr kumimoji="0" lang="en-GB" sz="2800" b="1" dirty="0">
              <a:latin typeface="Comic Sans MS" pitchFamily="66" charset="0"/>
              <a:cs typeface="+mn-cs"/>
            </a:endParaRPr>
          </a:p>
        </p:txBody>
      </p:sp>
      <p:sp>
        <p:nvSpPr>
          <p:cNvPr id="3" name="Text Box 4"/>
          <p:cNvSpPr txBox="1">
            <a:spLocks noChangeArrowheads="1"/>
          </p:cNvSpPr>
          <p:nvPr/>
        </p:nvSpPr>
        <p:spPr bwMode="auto">
          <a:xfrm>
            <a:off x="2483768" y="1340768"/>
            <a:ext cx="4896544" cy="1323439"/>
          </a:xfrm>
          <a:prstGeom prst="rect">
            <a:avLst/>
          </a:prstGeom>
          <a:noFill/>
          <a:ln w="12700" cap="sq">
            <a:noFill/>
            <a:miter lim="800000"/>
            <a:headEnd type="none" w="sm" len="sm"/>
            <a:tailEnd type="none" w="sm" len="sm"/>
          </a:ln>
          <a:effectLst/>
        </p:spPr>
        <p:txBody>
          <a:bodyPr wrap="square">
            <a:spAutoFit/>
          </a:bodyPr>
          <a:lstStyle/>
          <a:p>
            <a:pPr algn="ctr">
              <a:defRPr/>
            </a:pPr>
            <a:r>
              <a:rPr kumimoji="0" lang="id-ID" sz="2000" dirty="0">
                <a:effectLst>
                  <a:outerShdw blurRad="38100" dist="38100" dir="2700000" algn="tl">
                    <a:srgbClr val="000000"/>
                  </a:outerShdw>
                </a:effectLst>
                <a:latin typeface="Comic Sans MS" pitchFamily="66" charset="0"/>
                <a:cs typeface="+mn-cs"/>
              </a:rPr>
              <a:t>Analis Kepegawaian</a:t>
            </a:r>
          </a:p>
          <a:p>
            <a:pPr algn="ctr">
              <a:defRPr/>
            </a:pPr>
            <a:r>
              <a:rPr kumimoji="0" lang="id-ID" sz="2000" dirty="0">
                <a:effectLst>
                  <a:outerShdw blurRad="38100" dist="38100" dir="2700000" algn="tl">
                    <a:srgbClr val="000000"/>
                  </a:outerShdw>
                </a:effectLst>
                <a:latin typeface="Comic Sans MS" pitchFamily="66" charset="0"/>
                <a:cs typeface="+mn-cs"/>
              </a:rPr>
              <a:t>Pelaksana </a:t>
            </a:r>
            <a:r>
              <a:rPr kumimoji="0" lang="en-US" sz="2000" dirty="0">
                <a:effectLst>
                  <a:outerShdw blurRad="38100" dist="38100" dir="2700000" algn="tl">
                    <a:srgbClr val="000000"/>
                  </a:outerShdw>
                </a:effectLst>
                <a:latin typeface="Comic Sans MS" pitchFamily="66" charset="0"/>
                <a:cs typeface="+mn-cs"/>
              </a:rPr>
              <a:t>s</a:t>
            </a:r>
            <a:r>
              <a:rPr kumimoji="0" lang="id-ID" sz="2000" dirty="0">
                <a:effectLst>
                  <a:outerShdw blurRad="38100" dist="38100" dir="2700000" algn="tl">
                    <a:srgbClr val="000000"/>
                  </a:outerShdw>
                </a:effectLst>
                <a:latin typeface="Comic Sans MS" pitchFamily="66" charset="0"/>
                <a:cs typeface="+mn-cs"/>
              </a:rPr>
              <a:t>/</a:t>
            </a:r>
            <a:r>
              <a:rPr kumimoji="0" lang="en-US" sz="2000" dirty="0">
                <a:effectLst>
                  <a:outerShdw blurRad="38100" dist="38100" dir="2700000" algn="tl">
                    <a:srgbClr val="000000"/>
                  </a:outerShdw>
                </a:effectLst>
                <a:latin typeface="Comic Sans MS" pitchFamily="66" charset="0"/>
                <a:cs typeface="+mn-cs"/>
              </a:rPr>
              <a:t>d</a:t>
            </a:r>
            <a:r>
              <a:rPr kumimoji="0" lang="id-ID" sz="2000" dirty="0">
                <a:effectLst>
                  <a:outerShdw blurRad="38100" dist="38100" dir="2700000" algn="tl">
                    <a:srgbClr val="000000"/>
                  </a:outerShdw>
                </a:effectLst>
                <a:latin typeface="Comic Sans MS" pitchFamily="66" charset="0"/>
                <a:cs typeface="+mn-cs"/>
              </a:rPr>
              <a:t> Penyelia </a:t>
            </a:r>
          </a:p>
          <a:p>
            <a:pPr algn="ctr">
              <a:defRPr/>
            </a:pPr>
            <a:r>
              <a:rPr kumimoji="0" lang="id-ID" sz="2000" dirty="0">
                <a:effectLst>
                  <a:outerShdw blurRad="38100" dist="38100" dir="2700000" algn="tl">
                    <a:srgbClr val="000000"/>
                  </a:outerShdw>
                </a:effectLst>
                <a:latin typeface="Comic Sans MS" pitchFamily="66" charset="0"/>
                <a:cs typeface="+mn-cs"/>
              </a:rPr>
              <a:t>Pertama </a:t>
            </a:r>
            <a:r>
              <a:rPr kumimoji="0" lang="en-US" sz="2000" dirty="0">
                <a:effectLst>
                  <a:outerShdw blurRad="38100" dist="38100" dir="2700000" algn="tl">
                    <a:srgbClr val="000000"/>
                  </a:outerShdw>
                </a:effectLst>
                <a:latin typeface="Comic Sans MS" pitchFamily="66" charset="0"/>
                <a:cs typeface="+mn-cs"/>
              </a:rPr>
              <a:t>s</a:t>
            </a:r>
            <a:r>
              <a:rPr kumimoji="0" lang="id-ID" sz="2000" dirty="0">
                <a:effectLst>
                  <a:outerShdw blurRad="38100" dist="38100" dir="2700000" algn="tl">
                    <a:srgbClr val="000000"/>
                  </a:outerShdw>
                </a:effectLst>
                <a:latin typeface="Comic Sans MS" pitchFamily="66" charset="0"/>
                <a:cs typeface="+mn-cs"/>
              </a:rPr>
              <a:t>/</a:t>
            </a:r>
            <a:r>
              <a:rPr kumimoji="0" lang="en-US" sz="2000" dirty="0">
                <a:effectLst>
                  <a:outerShdw blurRad="38100" dist="38100" dir="2700000" algn="tl">
                    <a:srgbClr val="000000"/>
                  </a:outerShdw>
                </a:effectLst>
                <a:latin typeface="Comic Sans MS" pitchFamily="66" charset="0"/>
                <a:cs typeface="+mn-cs"/>
              </a:rPr>
              <a:t>d</a:t>
            </a:r>
            <a:r>
              <a:rPr kumimoji="0" lang="id-ID" sz="2000" dirty="0">
                <a:effectLst>
                  <a:outerShdw blurRad="38100" dist="38100" dir="2700000" algn="tl">
                    <a:srgbClr val="000000"/>
                  </a:outerShdw>
                </a:effectLst>
                <a:latin typeface="Comic Sans MS" pitchFamily="66" charset="0"/>
                <a:cs typeface="+mn-cs"/>
              </a:rPr>
              <a:t> Madya</a:t>
            </a:r>
          </a:p>
          <a:p>
            <a:pPr algn="ctr">
              <a:defRPr/>
            </a:pPr>
            <a:r>
              <a:rPr kumimoji="0" lang="en-US" sz="2000" dirty="0">
                <a:effectLst>
                  <a:outerShdw blurRad="38100" dist="38100" dir="2700000" algn="tl">
                    <a:srgbClr val="000000"/>
                  </a:outerShdw>
                </a:effectLst>
                <a:latin typeface="Comic Sans MS" pitchFamily="66" charset="0"/>
                <a:cs typeface="+mn-cs"/>
              </a:rPr>
              <a:t>d</a:t>
            </a:r>
            <a:r>
              <a:rPr kumimoji="0" lang="id-ID" sz="2000" dirty="0">
                <a:effectLst>
                  <a:outerShdw blurRad="38100" dist="38100" dir="2700000" algn="tl">
                    <a:srgbClr val="000000"/>
                  </a:outerShdw>
                </a:effectLst>
                <a:latin typeface="Comic Sans MS" pitchFamily="66" charset="0"/>
                <a:cs typeface="+mn-cs"/>
              </a:rPr>
              <a:t>itetapkan </a:t>
            </a:r>
            <a:r>
              <a:rPr kumimoji="0" lang="en-US" sz="2000" dirty="0">
                <a:effectLst>
                  <a:outerShdw blurRad="38100" dist="38100" dir="2700000" algn="tl">
                    <a:srgbClr val="000000"/>
                  </a:outerShdw>
                </a:effectLst>
                <a:latin typeface="Comic Sans MS" pitchFamily="66" charset="0"/>
                <a:cs typeface="+mn-cs"/>
              </a:rPr>
              <a:t>o</a:t>
            </a:r>
            <a:r>
              <a:rPr kumimoji="0" lang="id-ID" sz="2000" dirty="0">
                <a:effectLst>
                  <a:outerShdw blurRad="38100" dist="38100" dir="2700000" algn="tl">
                    <a:srgbClr val="000000"/>
                  </a:outerShdw>
                </a:effectLst>
                <a:latin typeface="Comic Sans MS" pitchFamily="66" charset="0"/>
                <a:cs typeface="+mn-cs"/>
              </a:rPr>
              <a:t>leh </a:t>
            </a:r>
            <a:r>
              <a:rPr kumimoji="0" lang="en-US" sz="2000" dirty="0">
                <a:effectLst>
                  <a:outerShdw blurRad="38100" dist="38100" dir="2700000" algn="tl">
                    <a:srgbClr val="000000"/>
                  </a:outerShdw>
                </a:effectLst>
                <a:latin typeface="Comic Sans MS" pitchFamily="66" charset="0"/>
                <a:cs typeface="+mn-cs"/>
              </a:rPr>
              <a:t>PPK </a:t>
            </a:r>
            <a:r>
              <a:rPr kumimoji="0" lang="en-US" sz="2000" dirty="0" err="1">
                <a:effectLst>
                  <a:outerShdw blurRad="38100" dist="38100" dir="2700000" algn="tl">
                    <a:srgbClr val="000000"/>
                  </a:outerShdw>
                </a:effectLst>
                <a:latin typeface="Comic Sans MS" pitchFamily="66" charset="0"/>
                <a:cs typeface="+mn-cs"/>
              </a:rPr>
              <a:t>masing-masing</a:t>
            </a:r>
            <a:endParaRPr kumimoji="0" lang="id-ID" sz="2000" dirty="0">
              <a:effectLst>
                <a:outerShdw blurRad="38100" dist="38100" dir="2700000" algn="tl">
                  <a:srgbClr val="000000"/>
                </a:outerShdw>
              </a:effectLst>
              <a:latin typeface="Comic Sans MS" pitchFamily="66" charset="0"/>
              <a:cs typeface="+mn-cs"/>
            </a:endParaRPr>
          </a:p>
        </p:txBody>
      </p:sp>
      <p:sp>
        <p:nvSpPr>
          <p:cNvPr id="4" name="Text Box 4"/>
          <p:cNvSpPr txBox="1">
            <a:spLocks noChangeArrowheads="1"/>
          </p:cNvSpPr>
          <p:nvPr/>
        </p:nvSpPr>
        <p:spPr bwMode="auto">
          <a:xfrm>
            <a:off x="395536" y="2852936"/>
            <a:ext cx="3456384" cy="369332"/>
          </a:xfrm>
          <a:prstGeom prst="rect">
            <a:avLst/>
          </a:prstGeom>
          <a:noFill/>
          <a:ln w="12700" cap="sq">
            <a:noFill/>
            <a:miter lim="800000"/>
            <a:headEnd type="none" w="sm" len="sm"/>
            <a:tailEnd type="none" w="sm" len="sm"/>
          </a:ln>
          <a:effectLst/>
        </p:spPr>
        <p:txBody>
          <a:bodyPr wrap="square">
            <a:spAutoFit/>
          </a:bodyPr>
          <a:lstStyle/>
          <a:p>
            <a:pPr algn="ctr">
              <a:defRPr/>
            </a:pPr>
            <a:r>
              <a:rPr kumimoji="0" lang="en-US" b="1" dirty="0">
                <a:latin typeface="Comic Sans MS" pitchFamily="66" charset="0"/>
                <a:cs typeface="+mn-cs"/>
              </a:rPr>
              <a:t>PPK </a:t>
            </a:r>
            <a:r>
              <a:rPr kumimoji="0" lang="en-US" b="1" dirty="0" err="1">
                <a:latin typeface="Comic Sans MS" pitchFamily="66" charset="0"/>
                <a:cs typeface="+mn-cs"/>
              </a:rPr>
              <a:t>Pusat</a:t>
            </a:r>
            <a:r>
              <a:rPr kumimoji="0" lang="en-US" b="1" dirty="0">
                <a:latin typeface="Comic Sans MS" pitchFamily="66" charset="0"/>
                <a:cs typeface="+mn-cs"/>
              </a:rPr>
              <a:t> &amp; </a:t>
            </a:r>
            <a:r>
              <a:rPr kumimoji="0" lang="en-US" b="1" dirty="0" err="1">
                <a:latin typeface="Comic Sans MS" pitchFamily="66" charset="0"/>
                <a:cs typeface="+mn-cs"/>
              </a:rPr>
              <a:t>Provinsi</a:t>
            </a:r>
            <a:r>
              <a:rPr kumimoji="0" lang="en-US" b="1" dirty="0">
                <a:latin typeface="Comic Sans MS" pitchFamily="66" charset="0"/>
                <a:cs typeface="+mn-cs"/>
              </a:rPr>
              <a:t> :</a:t>
            </a:r>
          </a:p>
        </p:txBody>
      </p:sp>
      <p:sp>
        <p:nvSpPr>
          <p:cNvPr id="5" name="Rectangle 4"/>
          <p:cNvSpPr>
            <a:spLocks noChangeArrowheads="1"/>
          </p:cNvSpPr>
          <p:nvPr/>
        </p:nvSpPr>
        <p:spPr bwMode="auto">
          <a:xfrm>
            <a:off x="457200" y="3248025"/>
            <a:ext cx="4953000" cy="1323975"/>
          </a:xfrm>
          <a:prstGeom prst="rect">
            <a:avLst/>
          </a:prstGeom>
          <a:noFill/>
          <a:ln w="12700" cap="sq">
            <a:noFill/>
            <a:miter lim="800000"/>
            <a:headEnd type="none" w="sm" len="sm"/>
            <a:tailEnd type="none" w="sm" len="sm"/>
          </a:ln>
          <a:effectLst/>
        </p:spPr>
        <p:txBody>
          <a:bodyPr>
            <a:spAutoFit/>
          </a:bodyPr>
          <a:lstStyle/>
          <a:p>
            <a:pPr marL="361950" indent="-361950">
              <a:buFont typeface="Wingdings" pitchFamily="2" charset="2"/>
              <a:buChar char="q"/>
              <a:defRPr/>
            </a:pPr>
            <a:r>
              <a:rPr lang="id-ID" sz="2000" b="1" dirty="0">
                <a:latin typeface="Comic Sans MS" pitchFamily="66" charset="0"/>
                <a:cs typeface="+mn-cs"/>
              </a:rPr>
              <a:t>Pengatur (II/c) untuk menjadi Pengatur Tingkat I (II/d) s/d Penata Tingkat I (III/d) AK Terampil  </a:t>
            </a:r>
            <a:endParaRPr lang="en-GB" sz="2000" b="1" dirty="0">
              <a:latin typeface="Comic Sans MS" pitchFamily="66" charset="0"/>
              <a:cs typeface="+mn-cs"/>
            </a:endParaRPr>
          </a:p>
        </p:txBody>
      </p:sp>
      <p:sp>
        <p:nvSpPr>
          <p:cNvPr id="6" name="Rectangle 6"/>
          <p:cNvSpPr>
            <a:spLocks noChangeArrowheads="1"/>
          </p:cNvSpPr>
          <p:nvPr/>
        </p:nvSpPr>
        <p:spPr bwMode="auto">
          <a:xfrm>
            <a:off x="457200" y="4619625"/>
            <a:ext cx="6324600" cy="1323975"/>
          </a:xfrm>
          <a:prstGeom prst="rect">
            <a:avLst/>
          </a:prstGeom>
          <a:noFill/>
          <a:ln w="12700" cap="sq">
            <a:noFill/>
            <a:miter lim="800000"/>
            <a:headEnd type="none" w="sm" len="sm"/>
            <a:tailEnd type="none" w="sm" len="sm"/>
          </a:ln>
          <a:effectLst/>
        </p:spPr>
        <p:txBody>
          <a:bodyPr>
            <a:spAutoFit/>
          </a:bodyPr>
          <a:lstStyle/>
          <a:p>
            <a:pPr marL="361950" indent="-361950">
              <a:buFont typeface="Wingdings" pitchFamily="2" charset="2"/>
              <a:buChar char="q"/>
              <a:defRPr/>
            </a:pPr>
            <a:r>
              <a:rPr lang="id-ID" sz="2000" b="1" dirty="0">
                <a:latin typeface="Comic Sans MS" pitchFamily="66" charset="0"/>
                <a:cs typeface="+mn-cs"/>
              </a:rPr>
              <a:t>Penata Muda (III/a</a:t>
            </a:r>
            <a:r>
              <a:rPr lang="en-US" sz="2000" b="1" dirty="0">
                <a:latin typeface="Comic Sans MS" pitchFamily="66" charset="0"/>
                <a:cs typeface="+mn-cs"/>
              </a:rPr>
              <a:t>)</a:t>
            </a:r>
            <a:r>
              <a:rPr lang="id-ID" sz="2000" b="1" dirty="0">
                <a:latin typeface="Comic Sans MS" pitchFamily="66" charset="0"/>
                <a:cs typeface="+mn-cs"/>
              </a:rPr>
              <a:t> menjadi Penata Muda Tingkat I (III/b) s/d Pembina Tingkat I (IV/b) Analis Kepegawaian Ahli, di lingkungan masing-masing</a:t>
            </a:r>
            <a:endParaRPr lang="en-GB" sz="2000" b="1" dirty="0">
              <a:latin typeface="Comic Sans MS" pitchFamily="66" charset="0"/>
              <a:cs typeface="+mn-cs"/>
            </a:endParaRPr>
          </a:p>
        </p:txBody>
      </p:sp>
      <p:sp>
        <p:nvSpPr>
          <p:cNvPr id="7" name="AutoShape 6"/>
          <p:cNvSpPr>
            <a:spLocks noChangeArrowheads="1"/>
          </p:cNvSpPr>
          <p:nvPr/>
        </p:nvSpPr>
        <p:spPr bwMode="auto">
          <a:xfrm>
            <a:off x="1619672" y="1484784"/>
            <a:ext cx="504056" cy="576064"/>
          </a:xfrm>
          <a:prstGeom prst="chevron">
            <a:avLst>
              <a:gd name="adj" fmla="val 37500"/>
            </a:avLst>
          </a:prstGeom>
          <a:solidFill>
            <a:schemeClr val="accent1"/>
          </a:solidFill>
          <a:ln w="12700" cap="sq">
            <a:solidFill>
              <a:schemeClr val="tx1"/>
            </a:solidFill>
            <a:miter lim="800000"/>
            <a:headEnd type="none" w="sm" len="sm"/>
            <a:tailEnd type="none" w="sm" len="sm"/>
          </a:ln>
        </p:spPr>
        <p:txBody>
          <a:bodyPr wrap="none" anchor="ctr"/>
          <a:lstStyle/>
          <a:p>
            <a:endParaRPr lang="en-AU"/>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35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691680" y="620688"/>
            <a:ext cx="5760640" cy="584775"/>
          </a:xfrm>
          <a:prstGeom prst="rect">
            <a:avLst/>
          </a:prstGeom>
        </p:spPr>
        <p:txBody>
          <a:bodyPr wrap="square">
            <a:spAutoFit/>
          </a:bodyPr>
          <a:lstStyle/>
          <a:p>
            <a:r>
              <a:rPr lang="id-ID" sz="3200" kern="10" dirty="0" smtClean="0">
                <a:ln w="9525" cap="sq">
                  <a:solidFill>
                    <a:srgbClr val="FFFFFF"/>
                  </a:solidFill>
                  <a:round/>
                  <a:headEnd type="none" w="sm" len="sm"/>
                  <a:tailEnd type="none" w="sm" len="sm"/>
                </a:ln>
                <a:solidFill>
                  <a:srgbClr val="000000"/>
                </a:solidFill>
                <a:latin typeface="Arial Black"/>
              </a:rPr>
              <a:t>tujuan manajemen ASN</a:t>
            </a:r>
            <a:endParaRPr lang="id-ID" sz="3200" dirty="0"/>
          </a:p>
        </p:txBody>
      </p:sp>
      <p:sp>
        <p:nvSpPr>
          <p:cNvPr id="3" name="Rectangle 2"/>
          <p:cNvSpPr/>
          <p:nvPr/>
        </p:nvSpPr>
        <p:spPr>
          <a:xfrm>
            <a:off x="899592" y="1484784"/>
            <a:ext cx="7200800" cy="4801314"/>
          </a:xfrm>
          <a:prstGeom prst="rect">
            <a:avLst/>
          </a:prstGeom>
        </p:spPr>
        <p:txBody>
          <a:bodyPr wrap="square">
            <a:spAutoFit/>
          </a:bodyPr>
          <a:lstStyle/>
          <a:p>
            <a:pPr algn="ctr">
              <a:lnSpc>
                <a:spcPct val="85000"/>
              </a:lnSpc>
              <a:tabLst>
                <a:tab pos="1485900" algn="l"/>
              </a:tabLst>
            </a:pPr>
            <a:r>
              <a:rPr kumimoji="0" lang="id-ID" sz="2400" b="1" dirty="0" smtClean="0">
                <a:latin typeface="Comic Sans MS" pitchFamily="66" charset="0"/>
              </a:rPr>
              <a:t>Manajemen </a:t>
            </a:r>
            <a:r>
              <a:rPr kumimoji="0" lang="en-US" sz="2400" b="1" dirty="0" smtClean="0">
                <a:latin typeface="Comic Sans MS" pitchFamily="66" charset="0"/>
              </a:rPr>
              <a:t>ASN</a:t>
            </a:r>
            <a:r>
              <a:rPr kumimoji="0" lang="id-ID" sz="2400" b="1" dirty="0" smtClean="0">
                <a:latin typeface="Comic Sans MS" pitchFamily="66" charset="0"/>
              </a:rPr>
              <a:t> diarahkan untuk menjamin penyelenggaraan tugas pemerintahan dan pembangunan secara berdayaguna dan berhasilguna.</a:t>
            </a:r>
            <a:endParaRPr kumimoji="0" lang="en-US" sz="2400" b="1" dirty="0" smtClean="0">
              <a:latin typeface="Comic Sans MS" pitchFamily="66" charset="0"/>
            </a:endParaRPr>
          </a:p>
          <a:p>
            <a:pPr algn="ctr">
              <a:lnSpc>
                <a:spcPct val="85000"/>
              </a:lnSpc>
              <a:tabLst>
                <a:tab pos="1485900" algn="l"/>
              </a:tabLst>
            </a:pPr>
            <a:endParaRPr kumimoji="0" lang="id-ID" sz="2400" b="1" dirty="0" smtClean="0">
              <a:latin typeface="Comic Sans MS" pitchFamily="66" charset="0"/>
            </a:endParaRPr>
          </a:p>
          <a:p>
            <a:pPr algn="ctr">
              <a:lnSpc>
                <a:spcPct val="85000"/>
              </a:lnSpc>
              <a:tabLst>
                <a:tab pos="1485900" algn="l"/>
              </a:tabLst>
            </a:pPr>
            <a:r>
              <a:rPr kumimoji="0" lang="id-ID" sz="2400" b="1" dirty="0" smtClean="0">
                <a:latin typeface="Comic Sans MS" pitchFamily="66" charset="0"/>
              </a:rPr>
              <a:t>Untuk mewujudkan penyelenggaraan tugas pemerintahan dan pembangunan, diperlukan </a:t>
            </a:r>
            <a:r>
              <a:rPr kumimoji="0" lang="en-US" sz="2400" b="1" dirty="0" smtClean="0">
                <a:latin typeface="Comic Sans MS" pitchFamily="66" charset="0"/>
              </a:rPr>
              <a:t>ASN</a:t>
            </a:r>
            <a:r>
              <a:rPr kumimoji="0" lang="id-ID" sz="2400" b="1" dirty="0" smtClean="0">
                <a:latin typeface="Comic Sans MS" pitchFamily="66" charset="0"/>
              </a:rPr>
              <a:t> yang profesional, bertanggung jawab, jujur, dan adil melalui pembinaan yang dilaksanakan berdasarkan sistim </a:t>
            </a:r>
            <a:r>
              <a:rPr kumimoji="0" lang="en-US" sz="2400" b="1" dirty="0" smtClean="0">
                <a:latin typeface="Comic Sans MS" pitchFamily="66" charset="0"/>
              </a:rPr>
              <a:t>merit </a:t>
            </a:r>
            <a:r>
              <a:rPr kumimoji="0" lang="en-US" sz="2400" b="1" dirty="0" err="1" smtClean="0">
                <a:latin typeface="Comic Sans MS" pitchFamily="66" charset="0"/>
              </a:rPr>
              <a:t>yaitu</a:t>
            </a:r>
            <a:r>
              <a:rPr kumimoji="0" lang="en-US" sz="2400" b="1" dirty="0" smtClean="0">
                <a:latin typeface="Comic Sans MS" pitchFamily="66" charset="0"/>
              </a:rPr>
              <a:t> </a:t>
            </a:r>
            <a:r>
              <a:rPr kumimoji="0" lang="en-US" sz="2400" b="1" dirty="0" err="1" smtClean="0">
                <a:latin typeface="Comic Sans MS" pitchFamily="66" charset="0"/>
              </a:rPr>
              <a:t>berdasarkan</a:t>
            </a:r>
            <a:r>
              <a:rPr kumimoji="0" lang="en-US" sz="2400" b="1" dirty="0" smtClean="0">
                <a:latin typeface="Comic Sans MS" pitchFamily="66" charset="0"/>
              </a:rPr>
              <a:t> </a:t>
            </a:r>
            <a:r>
              <a:rPr kumimoji="0" lang="en-US" sz="2400" b="1" dirty="0" err="1" smtClean="0">
                <a:latin typeface="Comic Sans MS" pitchFamily="66" charset="0"/>
              </a:rPr>
              <a:t>pada</a:t>
            </a:r>
            <a:r>
              <a:rPr kumimoji="0" lang="en-US" sz="2400" b="1" dirty="0" smtClean="0">
                <a:latin typeface="Comic Sans MS" pitchFamily="66" charset="0"/>
              </a:rPr>
              <a:t> </a:t>
            </a:r>
            <a:r>
              <a:rPr kumimoji="0" lang="en-US" sz="2400" b="1" dirty="0" err="1" smtClean="0">
                <a:latin typeface="Comic Sans MS" pitchFamily="66" charset="0"/>
              </a:rPr>
              <a:t>kualifikasi</a:t>
            </a:r>
            <a:r>
              <a:rPr kumimoji="0" lang="en-US" sz="2400" b="1" dirty="0" smtClean="0">
                <a:latin typeface="Comic Sans MS" pitchFamily="66" charset="0"/>
              </a:rPr>
              <a:t>, </a:t>
            </a:r>
            <a:r>
              <a:rPr kumimoji="0" lang="en-US" sz="2400" b="1" dirty="0" err="1" smtClean="0">
                <a:latin typeface="Comic Sans MS" pitchFamily="66" charset="0"/>
              </a:rPr>
              <a:t>kompetensi</a:t>
            </a:r>
            <a:r>
              <a:rPr kumimoji="0" lang="en-US" sz="2400" b="1" dirty="0" smtClean="0">
                <a:latin typeface="Comic Sans MS" pitchFamily="66" charset="0"/>
              </a:rPr>
              <a:t> </a:t>
            </a:r>
            <a:r>
              <a:rPr kumimoji="0" lang="en-US" sz="2400" b="1" dirty="0" err="1" smtClean="0">
                <a:latin typeface="Comic Sans MS" pitchFamily="66" charset="0"/>
              </a:rPr>
              <a:t>dan</a:t>
            </a:r>
            <a:r>
              <a:rPr kumimoji="0" lang="en-US" sz="2400" b="1" dirty="0" smtClean="0">
                <a:latin typeface="Comic Sans MS" pitchFamily="66" charset="0"/>
              </a:rPr>
              <a:t> </a:t>
            </a:r>
            <a:r>
              <a:rPr kumimoji="0" lang="en-US" sz="2400" b="1" dirty="0" err="1" smtClean="0">
                <a:latin typeface="Comic Sans MS" pitchFamily="66" charset="0"/>
              </a:rPr>
              <a:t>kinerja</a:t>
            </a:r>
            <a:r>
              <a:rPr kumimoji="0" lang="en-US" sz="2400" b="1" dirty="0" smtClean="0">
                <a:latin typeface="Comic Sans MS" pitchFamily="66" charset="0"/>
              </a:rPr>
              <a:t> </a:t>
            </a:r>
            <a:r>
              <a:rPr kumimoji="0" lang="en-US" sz="2400" b="1" dirty="0" err="1" smtClean="0">
                <a:latin typeface="Comic Sans MS" pitchFamily="66" charset="0"/>
              </a:rPr>
              <a:t>secara</a:t>
            </a:r>
            <a:r>
              <a:rPr kumimoji="0" lang="en-US" sz="2400" b="1" dirty="0" smtClean="0">
                <a:latin typeface="Comic Sans MS" pitchFamily="66" charset="0"/>
              </a:rPr>
              <a:t> </a:t>
            </a:r>
            <a:r>
              <a:rPr kumimoji="0" lang="en-US" sz="2400" b="1" dirty="0" err="1" smtClean="0">
                <a:latin typeface="Comic Sans MS" pitchFamily="66" charset="0"/>
              </a:rPr>
              <a:t>adil</a:t>
            </a:r>
            <a:r>
              <a:rPr kumimoji="0" lang="en-US" sz="2400" b="1" dirty="0" smtClean="0">
                <a:latin typeface="Comic Sans MS" pitchFamily="66" charset="0"/>
              </a:rPr>
              <a:t> </a:t>
            </a:r>
            <a:r>
              <a:rPr kumimoji="0" lang="en-US" sz="2400" b="1" dirty="0" err="1" smtClean="0">
                <a:latin typeface="Comic Sans MS" pitchFamily="66" charset="0"/>
              </a:rPr>
              <a:t>dan</a:t>
            </a:r>
            <a:r>
              <a:rPr kumimoji="0" lang="en-US" sz="2400" b="1" dirty="0" smtClean="0">
                <a:latin typeface="Comic Sans MS" pitchFamily="66" charset="0"/>
              </a:rPr>
              <a:t> </a:t>
            </a:r>
            <a:r>
              <a:rPr kumimoji="0" lang="en-US" sz="2400" b="1" dirty="0" err="1" smtClean="0">
                <a:latin typeface="Comic Sans MS" pitchFamily="66" charset="0"/>
              </a:rPr>
              <a:t>wajar</a:t>
            </a:r>
            <a:r>
              <a:rPr kumimoji="0" lang="en-US" sz="2400" b="1" dirty="0" smtClean="0">
                <a:latin typeface="Comic Sans MS" pitchFamily="66" charset="0"/>
              </a:rPr>
              <a:t> </a:t>
            </a:r>
            <a:r>
              <a:rPr kumimoji="0" lang="en-US" sz="2400" b="1" dirty="0" err="1" smtClean="0">
                <a:latin typeface="Comic Sans MS" pitchFamily="66" charset="0"/>
              </a:rPr>
              <a:t>dengan</a:t>
            </a:r>
            <a:r>
              <a:rPr kumimoji="0" lang="en-US" sz="2400" b="1" dirty="0" smtClean="0">
                <a:latin typeface="Comic Sans MS" pitchFamily="66" charset="0"/>
              </a:rPr>
              <a:t> </a:t>
            </a:r>
            <a:r>
              <a:rPr kumimoji="0" lang="en-US" sz="2400" b="1" dirty="0" err="1" smtClean="0">
                <a:latin typeface="Comic Sans MS" pitchFamily="66" charset="0"/>
              </a:rPr>
              <a:t>tanpa</a:t>
            </a:r>
            <a:r>
              <a:rPr kumimoji="0" lang="en-US" sz="2400" b="1" dirty="0" smtClean="0">
                <a:latin typeface="Comic Sans MS" pitchFamily="66" charset="0"/>
              </a:rPr>
              <a:t> </a:t>
            </a:r>
            <a:r>
              <a:rPr kumimoji="0" lang="en-US" sz="2400" b="1" dirty="0" err="1" smtClean="0">
                <a:latin typeface="Comic Sans MS" pitchFamily="66" charset="0"/>
              </a:rPr>
              <a:t>membedakan</a:t>
            </a:r>
            <a:r>
              <a:rPr kumimoji="0" lang="en-US" sz="2400" b="1" dirty="0" smtClean="0">
                <a:latin typeface="Comic Sans MS" pitchFamily="66" charset="0"/>
              </a:rPr>
              <a:t> </a:t>
            </a:r>
            <a:r>
              <a:rPr kumimoji="0" lang="en-US" sz="2400" b="1" dirty="0" err="1" smtClean="0">
                <a:latin typeface="Comic Sans MS" pitchFamily="66" charset="0"/>
              </a:rPr>
              <a:t>latar</a:t>
            </a:r>
            <a:r>
              <a:rPr kumimoji="0" lang="en-US" sz="2400" b="1" dirty="0" smtClean="0">
                <a:latin typeface="Comic Sans MS" pitchFamily="66" charset="0"/>
              </a:rPr>
              <a:t> </a:t>
            </a:r>
            <a:r>
              <a:rPr kumimoji="0" lang="en-US" sz="2400" b="1" dirty="0" err="1" smtClean="0">
                <a:latin typeface="Comic Sans MS" pitchFamily="66" charset="0"/>
              </a:rPr>
              <a:t>belakang</a:t>
            </a:r>
            <a:r>
              <a:rPr kumimoji="0" lang="en-US" sz="2400" b="1" dirty="0" smtClean="0">
                <a:latin typeface="Comic Sans MS" pitchFamily="66" charset="0"/>
              </a:rPr>
              <a:t> </a:t>
            </a:r>
            <a:r>
              <a:rPr kumimoji="0" lang="en-US" sz="2400" b="1" dirty="0" err="1" smtClean="0">
                <a:latin typeface="Comic Sans MS" pitchFamily="66" charset="0"/>
              </a:rPr>
              <a:t>politik</a:t>
            </a:r>
            <a:r>
              <a:rPr kumimoji="0" lang="en-US" sz="2400" b="1" dirty="0" smtClean="0">
                <a:latin typeface="Comic Sans MS" pitchFamily="66" charset="0"/>
              </a:rPr>
              <a:t>, </a:t>
            </a:r>
            <a:r>
              <a:rPr kumimoji="0" lang="en-US" sz="2400" b="1" dirty="0" err="1" smtClean="0">
                <a:latin typeface="Comic Sans MS" pitchFamily="66" charset="0"/>
              </a:rPr>
              <a:t>ras</a:t>
            </a:r>
            <a:r>
              <a:rPr kumimoji="0" lang="en-US" sz="2400" b="1" dirty="0" smtClean="0">
                <a:latin typeface="Comic Sans MS" pitchFamily="66" charset="0"/>
              </a:rPr>
              <a:t>, </a:t>
            </a:r>
            <a:r>
              <a:rPr kumimoji="0" lang="en-US" sz="2400" b="1" dirty="0" err="1" smtClean="0">
                <a:latin typeface="Comic Sans MS" pitchFamily="66" charset="0"/>
              </a:rPr>
              <a:t>warna</a:t>
            </a:r>
            <a:r>
              <a:rPr kumimoji="0" lang="en-US" sz="2400" b="1" dirty="0" smtClean="0">
                <a:latin typeface="Comic Sans MS" pitchFamily="66" charset="0"/>
              </a:rPr>
              <a:t> </a:t>
            </a:r>
            <a:r>
              <a:rPr kumimoji="0" lang="en-US" sz="2400" b="1" dirty="0" err="1" smtClean="0">
                <a:latin typeface="Comic Sans MS" pitchFamily="66" charset="0"/>
              </a:rPr>
              <a:t>kulit</a:t>
            </a:r>
            <a:r>
              <a:rPr kumimoji="0" lang="en-US" sz="2400" b="1" dirty="0" smtClean="0">
                <a:latin typeface="Comic Sans MS" pitchFamily="66" charset="0"/>
              </a:rPr>
              <a:t>, agama, </a:t>
            </a:r>
            <a:r>
              <a:rPr kumimoji="0" lang="en-US" sz="2400" b="1" dirty="0" err="1" smtClean="0">
                <a:latin typeface="Comic Sans MS" pitchFamily="66" charset="0"/>
              </a:rPr>
              <a:t>asal</a:t>
            </a:r>
            <a:r>
              <a:rPr kumimoji="0" lang="en-US" sz="2400" b="1" dirty="0" smtClean="0">
                <a:latin typeface="Comic Sans MS" pitchFamily="66" charset="0"/>
              </a:rPr>
              <a:t> </a:t>
            </a:r>
            <a:r>
              <a:rPr kumimoji="0" lang="en-US" sz="2400" b="1" dirty="0" err="1" smtClean="0">
                <a:latin typeface="Comic Sans MS" pitchFamily="66" charset="0"/>
              </a:rPr>
              <a:t>usul</a:t>
            </a:r>
            <a:r>
              <a:rPr kumimoji="0" lang="en-US" sz="2400" b="1" dirty="0" smtClean="0">
                <a:latin typeface="Comic Sans MS" pitchFamily="66" charset="0"/>
              </a:rPr>
              <a:t>, </a:t>
            </a:r>
            <a:r>
              <a:rPr kumimoji="0" lang="en-US" sz="2400" b="1" dirty="0" err="1" smtClean="0">
                <a:latin typeface="Comic Sans MS" pitchFamily="66" charset="0"/>
              </a:rPr>
              <a:t>jenis</a:t>
            </a:r>
            <a:r>
              <a:rPr kumimoji="0" lang="en-US" sz="2400" b="1" dirty="0" smtClean="0">
                <a:latin typeface="Comic Sans MS" pitchFamily="66" charset="0"/>
              </a:rPr>
              <a:t> </a:t>
            </a:r>
            <a:r>
              <a:rPr kumimoji="0" lang="en-US" sz="2400" b="1" dirty="0" err="1" smtClean="0">
                <a:latin typeface="Comic Sans MS" pitchFamily="66" charset="0"/>
              </a:rPr>
              <a:t>kelamin</a:t>
            </a:r>
            <a:r>
              <a:rPr kumimoji="0" lang="en-US" sz="2400" b="1" dirty="0" smtClean="0">
                <a:latin typeface="Comic Sans MS" pitchFamily="66" charset="0"/>
              </a:rPr>
              <a:t>, status </a:t>
            </a:r>
            <a:r>
              <a:rPr kumimoji="0" lang="en-US" sz="2400" b="1" dirty="0" err="1" smtClean="0">
                <a:latin typeface="Comic Sans MS" pitchFamily="66" charset="0"/>
              </a:rPr>
              <a:t>pernikahan</a:t>
            </a:r>
            <a:r>
              <a:rPr kumimoji="0" lang="en-US" sz="2400" b="1" dirty="0" smtClean="0">
                <a:latin typeface="Comic Sans MS" pitchFamily="66" charset="0"/>
              </a:rPr>
              <a:t>, </a:t>
            </a:r>
            <a:r>
              <a:rPr kumimoji="0" lang="en-US" sz="2400" b="1" dirty="0" err="1" smtClean="0">
                <a:latin typeface="Comic Sans MS" pitchFamily="66" charset="0"/>
              </a:rPr>
              <a:t>umur</a:t>
            </a:r>
            <a:r>
              <a:rPr kumimoji="0" lang="en-US" sz="2400" b="1" dirty="0" smtClean="0">
                <a:latin typeface="Comic Sans MS" pitchFamily="66" charset="0"/>
              </a:rPr>
              <a:t>, </a:t>
            </a:r>
            <a:r>
              <a:rPr kumimoji="0" lang="en-US" sz="2400" b="1" dirty="0" err="1" smtClean="0">
                <a:latin typeface="Comic Sans MS" pitchFamily="66" charset="0"/>
              </a:rPr>
              <a:t>atau</a:t>
            </a:r>
            <a:r>
              <a:rPr kumimoji="0" lang="en-US" sz="2400" b="1" dirty="0" smtClean="0">
                <a:latin typeface="Comic Sans MS" pitchFamily="66" charset="0"/>
              </a:rPr>
              <a:t> </a:t>
            </a:r>
            <a:r>
              <a:rPr kumimoji="0" lang="en-US" sz="2400" b="1" dirty="0" err="1" smtClean="0">
                <a:latin typeface="Comic Sans MS" pitchFamily="66" charset="0"/>
              </a:rPr>
              <a:t>kondisi</a:t>
            </a:r>
            <a:r>
              <a:rPr kumimoji="0" lang="en-US" sz="2400" b="1" dirty="0" smtClean="0">
                <a:latin typeface="Comic Sans MS" pitchFamily="66" charset="0"/>
              </a:rPr>
              <a:t> </a:t>
            </a:r>
            <a:r>
              <a:rPr kumimoji="0" lang="en-US" sz="2400" b="1" dirty="0" err="1" smtClean="0">
                <a:latin typeface="Comic Sans MS" pitchFamily="66" charset="0"/>
              </a:rPr>
              <a:t>kecacatan</a:t>
            </a:r>
            <a:r>
              <a:rPr kumimoji="0" lang="id-ID" sz="2400" b="1" dirty="0" smtClean="0">
                <a:latin typeface="Comic Sans MS" pitchFamily="66" charset="0"/>
              </a:rPr>
              <a:t>.</a:t>
            </a:r>
            <a:endParaRPr kumimoji="0" lang="id-ID" sz="2400" b="1" dirty="0">
              <a:latin typeface="Comic Sans MS" pitchFamily="66" charset="0"/>
            </a:endParaRPr>
          </a:p>
        </p:txBody>
      </p:sp>
      <p:sp>
        <p:nvSpPr>
          <p:cNvPr id="4" name="Down Arrow 3"/>
          <p:cNvSpPr/>
          <p:nvPr/>
        </p:nvSpPr>
        <p:spPr>
          <a:xfrm>
            <a:off x="4499992" y="2852936"/>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10800000" scaled="1"/>
          <a:tileRect/>
        </a:gradFill>
        <a:effectLst/>
      </p:bgPr>
    </p:bg>
    <p:spTree>
      <p:nvGrpSpPr>
        <p:cNvPr id="1" name=""/>
        <p:cNvGrpSpPr/>
        <p:nvPr/>
      </p:nvGrpSpPr>
      <p:grpSpPr>
        <a:xfrm>
          <a:off x="0" y="0"/>
          <a:ext cx="0" cy="0"/>
          <a:chOff x="0" y="0"/>
          <a:chExt cx="0" cy="0"/>
        </a:xfrm>
      </p:grpSpPr>
      <p:sp>
        <p:nvSpPr>
          <p:cNvPr id="2" name="Rectangle 9"/>
          <p:cNvSpPr>
            <a:spLocks noChangeArrowheads="1"/>
          </p:cNvSpPr>
          <p:nvPr/>
        </p:nvSpPr>
        <p:spPr bwMode="auto">
          <a:xfrm>
            <a:off x="381000" y="381000"/>
            <a:ext cx="1828800" cy="400050"/>
          </a:xfrm>
          <a:prstGeom prst="rect">
            <a:avLst/>
          </a:prstGeom>
          <a:noFill/>
          <a:ln w="12700" cap="sq">
            <a:noFill/>
            <a:miter lim="800000"/>
            <a:headEnd type="none" w="sm" len="sm"/>
            <a:tailEnd type="none" w="sm" len="sm"/>
          </a:ln>
        </p:spPr>
        <p:txBody>
          <a:bodyPr>
            <a:spAutoFit/>
          </a:bodyPr>
          <a:lstStyle/>
          <a:p>
            <a:pPr marL="361950" indent="-361950">
              <a:spcBef>
                <a:spcPct val="50000"/>
              </a:spcBef>
            </a:pPr>
            <a:r>
              <a:rPr lang="id-ID" sz="2000" b="1" dirty="0">
                <a:latin typeface="Comic Sans MS" pitchFamily="66" charset="0"/>
              </a:rPr>
              <a:t>GUBERNUR:</a:t>
            </a:r>
          </a:p>
        </p:txBody>
      </p:sp>
      <p:sp>
        <p:nvSpPr>
          <p:cNvPr id="3" name="Rectangle 4"/>
          <p:cNvSpPr>
            <a:spLocks noChangeArrowheads="1"/>
          </p:cNvSpPr>
          <p:nvPr/>
        </p:nvSpPr>
        <p:spPr bwMode="auto">
          <a:xfrm>
            <a:off x="457200" y="914400"/>
            <a:ext cx="4648200" cy="1784350"/>
          </a:xfrm>
          <a:prstGeom prst="rect">
            <a:avLst/>
          </a:prstGeom>
          <a:noFill/>
          <a:ln w="12700" cap="sq">
            <a:noFill/>
            <a:miter lim="800000"/>
            <a:headEnd type="none" w="sm" len="sm"/>
            <a:tailEnd type="none" w="sm" len="sm"/>
          </a:ln>
          <a:effectLst/>
        </p:spPr>
        <p:txBody>
          <a:bodyPr>
            <a:spAutoFit/>
          </a:bodyPr>
          <a:lstStyle/>
          <a:p>
            <a:pPr marL="361950" indent="-361950">
              <a:buFont typeface="Wingdings" pitchFamily="2" charset="2"/>
              <a:buChar char="q"/>
              <a:defRPr/>
            </a:pPr>
            <a:r>
              <a:rPr lang="id-ID" sz="2200" b="1" dirty="0">
                <a:effectLst>
                  <a:outerShdw blurRad="38100" dist="38100" dir="2700000" algn="tl">
                    <a:srgbClr val="FFFFFF"/>
                  </a:outerShdw>
                </a:effectLst>
                <a:latin typeface="DFKai-SB" pitchFamily="65" charset="-120"/>
                <a:cs typeface="+mn-cs"/>
              </a:rPr>
              <a:t>Pembina (IV/a) untuk menjadi</a:t>
            </a:r>
            <a:r>
              <a:rPr lang="id-ID" sz="2200" dirty="0">
                <a:effectLst>
                  <a:outerShdw blurRad="38100" dist="38100" dir="2700000" algn="tl">
                    <a:srgbClr val="FFFFFF"/>
                  </a:outerShdw>
                </a:effectLst>
                <a:latin typeface="DFKai-SB" pitchFamily="65" charset="-120"/>
                <a:cs typeface="+mn-cs"/>
              </a:rPr>
              <a:t> </a:t>
            </a:r>
            <a:r>
              <a:rPr lang="id-ID" sz="2200" b="1" dirty="0">
                <a:effectLst>
                  <a:outerShdw blurRad="38100" dist="38100" dir="2700000" algn="tl">
                    <a:srgbClr val="FFFFFF"/>
                  </a:outerShdw>
                </a:effectLst>
                <a:latin typeface="DFKai-SB" pitchFamily="65" charset="-120"/>
                <a:cs typeface="+mn-cs"/>
              </a:rPr>
              <a:t>Pembina Tingkat I (IV/b) AK Ahli di lingkungan kabupaten/ kota dalam propinsi masing-masing;</a:t>
            </a:r>
            <a:endParaRPr lang="en-GB" sz="2200" b="1" dirty="0">
              <a:effectLst>
                <a:outerShdw blurRad="38100" dist="38100" dir="2700000" algn="tl">
                  <a:srgbClr val="FFFFFF"/>
                </a:outerShdw>
              </a:effectLst>
              <a:latin typeface="DFKai-SB" pitchFamily="65" charset="-120"/>
              <a:cs typeface="+mn-cs"/>
            </a:endParaRPr>
          </a:p>
        </p:txBody>
      </p:sp>
      <p:sp>
        <p:nvSpPr>
          <p:cNvPr id="4" name="Rectangle 9"/>
          <p:cNvSpPr>
            <a:spLocks noChangeArrowheads="1"/>
          </p:cNvSpPr>
          <p:nvPr/>
        </p:nvSpPr>
        <p:spPr bwMode="auto">
          <a:xfrm>
            <a:off x="457200" y="3200400"/>
            <a:ext cx="5334000" cy="400050"/>
          </a:xfrm>
          <a:prstGeom prst="rect">
            <a:avLst/>
          </a:prstGeom>
          <a:noFill/>
          <a:ln w="12700" cap="sq">
            <a:noFill/>
            <a:miter lim="800000"/>
            <a:headEnd type="none" w="sm" len="sm"/>
            <a:tailEnd type="none" w="sm" len="sm"/>
          </a:ln>
        </p:spPr>
        <p:txBody>
          <a:bodyPr>
            <a:spAutoFit/>
          </a:bodyPr>
          <a:lstStyle/>
          <a:p>
            <a:pPr marL="361950" indent="-361950">
              <a:spcBef>
                <a:spcPct val="50000"/>
              </a:spcBef>
            </a:pPr>
            <a:r>
              <a:rPr lang="id-ID" sz="2000" b="1" dirty="0">
                <a:latin typeface="Comic Sans MS" pitchFamily="66" charset="0"/>
              </a:rPr>
              <a:t>Pejabat Pembina Kepegawaian kab/kota :</a:t>
            </a:r>
          </a:p>
        </p:txBody>
      </p:sp>
      <p:sp>
        <p:nvSpPr>
          <p:cNvPr id="5" name="Rectangle 9"/>
          <p:cNvSpPr>
            <a:spLocks noChangeArrowheads="1"/>
          </p:cNvSpPr>
          <p:nvPr/>
        </p:nvSpPr>
        <p:spPr bwMode="auto">
          <a:xfrm>
            <a:off x="457200" y="3733800"/>
            <a:ext cx="7772400" cy="708025"/>
          </a:xfrm>
          <a:prstGeom prst="rect">
            <a:avLst/>
          </a:prstGeom>
          <a:noFill/>
          <a:ln w="12700" cap="sq">
            <a:noFill/>
            <a:miter lim="800000"/>
            <a:headEnd type="none" w="sm" len="sm"/>
            <a:tailEnd type="none" w="sm" len="sm"/>
          </a:ln>
        </p:spPr>
        <p:txBody>
          <a:bodyPr>
            <a:spAutoFit/>
          </a:bodyPr>
          <a:lstStyle/>
          <a:p>
            <a:pPr marL="361950" indent="-361950">
              <a:spcBef>
                <a:spcPct val="50000"/>
              </a:spcBef>
              <a:buFont typeface="Wingdings" pitchFamily="2" charset="2"/>
              <a:buChar char="q"/>
            </a:pPr>
            <a:r>
              <a:rPr lang="id-ID" sz="2000" b="1" dirty="0">
                <a:latin typeface="Comic Sans MS" pitchFamily="66" charset="0"/>
              </a:rPr>
              <a:t>Pengatur (II/c) untuk menjadi Pengatur Tingkat I (II/d) s/d Penata Tingkat I (III/d) AK Terampil </a:t>
            </a:r>
          </a:p>
        </p:txBody>
      </p:sp>
      <p:sp>
        <p:nvSpPr>
          <p:cNvPr id="6" name="Rectangle 8"/>
          <p:cNvSpPr>
            <a:spLocks noChangeArrowheads="1"/>
          </p:cNvSpPr>
          <p:nvPr/>
        </p:nvSpPr>
        <p:spPr bwMode="auto">
          <a:xfrm>
            <a:off x="457200" y="4648200"/>
            <a:ext cx="7924800" cy="1016000"/>
          </a:xfrm>
          <a:prstGeom prst="rect">
            <a:avLst/>
          </a:prstGeom>
          <a:noFill/>
          <a:ln w="12700" cap="sq">
            <a:noFill/>
            <a:miter lim="800000"/>
            <a:headEnd type="none" w="sm" len="sm"/>
            <a:tailEnd type="none" w="sm" len="sm"/>
          </a:ln>
        </p:spPr>
        <p:txBody>
          <a:bodyPr>
            <a:spAutoFit/>
          </a:bodyPr>
          <a:lstStyle/>
          <a:p>
            <a:pPr marL="361950" indent="-361950">
              <a:buFont typeface="Wingdings" pitchFamily="2" charset="2"/>
              <a:buChar char="q"/>
            </a:pPr>
            <a:r>
              <a:rPr lang="id-ID" sz="2000" b="1" dirty="0">
                <a:latin typeface="Comic Sans MS" pitchFamily="66" charset="0"/>
              </a:rPr>
              <a:t>Penata Muda (III/a) menjadi Penata Muda Tingkat I (III/b) s/d  Penata Tingkat I (III/d) AK Ahli di lingkungan kabupaten/kota masing-masing</a:t>
            </a:r>
            <a:endParaRPr lang="en-GB" sz="2000" b="1" dirty="0">
              <a:latin typeface="Comic Sans MS" pitchFamily="66" charset="0"/>
            </a:endParaRPr>
          </a:p>
        </p:txBody>
      </p:sp>
    </p:spTree>
  </p:cSld>
  <p:clrMapOvr>
    <a:masterClrMapping/>
  </p:clrMapOvr>
  <p:transition>
    <p:pull dir="d"/>
  </p:transition>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0800000" scaled="0"/>
        </a:gradFill>
        <a:effectLst/>
      </p:bgPr>
    </p:bg>
    <p:spTree>
      <p:nvGrpSpPr>
        <p:cNvPr id="1" name=""/>
        <p:cNvGrpSpPr/>
        <p:nvPr/>
      </p:nvGrpSpPr>
      <p:grpSpPr>
        <a:xfrm>
          <a:off x="0" y="0"/>
          <a:ext cx="0" cy="0"/>
          <a:chOff x="0" y="0"/>
          <a:chExt cx="0" cy="0"/>
        </a:xfrm>
      </p:grpSpPr>
      <p:sp>
        <p:nvSpPr>
          <p:cNvPr id="2" name="TextBox 1"/>
          <p:cNvSpPr txBox="1"/>
          <p:nvPr/>
        </p:nvSpPr>
        <p:spPr>
          <a:xfrm>
            <a:off x="1905000" y="304800"/>
            <a:ext cx="6019800" cy="646113"/>
          </a:xfrm>
          <a:prstGeom prst="rect">
            <a:avLst/>
          </a:prstGeom>
          <a:noFill/>
        </p:spPr>
        <p:txBody>
          <a:bodyPr>
            <a:spAutoFit/>
          </a:bodyPr>
          <a:lstStyle/>
          <a:p>
            <a:pPr>
              <a:defRPr/>
            </a:pPr>
            <a:r>
              <a:rPr lang="en-AU" sz="3600" b="1" dirty="0">
                <a:effectLst>
                  <a:outerShdw blurRad="38100" dist="38100" dir="2700000" algn="tl">
                    <a:srgbClr val="FFFFFF"/>
                  </a:outerShdw>
                </a:effectLst>
                <a:latin typeface="Comic Sans MS" pitchFamily="66" charset="0"/>
                <a:cs typeface="+mn-cs"/>
              </a:rPr>
              <a:t>p</a:t>
            </a:r>
            <a:r>
              <a:rPr lang="id-ID" sz="3600" b="1" dirty="0">
                <a:effectLst>
                  <a:outerShdw blurRad="38100" dist="38100" dir="2700000" algn="tl">
                    <a:srgbClr val="FFFFFF"/>
                  </a:outerShdw>
                </a:effectLst>
                <a:latin typeface="Comic Sans MS" pitchFamily="66" charset="0"/>
                <a:cs typeface="+mn-cs"/>
              </a:rPr>
              <a:t>endelegasian</a:t>
            </a:r>
            <a:r>
              <a:rPr lang="en-AU" sz="3600" b="1" dirty="0">
                <a:effectLst>
                  <a:outerShdw blurRad="38100" dist="38100" dir="2700000" algn="tl">
                    <a:srgbClr val="FFFFFF"/>
                  </a:outerShdw>
                </a:effectLst>
                <a:latin typeface="Comic Sans MS" pitchFamily="66" charset="0"/>
                <a:cs typeface="+mn-cs"/>
              </a:rPr>
              <a:t> </a:t>
            </a:r>
            <a:r>
              <a:rPr lang="id-ID" sz="3600" b="1" dirty="0">
                <a:effectLst>
                  <a:outerShdw blurRad="38100" dist="38100" dir="2700000" algn="tl">
                    <a:srgbClr val="FFFFFF"/>
                  </a:outerShdw>
                </a:effectLst>
                <a:latin typeface="Comic Sans MS" pitchFamily="66" charset="0"/>
                <a:cs typeface="+mn-cs"/>
              </a:rPr>
              <a:t>wewenang</a:t>
            </a:r>
            <a:endParaRPr lang="en-AU" sz="3600" dirty="0">
              <a:cs typeface="+mn-cs"/>
            </a:endParaRPr>
          </a:p>
        </p:txBody>
      </p:sp>
      <p:sp>
        <p:nvSpPr>
          <p:cNvPr id="3" name="WordArt 8"/>
          <p:cNvSpPr>
            <a:spLocks noChangeArrowheads="1" noChangeShapeType="1" noTextEdit="1"/>
          </p:cNvSpPr>
          <p:nvPr/>
        </p:nvSpPr>
        <p:spPr bwMode="auto">
          <a:xfrm>
            <a:off x="2289175" y="1143000"/>
            <a:ext cx="4686300" cy="1905000"/>
          </a:xfrm>
          <a:prstGeom prst="rect">
            <a:avLst/>
          </a:prstGeom>
        </p:spPr>
        <p:txBody>
          <a:bodyPr wrap="none" fromWordArt="1">
            <a:prstTxWarp prst="textPlain">
              <a:avLst>
                <a:gd name="adj" fmla="val 50000"/>
              </a:avLst>
            </a:prstTxWarp>
          </a:bodyPr>
          <a:lstStyle/>
          <a:p>
            <a:pPr algn="ctr"/>
            <a:r>
              <a:rPr lang="id-ID" sz="3600" kern="10" dirty="0">
                <a:ln w="9525" cap="sq">
                  <a:solidFill>
                    <a:srgbClr val="FF0000"/>
                  </a:solidFill>
                  <a:round/>
                  <a:headEnd type="none" w="sm" len="sm"/>
                  <a:tailEnd type="none" w="sm" len="sm"/>
                </a:ln>
                <a:latin typeface="Comic Sans MS"/>
              </a:rPr>
              <a:t>masing-masing</a:t>
            </a:r>
          </a:p>
          <a:p>
            <a:pPr algn="ctr"/>
            <a:r>
              <a:rPr lang="id-ID" sz="3600" kern="10" dirty="0">
                <a:ln w="9525" cap="sq">
                  <a:solidFill>
                    <a:srgbClr val="FF0000"/>
                  </a:solidFill>
                  <a:round/>
                  <a:headEnd type="none" w="sm" len="sm"/>
                  <a:tailEnd type="none" w="sm" len="sm"/>
                </a:ln>
                <a:latin typeface="Comic Sans MS"/>
              </a:rPr>
              <a:t> pejabat pembina</a:t>
            </a:r>
          </a:p>
          <a:p>
            <a:pPr algn="ctr"/>
            <a:r>
              <a:rPr lang="id-ID" sz="3600" kern="10" dirty="0">
                <a:ln w="9525" cap="sq">
                  <a:solidFill>
                    <a:srgbClr val="FF0000"/>
                  </a:solidFill>
                  <a:round/>
                  <a:headEnd type="none" w="sm" len="sm"/>
                  <a:tailEnd type="none" w="sm" len="sm"/>
                </a:ln>
                <a:latin typeface="Comic Sans MS"/>
              </a:rPr>
              <a:t>kepegawaian</a:t>
            </a:r>
          </a:p>
        </p:txBody>
      </p:sp>
      <p:sp>
        <p:nvSpPr>
          <p:cNvPr id="4" name="AutoShape 5"/>
          <p:cNvSpPr>
            <a:spLocks noChangeArrowheads="1"/>
          </p:cNvSpPr>
          <p:nvPr/>
        </p:nvSpPr>
        <p:spPr bwMode="auto">
          <a:xfrm rot="5400000">
            <a:off x="4229473" y="2404121"/>
            <a:ext cx="757806" cy="26635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254 h 21600"/>
              <a:gd name="T14" fmla="*/ 17843 w 21600"/>
              <a:gd name="T15" fmla="*/ 15346 h 21600"/>
            </a:gdLst>
            <a:ahLst/>
            <a:cxnLst>
              <a:cxn ang="T8">
                <a:pos x="T0" y="T1"/>
              </a:cxn>
              <a:cxn ang="T9">
                <a:pos x="T2" y="T3"/>
              </a:cxn>
              <a:cxn ang="T10">
                <a:pos x="T4" y="T5"/>
              </a:cxn>
              <a:cxn ang="T11">
                <a:pos x="T6" y="T7"/>
              </a:cxn>
            </a:cxnLst>
            <a:rect l="T12" t="T13" r="T14" b="T15"/>
            <a:pathLst>
              <a:path w="21600" h="21600">
                <a:moveTo>
                  <a:pt x="12675" y="0"/>
                </a:moveTo>
                <a:lnTo>
                  <a:pt x="12675" y="6254"/>
                </a:lnTo>
                <a:lnTo>
                  <a:pt x="3375" y="6254"/>
                </a:lnTo>
                <a:lnTo>
                  <a:pt x="3375" y="15346"/>
                </a:lnTo>
                <a:lnTo>
                  <a:pt x="12675" y="15346"/>
                </a:lnTo>
                <a:lnTo>
                  <a:pt x="12675" y="21600"/>
                </a:lnTo>
                <a:lnTo>
                  <a:pt x="21600" y="10800"/>
                </a:lnTo>
                <a:close/>
              </a:path>
              <a:path w="21600" h="21600">
                <a:moveTo>
                  <a:pt x="1350" y="6254"/>
                </a:moveTo>
                <a:lnTo>
                  <a:pt x="1350" y="15346"/>
                </a:lnTo>
                <a:lnTo>
                  <a:pt x="2700" y="15346"/>
                </a:lnTo>
                <a:lnTo>
                  <a:pt x="2700" y="6254"/>
                </a:lnTo>
                <a:close/>
              </a:path>
              <a:path w="21600" h="21600">
                <a:moveTo>
                  <a:pt x="0" y="6254"/>
                </a:moveTo>
                <a:lnTo>
                  <a:pt x="0" y="15346"/>
                </a:lnTo>
                <a:lnTo>
                  <a:pt x="675" y="15346"/>
                </a:lnTo>
                <a:lnTo>
                  <a:pt x="675" y="6254"/>
                </a:lnTo>
                <a:close/>
              </a:path>
            </a:pathLst>
          </a:custGeom>
          <a:solidFill>
            <a:srgbClr val="FF0000"/>
          </a:solidFill>
          <a:ln w="12700" cap="sq">
            <a:solidFill>
              <a:srgbClr val="FFFF00"/>
            </a:solidFill>
            <a:miter lim="800000"/>
            <a:headEnd type="none" w="sm" len="sm"/>
            <a:tailEnd type="none" w="sm" len="sm"/>
          </a:ln>
        </p:spPr>
        <p:txBody>
          <a:bodyPr wrap="none" anchor="ctr"/>
          <a:lstStyle/>
          <a:p>
            <a:endParaRPr lang="id-ID"/>
          </a:p>
        </p:txBody>
      </p:sp>
      <p:sp>
        <p:nvSpPr>
          <p:cNvPr id="6" name="Text Box 4"/>
          <p:cNvSpPr txBox="1">
            <a:spLocks noChangeArrowheads="1"/>
          </p:cNvSpPr>
          <p:nvPr/>
        </p:nvSpPr>
        <p:spPr bwMode="auto">
          <a:xfrm>
            <a:off x="2036763" y="4581128"/>
            <a:ext cx="5181600" cy="1692771"/>
          </a:xfrm>
          <a:prstGeom prst="rect">
            <a:avLst/>
          </a:prstGeom>
          <a:noFill/>
          <a:ln w="12700" cap="sq">
            <a:noFill/>
            <a:miter lim="800000"/>
            <a:headEnd type="none" w="sm" len="sm"/>
            <a:tailEnd type="none" w="sm" len="sm"/>
          </a:ln>
        </p:spPr>
        <p:txBody>
          <a:bodyPr wrap="square">
            <a:spAutoFit/>
          </a:bodyPr>
          <a:lstStyle/>
          <a:p>
            <a:pPr algn="ctr">
              <a:spcBef>
                <a:spcPct val="50000"/>
              </a:spcBef>
              <a:defRPr/>
            </a:pPr>
            <a:r>
              <a:rPr lang="id-ID" sz="2600" b="1" dirty="0">
                <a:effectLst>
                  <a:outerShdw blurRad="38100" dist="38100" dir="2700000" algn="tl">
                    <a:srgbClr val="FFFFFF"/>
                  </a:outerShdw>
                </a:effectLst>
                <a:latin typeface="Comic Sans MS" pitchFamily="66" charset="0"/>
                <a:cs typeface="+mn-cs"/>
              </a:rPr>
              <a:t>dapat mendelegasikan sebagian wewenangnya atau memberikan kuasa kepada pejabat lain di lingkungannya</a:t>
            </a:r>
            <a:endParaRPr lang="en-GB" sz="2600" b="1" dirty="0">
              <a:effectLst>
                <a:outerShdw blurRad="38100" dist="38100" dir="2700000" algn="tl">
                  <a:srgbClr val="FFFFFF"/>
                </a:outerShdw>
              </a:effectLst>
              <a:latin typeface="Comic Sans MS" pitchFamily="66" charset="0"/>
              <a:cs typeface="+mn-cs"/>
            </a:endParaRPr>
          </a:p>
        </p:txBody>
      </p:sp>
    </p:spTree>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effectLst/>
      </p:bgPr>
    </p:bg>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a:off x="2057400" y="304800"/>
            <a:ext cx="4953000" cy="1066800"/>
          </a:xfrm>
          <a:prstGeom prst="rect">
            <a:avLst/>
          </a:prstGeom>
        </p:spPr>
        <p:txBody>
          <a:bodyPr wrap="none" fromWordArt="1">
            <a:prstTxWarp prst="textPlain">
              <a:avLst>
                <a:gd name="adj" fmla="val 50000"/>
              </a:avLst>
            </a:prstTxWarp>
          </a:bodyPr>
          <a:lstStyle/>
          <a:p>
            <a:pPr algn="ctr"/>
            <a:r>
              <a:rPr lang="id-ID" sz="3600" kern="10" dirty="0">
                <a:ln w="9525" cap="sq">
                  <a:solidFill>
                    <a:srgbClr val="FFFF00"/>
                  </a:solidFill>
                  <a:round/>
                  <a:headEnd type="none" w="sm" len="sm"/>
                  <a:tailEnd type="none" w="sm" len="sm"/>
                </a:ln>
                <a:solidFill>
                  <a:srgbClr val="FF0000"/>
                </a:solidFill>
                <a:latin typeface="Arial Black"/>
              </a:rPr>
              <a:t>pembinaan</a:t>
            </a:r>
          </a:p>
        </p:txBody>
      </p:sp>
      <p:sp>
        <p:nvSpPr>
          <p:cNvPr id="3" name="Rectangle 1"/>
          <p:cNvSpPr>
            <a:spLocks noChangeArrowheads="1"/>
          </p:cNvSpPr>
          <p:nvPr/>
        </p:nvSpPr>
        <p:spPr bwMode="auto">
          <a:xfrm>
            <a:off x="285750" y="1495425"/>
            <a:ext cx="8286750" cy="4486275"/>
          </a:xfrm>
          <a:prstGeom prst="rect">
            <a:avLst/>
          </a:prstGeom>
          <a:noFill/>
          <a:ln w="9525">
            <a:noFill/>
            <a:miter lim="800000"/>
            <a:headEnd/>
            <a:tailEnd/>
          </a:ln>
        </p:spPr>
        <p:txBody>
          <a:bodyPr anchor="ctr">
            <a:spAutoFit/>
          </a:bodyPr>
          <a:lstStyle/>
          <a:p>
            <a:pPr indent="457200" algn="ctr"/>
            <a:r>
              <a:rPr kumimoji="0" lang="id-ID" sz="3600" dirty="0">
                <a:latin typeface="Arial" charset="0"/>
                <a:cs typeface="Times New Roman" pitchFamily="18" charset="0"/>
              </a:rPr>
              <a:t> Dalam rangka pembinaan jabatan Analis Kepegawaian, setiap PNS yang telah diangkat dalam jabatan Analis Kepegawaian, harus ditugaskan di bidang manajemen PNS/ pengembangan sistem manajemen PNS dan ditempatkan di lingkungan unit pengelola kepegawaian.</a:t>
            </a:r>
          </a:p>
        </p:txBody>
      </p:sp>
    </p:spTree>
  </p:cSld>
  <p:clrMapOvr>
    <a:masterClrMapping/>
  </p:clrMapOvr>
  <p:transition>
    <p:pull dir="d"/>
  </p:transition>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tileRect/>
        </a:grad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52400" y="228600"/>
            <a:ext cx="6781800" cy="1066800"/>
          </a:xfrm>
          <a:prstGeom prst="rect">
            <a:avLst/>
          </a:prstGeom>
        </p:spPr>
        <p:txBody>
          <a:bodyPr wrap="none" fromWordArt="1">
            <a:prstTxWarp prst="textPlain">
              <a:avLst>
                <a:gd name="adj" fmla="val 50000"/>
              </a:avLst>
            </a:prstTxWarp>
          </a:bodyPr>
          <a:lstStyle/>
          <a:p>
            <a:pPr algn="ctr"/>
            <a:r>
              <a:rPr lang="id-ID" sz="3600" kern="10" dirty="0">
                <a:ln w="9525" cap="sq">
                  <a:solidFill>
                    <a:srgbClr val="FF0000"/>
                  </a:solidFill>
                  <a:round/>
                  <a:headEnd type="none" w="sm" len="sm"/>
                  <a:tailEnd type="none" w="sm" len="sm"/>
                </a:ln>
                <a:solidFill>
                  <a:srgbClr val="FFFFFF"/>
                </a:solidFill>
                <a:latin typeface="Arial Black"/>
              </a:rPr>
              <a:t> Perpindahan jabatan </a:t>
            </a:r>
          </a:p>
        </p:txBody>
      </p:sp>
      <p:sp>
        <p:nvSpPr>
          <p:cNvPr id="3" name="Text Box 4"/>
          <p:cNvSpPr txBox="1">
            <a:spLocks noChangeArrowheads="1"/>
          </p:cNvSpPr>
          <p:nvPr/>
        </p:nvSpPr>
        <p:spPr bwMode="auto">
          <a:xfrm>
            <a:off x="457200" y="1295400"/>
            <a:ext cx="8153400" cy="3416320"/>
          </a:xfrm>
          <a:prstGeom prst="rect">
            <a:avLst/>
          </a:prstGeom>
          <a:ln>
            <a:headEnd type="none" w="sm" len="sm"/>
            <a:tailEnd type="none" w="sm" len="sm"/>
          </a:ln>
          <a:scene3d>
            <a:camera prst="orthographicFront"/>
            <a:lightRig rig="threePt" dir="t"/>
          </a:scene3d>
          <a:sp3d>
            <a:bevelT w="152400" h="50800" prst="softRound"/>
          </a:sp3d>
        </p:spPr>
        <p:style>
          <a:lnRef idx="3">
            <a:schemeClr val="lt1"/>
          </a:lnRef>
          <a:fillRef idx="1">
            <a:schemeClr val="accent6"/>
          </a:fillRef>
          <a:effectRef idx="1">
            <a:schemeClr val="accent6"/>
          </a:effectRef>
          <a:fontRef idx="minor">
            <a:schemeClr val="lt1"/>
          </a:fontRef>
        </p:style>
        <p:txBody>
          <a:bodyPr>
            <a:spAutoFit/>
          </a:bodyPr>
          <a:lstStyle/>
          <a:p>
            <a:pPr>
              <a:spcBef>
                <a:spcPts val="0"/>
              </a:spcBef>
              <a:defRPr/>
            </a:pPr>
            <a:r>
              <a:rPr lang="id-ID" sz="3600" b="1" dirty="0">
                <a:solidFill>
                  <a:schemeClr val="bg1"/>
                </a:solidFill>
                <a:latin typeface="Broadway" pitchFamily="82" charset="0"/>
              </a:rPr>
              <a:t>perpindahan jabatan secara:</a:t>
            </a:r>
          </a:p>
          <a:p>
            <a:pPr marL="536575" indent="-536575">
              <a:spcBef>
                <a:spcPts val="0"/>
              </a:spcBef>
              <a:buFont typeface="Wingdings" pitchFamily="2" charset="2"/>
              <a:buChar char="q"/>
              <a:defRPr/>
            </a:pPr>
            <a:r>
              <a:rPr lang="id-ID" sz="3600" b="1" dirty="0">
                <a:solidFill>
                  <a:schemeClr val="bg1"/>
                </a:solidFill>
                <a:latin typeface="Broadway" pitchFamily="82" charset="0"/>
              </a:rPr>
              <a:t>Diagonal                 (fungsional-struktural) </a:t>
            </a:r>
          </a:p>
          <a:p>
            <a:pPr marL="536575" indent="-536575">
              <a:spcBef>
                <a:spcPts val="0"/>
              </a:spcBef>
              <a:buFont typeface="Wingdings" pitchFamily="2" charset="2"/>
              <a:buChar char="q"/>
              <a:defRPr/>
            </a:pPr>
            <a:r>
              <a:rPr lang="id-ID" sz="3600" b="1" dirty="0">
                <a:solidFill>
                  <a:schemeClr val="bg1"/>
                </a:solidFill>
                <a:latin typeface="Broadway" pitchFamily="82" charset="0"/>
              </a:rPr>
              <a:t>horizontal           (antar jabatan fungsional) </a:t>
            </a:r>
          </a:p>
          <a:p>
            <a:pPr marL="536575" indent="-536575">
              <a:spcBef>
                <a:spcPts val="0"/>
              </a:spcBef>
              <a:buFont typeface="Wingdings" pitchFamily="2" charset="2"/>
              <a:buChar char="q"/>
              <a:defRPr/>
            </a:pPr>
            <a:r>
              <a:rPr lang="id-ID" sz="3600" b="1" dirty="0">
                <a:solidFill>
                  <a:schemeClr val="bg1"/>
                </a:solidFill>
                <a:latin typeface="Broadway" pitchFamily="82" charset="0"/>
              </a:rPr>
              <a:t>Vertikal        (naik jabatan) </a:t>
            </a:r>
          </a:p>
        </p:txBody>
      </p:sp>
    </p:spTree>
  </p:cSld>
  <p:clrMapOvr>
    <a:masterClrMapping/>
  </p:clrMapOvr>
  <p:transition>
    <p:pull dir="rd"/>
  </p:transition>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0800000" scaled="1"/>
          <a:tileRect/>
        </a:gradFill>
        <a:effectLst/>
      </p:bgPr>
    </p:bg>
    <p:spTree>
      <p:nvGrpSpPr>
        <p:cNvPr id="1" name=""/>
        <p:cNvGrpSpPr/>
        <p:nvPr/>
      </p:nvGrpSpPr>
      <p:grpSpPr>
        <a:xfrm>
          <a:off x="0" y="0"/>
          <a:ext cx="0" cy="0"/>
          <a:chOff x="0" y="0"/>
          <a:chExt cx="0" cy="0"/>
        </a:xfrm>
      </p:grpSpPr>
      <p:sp>
        <p:nvSpPr>
          <p:cNvPr id="2" name="WordArt 60"/>
          <p:cNvSpPr>
            <a:spLocks noChangeArrowheads="1" noChangeShapeType="1" noTextEdit="1"/>
          </p:cNvSpPr>
          <p:nvPr/>
        </p:nvSpPr>
        <p:spPr bwMode="auto">
          <a:xfrm>
            <a:off x="1576388" y="495300"/>
            <a:ext cx="5991225" cy="647700"/>
          </a:xfrm>
          <a:prstGeom prst="rect">
            <a:avLst/>
          </a:prstGeom>
        </p:spPr>
        <p:txBody>
          <a:bodyPr wrap="none" fromWordArt="1">
            <a:prstTxWarp prst="textPlain">
              <a:avLst>
                <a:gd name="adj" fmla="val 50000"/>
              </a:avLst>
            </a:prstTxWarp>
          </a:bodyPr>
          <a:lstStyle/>
          <a:p>
            <a:pPr algn="ctr"/>
            <a:r>
              <a:rPr lang="id-ID" sz="3600" kern="10" dirty="0">
                <a:ln w="9525" cap="sq">
                  <a:solidFill>
                    <a:srgbClr val="000000"/>
                  </a:solidFill>
                  <a:round/>
                  <a:headEnd type="none" w="sm" len="sm"/>
                  <a:tailEnd type="none" w="sm" len="sm"/>
                </a:ln>
                <a:solidFill>
                  <a:srgbClr val="0000FF"/>
                </a:solidFill>
                <a:latin typeface="Arial Black"/>
              </a:rPr>
              <a:t>peningkatan pendidikan</a:t>
            </a:r>
          </a:p>
        </p:txBody>
      </p:sp>
      <p:sp>
        <p:nvSpPr>
          <p:cNvPr id="3" name="Rectangle 2"/>
          <p:cNvSpPr>
            <a:spLocks noChangeArrowheads="1"/>
          </p:cNvSpPr>
          <p:nvPr/>
        </p:nvSpPr>
        <p:spPr bwMode="auto">
          <a:xfrm>
            <a:off x="533400" y="1295400"/>
            <a:ext cx="8305800" cy="1282700"/>
          </a:xfrm>
          <a:prstGeom prst="rect">
            <a:avLst/>
          </a:prstGeom>
          <a:noFill/>
          <a:ln w="9525">
            <a:noFill/>
            <a:miter lim="800000"/>
            <a:headEnd/>
            <a:tailEnd/>
          </a:ln>
          <a:effectLst/>
        </p:spPr>
        <p:txBody>
          <a:bodyPr>
            <a:spAutoFit/>
          </a:bodyPr>
          <a:lstStyle/>
          <a:p>
            <a:pPr marL="533400" indent="-533400">
              <a:buFont typeface="Wingdings 3" pitchFamily="18" charset="2"/>
              <a:buChar char="Ú"/>
              <a:defRPr/>
            </a:pPr>
            <a:r>
              <a:rPr kumimoji="0" lang="id-ID" sz="2600" b="1" dirty="0">
                <a:effectLst>
                  <a:outerShdw blurRad="38100" dist="38100" dir="2700000" algn="tl">
                    <a:srgbClr val="000000"/>
                  </a:outerShdw>
                </a:effectLst>
                <a:latin typeface="Comic Sans MS" pitchFamily="66" charset="0"/>
                <a:cs typeface="+mn-cs"/>
              </a:rPr>
              <a:t>pejabat fungsional kategori keterampilan yang memperoleh ijasah S1 dapat diangkat ke dalam</a:t>
            </a:r>
            <a:r>
              <a:rPr kumimoji="0" lang="en-US" sz="2600" b="1" dirty="0">
                <a:effectLst>
                  <a:outerShdw blurRad="38100" dist="38100" dir="2700000" algn="tl">
                    <a:srgbClr val="000000"/>
                  </a:outerShdw>
                </a:effectLst>
                <a:latin typeface="Comic Sans MS" pitchFamily="66" charset="0"/>
                <a:cs typeface="+mn-cs"/>
              </a:rPr>
              <a:t> </a:t>
            </a:r>
            <a:r>
              <a:rPr kumimoji="0" lang="id-ID" sz="2600" b="1" dirty="0">
                <a:effectLst>
                  <a:outerShdw blurRad="38100" dist="38100" dir="2700000" algn="tl">
                    <a:srgbClr val="000000"/>
                  </a:outerShdw>
                </a:effectLst>
                <a:latin typeface="Comic Sans MS" pitchFamily="66" charset="0"/>
                <a:cs typeface="+mn-cs"/>
              </a:rPr>
              <a:t>jabatan fungsional kategori keahlian apabila :</a:t>
            </a:r>
          </a:p>
        </p:txBody>
      </p:sp>
      <p:sp>
        <p:nvSpPr>
          <p:cNvPr id="4" name="Text Box 4"/>
          <p:cNvSpPr txBox="1">
            <a:spLocks noChangeArrowheads="1"/>
          </p:cNvSpPr>
          <p:nvPr/>
        </p:nvSpPr>
        <p:spPr bwMode="auto">
          <a:xfrm>
            <a:off x="990600" y="2689225"/>
            <a:ext cx="7848600" cy="4032250"/>
          </a:xfrm>
          <a:prstGeom prst="rect">
            <a:avLst/>
          </a:prstGeom>
          <a:noFill/>
          <a:ln w="12700" cap="sq">
            <a:noFill/>
            <a:miter lim="800000"/>
            <a:headEnd type="none" w="sm" len="sm"/>
            <a:tailEnd type="none" w="sm" len="sm"/>
          </a:ln>
          <a:effectLst/>
        </p:spPr>
        <p:txBody>
          <a:bodyPr>
            <a:spAutoFit/>
          </a:bodyPr>
          <a:lstStyle/>
          <a:p>
            <a:pPr marL="533400" indent="-533400">
              <a:buFont typeface="Wingdings" pitchFamily="2" charset="2"/>
              <a:buChar char="v"/>
              <a:defRPr/>
            </a:pPr>
            <a:r>
              <a:rPr kumimoji="0" lang="id-ID" sz="3200" b="1" dirty="0">
                <a:solidFill>
                  <a:srgbClr val="000000"/>
                </a:solidFill>
                <a:effectLst>
                  <a:outerShdw blurRad="38100" dist="38100" dir="2700000" algn="tl">
                    <a:srgbClr val="FFFFFF"/>
                  </a:outerShdw>
                </a:effectLst>
                <a:latin typeface="Comic Sans MS" pitchFamily="66" charset="0"/>
                <a:cs typeface="+mn-cs"/>
              </a:rPr>
              <a:t>kualifikasi pendidikan yang sesuai</a:t>
            </a:r>
          </a:p>
          <a:p>
            <a:pPr marL="533400" indent="-533400">
              <a:buFont typeface="Wingdings" pitchFamily="2" charset="2"/>
              <a:buChar char="v"/>
              <a:defRPr/>
            </a:pPr>
            <a:r>
              <a:rPr kumimoji="0" lang="id-ID" sz="3200" b="1" dirty="0">
                <a:solidFill>
                  <a:srgbClr val="000000"/>
                </a:solidFill>
                <a:effectLst>
                  <a:outerShdw blurRad="38100" dist="38100" dir="2700000" algn="tl">
                    <a:srgbClr val="FFFFFF"/>
                  </a:outerShdw>
                </a:effectLst>
                <a:latin typeface="Comic Sans MS" pitchFamily="66" charset="0"/>
                <a:cs typeface="+mn-cs"/>
              </a:rPr>
              <a:t>lulus diklat kompetensi kategori keahlian</a:t>
            </a:r>
          </a:p>
          <a:p>
            <a:pPr marL="533400" indent="-533400">
              <a:buFont typeface="Wingdings" pitchFamily="2" charset="2"/>
              <a:buChar char="v"/>
              <a:defRPr/>
            </a:pPr>
            <a:r>
              <a:rPr kumimoji="0" lang="id-ID" sz="3200" b="1" dirty="0">
                <a:solidFill>
                  <a:srgbClr val="000000"/>
                </a:solidFill>
                <a:effectLst>
                  <a:outerShdw blurRad="38100" dist="38100" dir="2700000" algn="tl">
                    <a:srgbClr val="FFFFFF"/>
                  </a:outerShdw>
                </a:effectLst>
                <a:latin typeface="Comic Sans MS" pitchFamily="66" charset="0"/>
                <a:cs typeface="+mn-cs"/>
              </a:rPr>
              <a:t>memenuhi angka kredit yang ditentukan; dan</a:t>
            </a:r>
          </a:p>
          <a:p>
            <a:pPr marL="533400" indent="-533400">
              <a:buFont typeface="Wingdings" pitchFamily="2" charset="2"/>
              <a:buChar char="v"/>
              <a:defRPr/>
            </a:pPr>
            <a:r>
              <a:rPr kumimoji="0" lang="id-ID" sz="3200" b="1" dirty="0">
                <a:solidFill>
                  <a:srgbClr val="000000"/>
                </a:solidFill>
                <a:effectLst>
                  <a:outerShdw blurRad="38100" dist="38100" dir="2700000" algn="tl">
                    <a:srgbClr val="FFFFFF"/>
                  </a:outerShdw>
                </a:effectLst>
                <a:latin typeface="Comic Sans MS" pitchFamily="66" charset="0"/>
                <a:cs typeface="+mn-cs"/>
              </a:rPr>
              <a:t>setiap unsur penilaian dalam penilaian prestasi kerja PNS </a:t>
            </a:r>
            <a:r>
              <a:rPr kumimoji="0" lang="en-US" sz="3200" b="1" dirty="0">
                <a:solidFill>
                  <a:srgbClr val="000000"/>
                </a:solidFill>
                <a:effectLst>
                  <a:outerShdw blurRad="38100" dist="38100" dir="2700000" algn="tl">
                    <a:srgbClr val="FFFFFF"/>
                  </a:outerShdw>
                </a:effectLst>
                <a:latin typeface="Comic Sans MS" pitchFamily="66" charset="0"/>
                <a:cs typeface="+mn-cs"/>
              </a:rPr>
              <a:t>bernilai</a:t>
            </a:r>
            <a:r>
              <a:rPr kumimoji="0" lang="id-ID" sz="3200" b="1" dirty="0">
                <a:solidFill>
                  <a:srgbClr val="000000"/>
                </a:solidFill>
                <a:effectLst>
                  <a:outerShdw blurRad="38100" dist="38100" dir="2700000" algn="tl">
                    <a:srgbClr val="FFFFFF"/>
                  </a:outerShdw>
                </a:effectLst>
                <a:latin typeface="Comic Sans MS" pitchFamily="66" charset="0"/>
                <a:cs typeface="+mn-cs"/>
              </a:rPr>
              <a:t> baik</a:t>
            </a:r>
            <a:endParaRPr kumimoji="0" lang="en-US" sz="3200" b="1" dirty="0">
              <a:solidFill>
                <a:srgbClr val="000000"/>
              </a:solidFill>
              <a:effectLst>
                <a:outerShdw blurRad="38100" dist="38100" dir="2700000" algn="tl">
                  <a:srgbClr val="FFFFFF"/>
                </a:outerShdw>
              </a:effectLst>
              <a:latin typeface="Comic Sans MS" pitchFamily="66"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tileRect/>
        </a:gradFill>
        <a:effectLst/>
      </p:bgPr>
    </p:bg>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990600" y="620688"/>
            <a:ext cx="7325816" cy="1152128"/>
          </a:xfrm>
          <a:prstGeom prst="rect">
            <a:avLst/>
          </a:prstGeom>
        </p:spPr>
        <p:txBody>
          <a:bodyPr wrap="none" fromWordArt="1">
            <a:prstTxWarp prst="textPlain">
              <a:avLst>
                <a:gd name="adj" fmla="val 50000"/>
              </a:avLst>
            </a:prstTxWarp>
          </a:bodyPr>
          <a:lstStyle/>
          <a:p>
            <a:pPr algn="ctr"/>
            <a:r>
              <a:rPr lang="fi-FI" sz="1200" kern="10" dirty="0">
                <a:ln w="9525">
                  <a:solidFill>
                    <a:srgbClr val="000000"/>
                  </a:solidFill>
                  <a:round/>
                  <a:headEnd/>
                  <a:tailEnd/>
                </a:ln>
                <a:latin typeface="Arial Black"/>
              </a:rPr>
              <a:t>syarat kenaikan pangkat </a:t>
            </a:r>
          </a:p>
          <a:p>
            <a:pPr algn="ctr"/>
            <a:r>
              <a:rPr lang="fi-FI" sz="1200" kern="10" dirty="0">
                <a:ln w="9525">
                  <a:solidFill>
                    <a:srgbClr val="000000"/>
                  </a:solidFill>
                  <a:round/>
                  <a:headEnd/>
                  <a:tailEnd/>
                </a:ln>
                <a:latin typeface="Arial Black"/>
              </a:rPr>
              <a:t>analis kepegawaian</a:t>
            </a:r>
            <a:endParaRPr lang="id-ID" sz="1200" kern="10" dirty="0">
              <a:ln w="9525">
                <a:solidFill>
                  <a:srgbClr val="000000"/>
                </a:solidFill>
                <a:round/>
                <a:headEnd/>
                <a:tailEnd/>
              </a:ln>
              <a:latin typeface="Arial Black"/>
            </a:endParaRPr>
          </a:p>
        </p:txBody>
      </p:sp>
      <p:sp>
        <p:nvSpPr>
          <p:cNvPr id="3" name="Text Box 2"/>
          <p:cNvSpPr txBox="1">
            <a:spLocks noChangeArrowheads="1"/>
          </p:cNvSpPr>
          <p:nvPr/>
        </p:nvSpPr>
        <p:spPr bwMode="auto">
          <a:xfrm>
            <a:off x="762000" y="2492896"/>
            <a:ext cx="7924800" cy="3431709"/>
          </a:xfrm>
          <a:prstGeom prst="rect">
            <a:avLst/>
          </a:prstGeom>
          <a:noFill/>
          <a:ln w="9525">
            <a:noFill/>
            <a:miter lim="800000"/>
            <a:headEnd/>
            <a:tailEnd/>
          </a:ln>
        </p:spPr>
        <p:txBody>
          <a:bodyPr wrap="square">
            <a:spAutoFit/>
          </a:bodyPr>
          <a:lstStyle/>
          <a:p>
            <a:pPr marL="533400" indent="-533400">
              <a:spcBef>
                <a:spcPct val="25000"/>
              </a:spcBef>
              <a:defRPr/>
            </a:pPr>
            <a:r>
              <a:rPr kumimoji="0" lang="id-ID" sz="2800" b="1" dirty="0">
                <a:latin typeface="Comic Sans MS" pitchFamily="66" charset="0"/>
              </a:rPr>
              <a:t>1. </a:t>
            </a:r>
            <a:r>
              <a:rPr kumimoji="0" lang="en-US" sz="2800" b="1" dirty="0">
                <a:latin typeface="Comic Sans MS" pitchFamily="66" charset="0"/>
              </a:rPr>
              <a:t>m</a:t>
            </a:r>
            <a:r>
              <a:rPr kumimoji="0" lang="id-ID" sz="2800" b="1" dirty="0">
                <a:latin typeface="Comic Sans MS" pitchFamily="66" charset="0"/>
              </a:rPr>
              <a:t>asa kerja telah 2 (</a:t>
            </a:r>
            <a:r>
              <a:rPr kumimoji="0" lang="en-US" sz="2800" b="1" dirty="0">
                <a:latin typeface="Comic Sans MS" pitchFamily="66" charset="0"/>
              </a:rPr>
              <a:t>d</a:t>
            </a:r>
            <a:r>
              <a:rPr kumimoji="0" lang="id-ID" sz="2800" b="1" dirty="0">
                <a:latin typeface="Comic Sans MS" pitchFamily="66" charset="0"/>
              </a:rPr>
              <a:t>ua) tahun dlm pangkat</a:t>
            </a:r>
          </a:p>
          <a:p>
            <a:pPr marL="533400" indent="-533400">
              <a:spcBef>
                <a:spcPct val="25000"/>
              </a:spcBef>
              <a:defRPr/>
            </a:pPr>
            <a:r>
              <a:rPr kumimoji="0" lang="id-ID" sz="2800" b="1" dirty="0">
                <a:latin typeface="Comic Sans MS" pitchFamily="66" charset="0"/>
              </a:rPr>
              <a:t>2. </a:t>
            </a:r>
            <a:r>
              <a:rPr kumimoji="0" lang="en-US" sz="2800" b="1" dirty="0">
                <a:latin typeface="Comic Sans MS" pitchFamily="66" charset="0"/>
              </a:rPr>
              <a:t>	t</a:t>
            </a:r>
            <a:r>
              <a:rPr kumimoji="0" lang="id-ID" sz="2800" b="1" dirty="0">
                <a:latin typeface="Comic Sans MS" pitchFamily="66" charset="0"/>
              </a:rPr>
              <a:t>elah mengumpulkan angka kredit kumulatif </a:t>
            </a:r>
          </a:p>
          <a:p>
            <a:pPr marL="533400" indent="-533400">
              <a:spcBef>
                <a:spcPct val="25000"/>
              </a:spcBef>
              <a:defRPr/>
            </a:pPr>
            <a:r>
              <a:rPr kumimoji="0" lang="id-ID" sz="2800" b="1" dirty="0">
                <a:latin typeface="Comic Sans MS" pitchFamily="66" charset="0"/>
              </a:rPr>
              <a:t>3. </a:t>
            </a:r>
            <a:r>
              <a:rPr kumimoji="0" lang="id-ID" sz="2800" b="1" dirty="0">
                <a:solidFill>
                  <a:srgbClr val="000000"/>
                </a:solidFill>
                <a:effectLst>
                  <a:outerShdw blurRad="38100" dist="38100" dir="2700000" algn="tl">
                    <a:srgbClr val="FFFFFF"/>
                  </a:outerShdw>
                </a:effectLst>
                <a:latin typeface="Comic Sans MS" pitchFamily="66" charset="0"/>
              </a:rPr>
              <a:t>penilaian prestasi kerja PNS</a:t>
            </a:r>
            <a:r>
              <a:rPr kumimoji="0" lang="id-ID" sz="2800" b="1" dirty="0">
                <a:latin typeface="Comic Sans MS" pitchFamily="66" charset="0"/>
              </a:rPr>
              <a:t> </a:t>
            </a:r>
            <a:r>
              <a:rPr kumimoji="0" lang="en-US" sz="2800" b="1" dirty="0">
                <a:latin typeface="Comic Sans MS" pitchFamily="66" charset="0"/>
              </a:rPr>
              <a:t>d</a:t>
            </a:r>
            <a:r>
              <a:rPr kumimoji="0" lang="id-ID" sz="2800" b="1" dirty="0">
                <a:latin typeface="Comic Sans MS" pitchFamily="66" charset="0"/>
              </a:rPr>
              <a:t>ua tahun terakhir bernilai baik</a:t>
            </a:r>
          </a:p>
          <a:p>
            <a:pPr marL="533400" indent="-533400">
              <a:spcBef>
                <a:spcPct val="25000"/>
              </a:spcBef>
              <a:defRPr/>
            </a:pPr>
            <a:r>
              <a:rPr kumimoji="0" lang="en-US" sz="2800" b="1" dirty="0">
                <a:latin typeface="Comic Sans MS" pitchFamily="66" charset="0"/>
              </a:rPr>
              <a:t>	</a:t>
            </a:r>
            <a:endParaRPr kumimoji="0" lang="id-ID" sz="2800" b="1" dirty="0">
              <a:latin typeface="Comic Sans MS" pitchFamily="66"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effectLst/>
      </p:bgPr>
    </p:bg>
    <p:spTree>
      <p:nvGrpSpPr>
        <p:cNvPr id="1" name=""/>
        <p:cNvGrpSpPr/>
        <p:nvPr/>
      </p:nvGrpSpPr>
      <p:grpSpPr>
        <a:xfrm>
          <a:off x="0" y="0"/>
          <a:ext cx="0" cy="0"/>
          <a:chOff x="0" y="0"/>
          <a:chExt cx="0" cy="0"/>
        </a:xfrm>
      </p:grpSpPr>
      <p:sp>
        <p:nvSpPr>
          <p:cNvPr id="2" name="WordArt 57"/>
          <p:cNvSpPr>
            <a:spLocks noChangeArrowheads="1" noChangeShapeType="1" noTextEdit="1"/>
          </p:cNvSpPr>
          <p:nvPr/>
        </p:nvSpPr>
        <p:spPr bwMode="auto">
          <a:xfrm>
            <a:off x="1066800" y="692696"/>
            <a:ext cx="7105600" cy="1080120"/>
          </a:xfrm>
          <a:prstGeom prst="rect">
            <a:avLst/>
          </a:prstGeom>
        </p:spPr>
        <p:txBody>
          <a:bodyPr wrap="none" fromWordArt="1">
            <a:prstTxWarp prst="textPlain">
              <a:avLst>
                <a:gd name="adj" fmla="val 50000"/>
              </a:avLst>
            </a:prstTxWarp>
          </a:bodyPr>
          <a:lstStyle/>
          <a:p>
            <a:pPr algn="ctr"/>
            <a:r>
              <a:rPr lang="fi-FI" sz="1200" b="1" kern="10" dirty="0">
                <a:ln w="9525">
                  <a:solidFill>
                    <a:srgbClr val="FFCC00"/>
                  </a:solidFill>
                  <a:round/>
                  <a:headEnd/>
                  <a:tailEnd/>
                </a:ln>
                <a:latin typeface="Tahoma"/>
                <a:ea typeface="Tahoma"/>
                <a:cs typeface="Tahoma"/>
              </a:rPr>
              <a:t>syarat kenaikan jabatan </a:t>
            </a:r>
          </a:p>
          <a:p>
            <a:pPr algn="ctr"/>
            <a:r>
              <a:rPr lang="fi-FI" sz="1200" b="1" kern="10" dirty="0">
                <a:ln w="9525">
                  <a:solidFill>
                    <a:srgbClr val="FFCC00"/>
                  </a:solidFill>
                  <a:round/>
                  <a:headEnd/>
                  <a:tailEnd/>
                </a:ln>
                <a:latin typeface="Tahoma"/>
                <a:ea typeface="Tahoma"/>
                <a:cs typeface="Tahoma"/>
              </a:rPr>
              <a:t>analis  kepegawaian</a:t>
            </a:r>
            <a:endParaRPr lang="id-ID" sz="1200" b="1" kern="10" dirty="0">
              <a:ln w="9525">
                <a:solidFill>
                  <a:srgbClr val="FFCC00"/>
                </a:solidFill>
                <a:round/>
                <a:headEnd/>
                <a:tailEnd/>
              </a:ln>
              <a:latin typeface="Tahoma"/>
              <a:ea typeface="Tahoma"/>
              <a:cs typeface="Tahoma"/>
            </a:endParaRPr>
          </a:p>
        </p:txBody>
      </p:sp>
      <p:sp>
        <p:nvSpPr>
          <p:cNvPr id="3" name="Text Box 58"/>
          <p:cNvSpPr txBox="1">
            <a:spLocks noChangeArrowheads="1"/>
          </p:cNvSpPr>
          <p:nvPr/>
        </p:nvSpPr>
        <p:spPr bwMode="auto">
          <a:xfrm>
            <a:off x="611560" y="2636912"/>
            <a:ext cx="8136904" cy="2246769"/>
          </a:xfrm>
          <a:prstGeom prst="rect">
            <a:avLst/>
          </a:prstGeom>
          <a:noFill/>
          <a:ln w="9525">
            <a:noFill/>
            <a:miter lim="800000"/>
            <a:headEnd/>
            <a:tailEnd/>
          </a:ln>
        </p:spPr>
        <p:txBody>
          <a:bodyPr wrap="square">
            <a:spAutoFit/>
          </a:bodyPr>
          <a:lstStyle/>
          <a:p>
            <a:pPr marL="514350" indent="-514350">
              <a:buAutoNum type="arabicPeriod"/>
              <a:defRPr/>
            </a:pPr>
            <a:r>
              <a:rPr kumimoji="0" lang="id-ID" sz="2800" b="1" dirty="0" smtClean="0">
                <a:solidFill>
                  <a:srgbClr val="0B0B0D"/>
                </a:solidFill>
                <a:latin typeface="Comic Sans MS" pitchFamily="66" charset="0"/>
              </a:rPr>
              <a:t>masa </a:t>
            </a:r>
            <a:r>
              <a:rPr kumimoji="0" lang="id-ID" sz="2800" b="1" dirty="0">
                <a:solidFill>
                  <a:srgbClr val="0B0B0D"/>
                </a:solidFill>
                <a:latin typeface="Comic Sans MS" pitchFamily="66" charset="0"/>
              </a:rPr>
              <a:t>kerja 1 ( satu )  tahun dalam  </a:t>
            </a:r>
            <a:r>
              <a:rPr kumimoji="0" lang="id-ID" sz="2800" b="1" dirty="0" smtClean="0">
                <a:solidFill>
                  <a:srgbClr val="0B0B0D"/>
                </a:solidFill>
                <a:latin typeface="Comic Sans MS" pitchFamily="66" charset="0"/>
              </a:rPr>
              <a:t>jabatan</a:t>
            </a:r>
          </a:p>
          <a:p>
            <a:pPr marL="514350" indent="-514350">
              <a:buAutoNum type="arabicPeriod"/>
              <a:defRPr/>
            </a:pPr>
            <a:r>
              <a:rPr lang="id-ID" sz="2800" b="1" dirty="0" smtClean="0">
                <a:solidFill>
                  <a:srgbClr val="0B0B0D"/>
                </a:solidFill>
                <a:latin typeface="Comic Sans MS" pitchFamily="66" charset="0"/>
              </a:rPr>
              <a:t>telah mengumpulkan angka kredit kumulatif</a:t>
            </a:r>
            <a:endParaRPr kumimoji="0" lang="id-ID" sz="2800" b="1" dirty="0">
              <a:solidFill>
                <a:srgbClr val="0B0B0D"/>
              </a:solidFill>
              <a:latin typeface="Comic Sans MS" pitchFamily="66" charset="0"/>
            </a:endParaRPr>
          </a:p>
          <a:p>
            <a:pPr marL="457200" indent="-457200">
              <a:defRPr/>
            </a:pPr>
            <a:r>
              <a:rPr lang="id-ID" sz="2800" b="1" dirty="0">
                <a:solidFill>
                  <a:srgbClr val="0B0B0D"/>
                </a:solidFill>
                <a:latin typeface="Comic Sans MS" pitchFamily="66" charset="0"/>
              </a:rPr>
              <a:t>3</a:t>
            </a:r>
            <a:r>
              <a:rPr kumimoji="0" lang="id-ID" sz="2800" b="1" dirty="0" smtClean="0">
                <a:solidFill>
                  <a:srgbClr val="0B0B0D"/>
                </a:solidFill>
                <a:latin typeface="Comic Sans MS" pitchFamily="66" charset="0"/>
              </a:rPr>
              <a:t>. Setiap unsur </a:t>
            </a:r>
            <a:r>
              <a:rPr kumimoji="0" lang="id-ID" sz="2800" b="1" dirty="0" smtClean="0">
                <a:solidFill>
                  <a:srgbClr val="000000"/>
                </a:solidFill>
                <a:effectLst>
                  <a:outerShdw blurRad="38100" dist="38100" dir="2700000" algn="tl">
                    <a:srgbClr val="FFFFFF"/>
                  </a:outerShdw>
                </a:effectLst>
                <a:latin typeface="Comic Sans MS" pitchFamily="66" charset="0"/>
              </a:rPr>
              <a:t>penilaian </a:t>
            </a:r>
            <a:r>
              <a:rPr kumimoji="0" lang="id-ID" sz="2800" b="1" dirty="0">
                <a:solidFill>
                  <a:srgbClr val="000000"/>
                </a:solidFill>
                <a:effectLst>
                  <a:outerShdw blurRad="38100" dist="38100" dir="2700000" algn="tl">
                    <a:srgbClr val="FFFFFF"/>
                  </a:outerShdw>
                </a:effectLst>
                <a:latin typeface="Comic Sans MS" pitchFamily="66" charset="0"/>
              </a:rPr>
              <a:t>prestasi kerja </a:t>
            </a:r>
            <a:r>
              <a:rPr kumimoji="0" lang="id-ID" sz="2800" b="1" dirty="0" smtClean="0">
                <a:solidFill>
                  <a:srgbClr val="000000"/>
                </a:solidFill>
                <a:effectLst>
                  <a:outerShdw blurRad="38100" dist="38100" dir="2700000" algn="tl">
                    <a:srgbClr val="FFFFFF"/>
                  </a:outerShdw>
                </a:effectLst>
                <a:latin typeface="Comic Sans MS" pitchFamily="66" charset="0"/>
              </a:rPr>
              <a:t> </a:t>
            </a:r>
          </a:p>
          <a:p>
            <a:pPr marL="457200" indent="-457200">
              <a:defRPr/>
            </a:pPr>
            <a:r>
              <a:rPr lang="id-ID" sz="2800" b="1" dirty="0" smtClean="0">
                <a:solidFill>
                  <a:srgbClr val="000000"/>
                </a:solidFill>
                <a:effectLst>
                  <a:outerShdw blurRad="38100" dist="38100" dir="2700000" algn="tl">
                    <a:srgbClr val="FFFFFF"/>
                  </a:outerShdw>
                </a:effectLst>
                <a:latin typeface="Comic Sans MS" pitchFamily="66" charset="0"/>
              </a:rPr>
              <a:t>    bernilai baik dalam </a:t>
            </a:r>
            <a:r>
              <a:rPr kumimoji="0" lang="id-ID" sz="2800" b="1" dirty="0" smtClean="0">
                <a:solidFill>
                  <a:srgbClr val="0B0B0D"/>
                </a:solidFill>
                <a:latin typeface="Comic Sans MS" pitchFamily="66" charset="0"/>
              </a:rPr>
              <a:t>satu </a:t>
            </a:r>
            <a:r>
              <a:rPr kumimoji="0" lang="id-ID" sz="2800" b="1" dirty="0">
                <a:solidFill>
                  <a:srgbClr val="0B0B0D"/>
                </a:solidFill>
                <a:latin typeface="Comic Sans MS" pitchFamily="66" charset="0"/>
              </a:rPr>
              <a:t>tahun </a:t>
            </a:r>
            <a:r>
              <a:rPr kumimoji="0" lang="id-ID" sz="2800" b="1" dirty="0" smtClean="0">
                <a:solidFill>
                  <a:srgbClr val="0B0B0D"/>
                </a:solidFill>
                <a:latin typeface="Comic Sans MS" pitchFamily="66" charset="0"/>
              </a:rPr>
              <a:t>terakhir</a:t>
            </a:r>
            <a:endParaRPr kumimoji="0" lang="id-ID" sz="2800" b="1" dirty="0">
              <a:solidFill>
                <a:srgbClr val="0B0B0D"/>
              </a:solidFill>
              <a:latin typeface="Comic Sans MS" pitchFamily="66"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533400" y="361950"/>
            <a:ext cx="8439150" cy="6771084"/>
          </a:xfrm>
          <a:prstGeom prst="rect">
            <a:avLst/>
          </a:prstGeom>
        </p:spPr>
        <p:txBody>
          <a:bodyPr>
            <a:spAutoFit/>
          </a:bodyPr>
          <a:lstStyle/>
          <a:p>
            <a:pPr algn="just">
              <a:defRPr/>
            </a:pPr>
            <a:r>
              <a:rPr lang="en-US" sz="3800" b="1" i="1" dirty="0">
                <a:solidFill>
                  <a:srgbClr val="000000"/>
                </a:solidFill>
                <a:latin typeface="Verdana" pitchFamily="34" charset="0"/>
                <a:ea typeface="Tahoma" pitchFamily="34" charset="0"/>
                <a:cs typeface="Tahoma" pitchFamily="34" charset="0"/>
              </a:rPr>
              <a:t>Dibebaskan sementara dari jabatannya setelah 5 </a:t>
            </a:r>
            <a:r>
              <a:rPr lang="en-US" sz="3800" b="1" i="1" dirty="0" err="1">
                <a:solidFill>
                  <a:srgbClr val="000000"/>
                </a:solidFill>
                <a:latin typeface="Verdana" pitchFamily="34" charset="0"/>
                <a:ea typeface="Tahoma" pitchFamily="34" charset="0"/>
                <a:cs typeface="Tahoma" pitchFamily="34" charset="0"/>
              </a:rPr>
              <a:t>tahun</a:t>
            </a:r>
            <a:r>
              <a:rPr lang="en-US" sz="3800" b="1" i="1" dirty="0" smtClean="0">
                <a:solidFill>
                  <a:srgbClr val="000000"/>
                </a:solidFill>
                <a:latin typeface="Verdana" pitchFamily="34" charset="0"/>
                <a:ea typeface="Tahoma" pitchFamily="34" charset="0"/>
                <a:cs typeface="Tahoma" pitchFamily="34" charset="0"/>
              </a:rPr>
              <a:t>:</a:t>
            </a:r>
            <a:endParaRPr lang="id-ID" sz="3800" b="1" i="1" dirty="0" smtClean="0">
              <a:solidFill>
                <a:srgbClr val="000000"/>
              </a:solidFill>
              <a:latin typeface="Verdana" pitchFamily="34" charset="0"/>
              <a:ea typeface="Tahoma" pitchFamily="34" charset="0"/>
              <a:cs typeface="Tahoma" pitchFamily="34" charset="0"/>
            </a:endParaRPr>
          </a:p>
          <a:p>
            <a:pPr algn="just">
              <a:defRPr/>
            </a:pPr>
            <a:endParaRPr lang="en-US" sz="3800" b="1" i="1" dirty="0">
              <a:solidFill>
                <a:srgbClr val="000000"/>
              </a:solidFill>
              <a:latin typeface="Verdana" pitchFamily="34" charset="0"/>
              <a:ea typeface="Tahoma" pitchFamily="34" charset="0"/>
              <a:cs typeface="Tahoma" pitchFamily="34" charset="0"/>
            </a:endParaRPr>
          </a:p>
          <a:p>
            <a:pPr>
              <a:buFont typeface="Arial" pitchFamily="34" charset="0"/>
              <a:buChar char="•"/>
              <a:defRPr/>
            </a:pPr>
            <a:r>
              <a:rPr lang="id-ID" sz="3200" dirty="0" smtClean="0">
                <a:solidFill>
                  <a:srgbClr val="000000"/>
                </a:solidFill>
                <a:latin typeface="Tahoma" pitchFamily="34" charset="0"/>
                <a:ea typeface="Tahoma" pitchFamily="34" charset="0"/>
                <a:cs typeface="Tahoma" pitchFamily="34" charset="0"/>
              </a:rPr>
              <a:t>  </a:t>
            </a:r>
            <a:r>
              <a:rPr lang="en-US" sz="3200" dirty="0" err="1" smtClean="0">
                <a:solidFill>
                  <a:srgbClr val="000000"/>
                </a:solidFill>
                <a:latin typeface="Tahoma" pitchFamily="34" charset="0"/>
                <a:ea typeface="Tahoma" pitchFamily="34" charset="0"/>
                <a:cs typeface="Tahoma" pitchFamily="34" charset="0"/>
              </a:rPr>
              <a:t>Tidak</a:t>
            </a:r>
            <a:r>
              <a:rPr lang="en-US" sz="3200" dirty="0" smtClean="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dapat</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mengumpulkan</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angka</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kredit</a:t>
            </a:r>
            <a:r>
              <a:rPr lang="en-US" sz="3200" dirty="0">
                <a:solidFill>
                  <a:srgbClr val="000000"/>
                </a:solidFill>
                <a:latin typeface="Tahoma" pitchFamily="34" charset="0"/>
                <a:ea typeface="Tahoma" pitchFamily="34" charset="0"/>
                <a:cs typeface="Tahoma" pitchFamily="34" charset="0"/>
              </a:rPr>
              <a:t> </a:t>
            </a:r>
            <a:r>
              <a:rPr lang="id-ID" sz="3200" dirty="0" smtClean="0">
                <a:solidFill>
                  <a:srgbClr val="000000"/>
                </a:solidFill>
                <a:latin typeface="Tahoma" pitchFamily="34" charset="0"/>
                <a:ea typeface="Tahoma" pitchFamily="34" charset="0"/>
                <a:cs typeface="Tahoma" pitchFamily="34" charset="0"/>
              </a:rPr>
              <a:t>  </a:t>
            </a:r>
          </a:p>
          <a:p>
            <a:pPr>
              <a:defRPr/>
            </a:pPr>
            <a:r>
              <a:rPr lang="id-ID" sz="3200" dirty="0" smtClean="0">
                <a:solidFill>
                  <a:srgbClr val="000000"/>
                </a:solidFill>
                <a:latin typeface="Tahoma" pitchFamily="34" charset="0"/>
                <a:ea typeface="Tahoma" pitchFamily="34" charset="0"/>
                <a:cs typeface="Tahoma" pitchFamily="34" charset="0"/>
              </a:rPr>
              <a:t>   </a:t>
            </a:r>
            <a:r>
              <a:rPr lang="en-US" sz="3200" dirty="0" smtClean="0">
                <a:solidFill>
                  <a:srgbClr val="000000"/>
                </a:solidFill>
                <a:latin typeface="Tahoma" pitchFamily="34" charset="0"/>
                <a:ea typeface="Tahoma" pitchFamily="34" charset="0"/>
                <a:cs typeface="Tahoma" pitchFamily="34" charset="0"/>
              </a:rPr>
              <a:t>minimal </a:t>
            </a:r>
            <a:r>
              <a:rPr lang="en-US" sz="3200" dirty="0" err="1">
                <a:solidFill>
                  <a:srgbClr val="000000"/>
                </a:solidFill>
                <a:latin typeface="Tahoma" pitchFamily="34" charset="0"/>
                <a:ea typeface="Tahoma" pitchFamily="34" charset="0"/>
                <a:cs typeface="Tahoma" pitchFamily="34" charset="0"/>
              </a:rPr>
              <a:t>yg</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ditentukan</a:t>
            </a:r>
            <a:endParaRPr lang="en-US" sz="3200" dirty="0">
              <a:solidFill>
                <a:srgbClr val="000000"/>
              </a:solidFill>
              <a:latin typeface="Tahoma" pitchFamily="34" charset="0"/>
              <a:ea typeface="Tahoma" pitchFamily="34" charset="0"/>
              <a:cs typeface="Tahoma" pitchFamily="34" charset="0"/>
            </a:endParaRPr>
          </a:p>
          <a:p>
            <a:pPr>
              <a:buFont typeface="Arial" pitchFamily="34" charset="0"/>
              <a:buChar char="•"/>
              <a:defRPr/>
            </a:pPr>
            <a:r>
              <a:rPr lang="id-ID" sz="3200" dirty="0" smtClean="0">
                <a:solidFill>
                  <a:srgbClr val="000000"/>
                </a:solidFill>
                <a:latin typeface="Tahoma" pitchFamily="34" charset="0"/>
                <a:ea typeface="Tahoma" pitchFamily="34" charset="0"/>
                <a:cs typeface="Tahoma" pitchFamily="34" charset="0"/>
              </a:rPr>
              <a:t>  </a:t>
            </a:r>
            <a:r>
              <a:rPr lang="en-US" sz="3200" dirty="0" err="1" smtClean="0">
                <a:solidFill>
                  <a:srgbClr val="000000"/>
                </a:solidFill>
                <a:latin typeface="Tahoma" pitchFamily="34" charset="0"/>
                <a:ea typeface="Tahoma" pitchFamily="34" charset="0"/>
                <a:cs typeface="Tahoma" pitchFamily="34" charset="0"/>
              </a:rPr>
              <a:t>Hukuman</a:t>
            </a:r>
            <a:r>
              <a:rPr lang="en-US" sz="3200" dirty="0" smtClean="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Disiplin</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Tk</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sedang</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dan</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berat</a:t>
            </a:r>
            <a:r>
              <a:rPr lang="en-US" sz="3200" dirty="0">
                <a:solidFill>
                  <a:srgbClr val="000000"/>
                </a:solidFill>
                <a:latin typeface="Tahoma" pitchFamily="34" charset="0"/>
                <a:ea typeface="Tahoma" pitchFamily="34" charset="0"/>
                <a:cs typeface="Tahoma" pitchFamily="34" charset="0"/>
              </a:rPr>
              <a:t>  </a:t>
            </a:r>
            <a:endParaRPr lang="id-ID" sz="3200" dirty="0" smtClean="0">
              <a:solidFill>
                <a:srgbClr val="000000"/>
              </a:solidFill>
              <a:latin typeface="Tahoma" pitchFamily="34" charset="0"/>
              <a:ea typeface="Tahoma" pitchFamily="34" charset="0"/>
              <a:cs typeface="Tahoma" pitchFamily="34" charset="0"/>
            </a:endParaRPr>
          </a:p>
          <a:p>
            <a:pPr>
              <a:defRPr/>
            </a:pPr>
            <a:r>
              <a:rPr lang="id-ID" sz="3200" dirty="0" smtClean="0">
                <a:solidFill>
                  <a:srgbClr val="000000"/>
                </a:solidFill>
                <a:latin typeface="Tahoma" pitchFamily="34" charset="0"/>
                <a:ea typeface="Tahoma" pitchFamily="34" charset="0"/>
                <a:cs typeface="Tahoma" pitchFamily="34" charset="0"/>
              </a:rPr>
              <a:t>   </a:t>
            </a:r>
            <a:r>
              <a:rPr lang="en-US" sz="3200" dirty="0" err="1" smtClean="0">
                <a:solidFill>
                  <a:srgbClr val="000000"/>
                </a:solidFill>
                <a:latin typeface="Tahoma" pitchFamily="34" charset="0"/>
                <a:ea typeface="Tahoma" pitchFamily="34" charset="0"/>
                <a:cs typeface="Tahoma" pitchFamily="34" charset="0"/>
              </a:rPr>
              <a:t>berupa</a:t>
            </a:r>
            <a:r>
              <a:rPr lang="en-US" sz="3200" dirty="0" smtClean="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Penurunan</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Pangkat</a:t>
            </a:r>
            <a:endParaRPr lang="en-US" sz="3200" dirty="0">
              <a:solidFill>
                <a:srgbClr val="000000"/>
              </a:solidFill>
              <a:latin typeface="Tahoma" pitchFamily="34" charset="0"/>
              <a:ea typeface="Tahoma" pitchFamily="34" charset="0"/>
              <a:cs typeface="Tahoma" pitchFamily="34" charset="0"/>
            </a:endParaRPr>
          </a:p>
          <a:p>
            <a:pPr marL="342900" indent="-342900">
              <a:buFont typeface="Arial" pitchFamily="34" charset="0"/>
              <a:buChar char="•"/>
              <a:defRPr/>
            </a:pPr>
            <a:r>
              <a:rPr lang="en-US" sz="3200" dirty="0" err="1">
                <a:solidFill>
                  <a:srgbClr val="000000"/>
                </a:solidFill>
                <a:latin typeface="Tahoma" pitchFamily="34" charset="0"/>
                <a:ea typeface="Tahoma" pitchFamily="34" charset="0"/>
                <a:cs typeface="Tahoma" pitchFamily="34" charset="0"/>
              </a:rPr>
              <a:t>Diberhentikan</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sementara</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berdasarkan</a:t>
            </a:r>
            <a:r>
              <a:rPr lang="en-US" sz="3200" dirty="0">
                <a:solidFill>
                  <a:srgbClr val="000000"/>
                </a:solidFill>
                <a:latin typeface="Tahoma" pitchFamily="34" charset="0"/>
                <a:ea typeface="Tahoma" pitchFamily="34" charset="0"/>
                <a:cs typeface="Tahoma" pitchFamily="34" charset="0"/>
              </a:rPr>
              <a:t> PP  </a:t>
            </a:r>
            <a:r>
              <a:rPr lang="en-US" sz="3200" dirty="0" err="1">
                <a:solidFill>
                  <a:srgbClr val="000000"/>
                </a:solidFill>
                <a:latin typeface="Tahoma" pitchFamily="34" charset="0"/>
                <a:ea typeface="Tahoma" pitchFamily="34" charset="0"/>
                <a:cs typeface="Tahoma" pitchFamily="34" charset="0"/>
              </a:rPr>
              <a:t>Nomor</a:t>
            </a:r>
            <a:r>
              <a:rPr lang="en-US" sz="3200" dirty="0">
                <a:solidFill>
                  <a:srgbClr val="000000"/>
                </a:solidFill>
                <a:latin typeface="Tahoma" pitchFamily="34" charset="0"/>
                <a:ea typeface="Tahoma" pitchFamily="34" charset="0"/>
                <a:cs typeface="Tahoma" pitchFamily="34" charset="0"/>
              </a:rPr>
              <a:t> 4 </a:t>
            </a:r>
            <a:r>
              <a:rPr lang="en-US" sz="3200" dirty="0" err="1">
                <a:solidFill>
                  <a:srgbClr val="000000"/>
                </a:solidFill>
                <a:latin typeface="Tahoma" pitchFamily="34" charset="0"/>
                <a:ea typeface="Tahoma" pitchFamily="34" charset="0"/>
                <a:cs typeface="Tahoma" pitchFamily="34" charset="0"/>
              </a:rPr>
              <a:t>Tahun</a:t>
            </a:r>
            <a:r>
              <a:rPr lang="en-US" sz="3200" dirty="0">
                <a:solidFill>
                  <a:srgbClr val="000000"/>
                </a:solidFill>
                <a:latin typeface="Tahoma" pitchFamily="34" charset="0"/>
                <a:ea typeface="Tahoma" pitchFamily="34" charset="0"/>
                <a:cs typeface="Tahoma" pitchFamily="34" charset="0"/>
              </a:rPr>
              <a:t> 1966.</a:t>
            </a:r>
          </a:p>
          <a:p>
            <a:pPr marL="342900" indent="-342900">
              <a:buFont typeface="Arial" pitchFamily="34" charset="0"/>
              <a:buChar char="•"/>
              <a:defRPr/>
            </a:pPr>
            <a:r>
              <a:rPr lang="en-US" sz="3200" dirty="0" err="1">
                <a:solidFill>
                  <a:srgbClr val="000000"/>
                </a:solidFill>
                <a:latin typeface="Tahoma" pitchFamily="34" charset="0"/>
                <a:ea typeface="Tahoma" pitchFamily="34" charset="0"/>
                <a:cs typeface="Tahoma" pitchFamily="34" charset="0"/>
              </a:rPr>
              <a:t>Cuti</a:t>
            </a:r>
            <a:r>
              <a:rPr lang="en-US" sz="3200" dirty="0">
                <a:solidFill>
                  <a:srgbClr val="000000"/>
                </a:solidFill>
                <a:latin typeface="Tahoma" pitchFamily="34" charset="0"/>
                <a:ea typeface="Tahoma" pitchFamily="34" charset="0"/>
                <a:cs typeface="Tahoma" pitchFamily="34" charset="0"/>
              </a:rPr>
              <a:t> di </a:t>
            </a:r>
            <a:r>
              <a:rPr lang="en-US" sz="3200" dirty="0" err="1">
                <a:solidFill>
                  <a:srgbClr val="000000"/>
                </a:solidFill>
                <a:latin typeface="Tahoma" pitchFamily="34" charset="0"/>
                <a:ea typeface="Tahoma" pitchFamily="34" charset="0"/>
                <a:cs typeface="Tahoma" pitchFamily="34" charset="0"/>
              </a:rPr>
              <a:t>luar</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tanggungan</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negara</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kecuali</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persalinan</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keempat</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dst</a:t>
            </a:r>
            <a:endParaRPr lang="en-US" sz="3200" dirty="0">
              <a:solidFill>
                <a:srgbClr val="000000"/>
              </a:solidFill>
              <a:latin typeface="Tahoma" pitchFamily="34" charset="0"/>
              <a:ea typeface="Tahoma" pitchFamily="34" charset="0"/>
              <a:cs typeface="Tahoma" pitchFamily="34" charset="0"/>
            </a:endParaRPr>
          </a:p>
          <a:p>
            <a:pPr marL="457200" indent="-457200">
              <a:defRPr/>
            </a:pPr>
            <a:r>
              <a:rPr lang="en-US" sz="3200" dirty="0">
                <a:solidFill>
                  <a:srgbClr val="000000"/>
                </a:solidFill>
                <a:latin typeface="Tahoma" pitchFamily="34" charset="0"/>
                <a:ea typeface="Tahoma" pitchFamily="34" charset="0"/>
                <a:cs typeface="Tahoma" pitchFamily="34" charset="0"/>
              </a:rPr>
              <a:t> . </a:t>
            </a:r>
            <a:r>
              <a:rPr lang="en-US" sz="3200" dirty="0" err="1">
                <a:solidFill>
                  <a:srgbClr val="000000"/>
                </a:solidFill>
                <a:latin typeface="Tahoma" pitchFamily="34" charset="0"/>
                <a:ea typeface="Tahoma" pitchFamily="34" charset="0"/>
                <a:cs typeface="Tahoma" pitchFamily="34" charset="0"/>
              </a:rPr>
              <a:t>Tugas</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belajar</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lebih</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dari</a:t>
            </a:r>
            <a:r>
              <a:rPr lang="en-US" sz="3200" dirty="0">
                <a:solidFill>
                  <a:srgbClr val="000000"/>
                </a:solidFill>
                <a:latin typeface="Tahoma" pitchFamily="34" charset="0"/>
                <a:ea typeface="Tahoma" pitchFamily="34" charset="0"/>
                <a:cs typeface="Tahoma" pitchFamily="34" charset="0"/>
              </a:rPr>
              <a:t> 6 </a:t>
            </a:r>
            <a:r>
              <a:rPr lang="en-US" sz="3200" dirty="0" err="1">
                <a:solidFill>
                  <a:srgbClr val="000000"/>
                </a:solidFill>
                <a:latin typeface="Tahoma" pitchFamily="34" charset="0"/>
                <a:ea typeface="Tahoma" pitchFamily="34" charset="0"/>
                <a:cs typeface="Tahoma" pitchFamily="34" charset="0"/>
              </a:rPr>
              <a:t>bulan</a:t>
            </a:r>
            <a:endParaRPr lang="en-US" sz="3200" dirty="0">
              <a:solidFill>
                <a:srgbClr val="000000"/>
              </a:solidFill>
              <a:latin typeface="Tahoma" pitchFamily="34" charset="0"/>
              <a:ea typeface="Tahoma" pitchFamily="34" charset="0"/>
              <a:cs typeface="Tahoma" pitchFamily="34" charset="0"/>
            </a:endParaRPr>
          </a:p>
          <a:p>
            <a:pPr marL="457200" indent="-457200" algn="just">
              <a:defRPr/>
            </a:pPr>
            <a:endParaRPr lang="en-US" sz="3200" dirty="0">
              <a:solidFill>
                <a:srgbClr val="000000"/>
              </a:solidFill>
              <a:latin typeface="Tahoma" pitchFamily="34" charset="0"/>
              <a:ea typeface="Tahoma" pitchFamily="34" charset="0"/>
              <a:cs typeface="Tahoma" pitchFamily="34" charset="0"/>
            </a:endParaRPr>
          </a:p>
        </p:txBody>
      </p:sp>
    </p:spTree>
  </p:cSld>
  <p:clrMapOvr>
    <a:masterClrMapping/>
  </p:clrMapOvr>
  <p:transition>
    <p:split orient="vert" dir="in"/>
  </p:transition>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0" scaled="1"/>
          <a:tileRect/>
        </a:gradFill>
        <a:effectLst/>
      </p:bgPr>
    </p:bg>
    <p:spTree>
      <p:nvGrpSpPr>
        <p:cNvPr id="1" name=""/>
        <p:cNvGrpSpPr/>
        <p:nvPr/>
      </p:nvGrpSpPr>
      <p:grpSpPr>
        <a:xfrm>
          <a:off x="0" y="0"/>
          <a:ext cx="0" cy="0"/>
          <a:chOff x="0" y="0"/>
          <a:chExt cx="0" cy="0"/>
        </a:xfrm>
      </p:grpSpPr>
      <p:sp>
        <p:nvSpPr>
          <p:cNvPr id="2" name="Rectangle 1"/>
          <p:cNvSpPr/>
          <p:nvPr/>
        </p:nvSpPr>
        <p:spPr>
          <a:xfrm>
            <a:off x="381000" y="1"/>
            <a:ext cx="8511480" cy="7109639"/>
          </a:xfrm>
          <a:prstGeom prst="rect">
            <a:avLst/>
          </a:prstGeom>
        </p:spPr>
        <p:txBody>
          <a:bodyPr wrap="square">
            <a:spAutoFit/>
          </a:bodyPr>
          <a:lstStyle/>
          <a:p>
            <a:pPr marL="457200" indent="-457200" algn="just">
              <a:defRPr/>
            </a:pPr>
            <a:endParaRPr lang="en-US" sz="3200" dirty="0">
              <a:solidFill>
                <a:srgbClr val="000000"/>
              </a:solidFill>
              <a:latin typeface="Verdana" pitchFamily="34" charset="0"/>
              <a:ea typeface="Tahoma" pitchFamily="34" charset="0"/>
              <a:cs typeface="Tahoma" pitchFamily="34" charset="0"/>
            </a:endParaRPr>
          </a:p>
          <a:p>
            <a:pPr algn="just">
              <a:defRPr/>
            </a:pPr>
            <a:r>
              <a:rPr lang="en-US" sz="3600" b="1" i="1" dirty="0">
                <a:solidFill>
                  <a:srgbClr val="000000"/>
                </a:solidFill>
                <a:latin typeface="Verdana" pitchFamily="34" charset="0"/>
                <a:ea typeface="Tahoma" pitchFamily="34" charset="0"/>
                <a:cs typeface="Tahoma" pitchFamily="34" charset="0"/>
              </a:rPr>
              <a:t>Pemberhentian dari jabatannya apabila  :</a:t>
            </a:r>
          </a:p>
          <a:p>
            <a:pPr marL="457200" indent="-457200" algn="just">
              <a:tabLst>
                <a:tab pos="457200" algn="l"/>
              </a:tabLst>
              <a:defRPr/>
            </a:pPr>
            <a:r>
              <a:rPr lang="en-US" sz="3200" dirty="0">
                <a:solidFill>
                  <a:srgbClr val="000000"/>
                </a:solidFill>
                <a:latin typeface="Verdana" pitchFamily="34" charset="0"/>
                <a:ea typeface="Tahoma" pitchFamily="34" charset="0"/>
                <a:cs typeface="Tahoma" pitchFamily="34" charset="0"/>
              </a:rPr>
              <a:t>1.	Dalam jangka waktu 1 tahun sejak dibebaskan sementara tdk dapat mengumpulkan angka kredit yang ditentukan utk KP</a:t>
            </a:r>
          </a:p>
          <a:p>
            <a:pPr marL="457200" indent="-457200" algn="just">
              <a:buFontTx/>
              <a:buAutoNum type="arabicPeriod" startAt="2"/>
              <a:tabLst>
                <a:tab pos="457200" algn="l"/>
              </a:tabLst>
              <a:defRPr/>
            </a:pPr>
            <a:r>
              <a:rPr lang="en-US" sz="3200" dirty="0">
                <a:solidFill>
                  <a:srgbClr val="000000"/>
                </a:solidFill>
                <a:latin typeface="Verdana" pitchFamily="34" charset="0"/>
                <a:ea typeface="Tahoma" pitchFamily="34" charset="0"/>
                <a:cs typeface="Tahoma" pitchFamily="34" charset="0"/>
              </a:rPr>
              <a:t>Dalam jangka waktu 1 tahun sejak dibebaskan sementara Analis Kepegawaian Penyelia dan Analis Kepegawaian Madya tdk dapat mengumpulkan angka kredit paling rendah 10 dan 20 </a:t>
            </a:r>
          </a:p>
          <a:p>
            <a:pPr marL="457200" indent="-457200" algn="just">
              <a:buFontTx/>
              <a:buAutoNum type="arabicPeriod" startAt="2"/>
              <a:tabLst>
                <a:tab pos="457200" algn="l"/>
              </a:tabLst>
              <a:defRPr/>
            </a:pPr>
            <a:endParaRPr lang="en-US" sz="3200" dirty="0">
              <a:solidFill>
                <a:srgbClr val="000000"/>
              </a:solidFill>
              <a:latin typeface="Verdana" pitchFamily="34" charset="0"/>
              <a:ea typeface="Tahoma" pitchFamily="34" charset="0"/>
              <a:cs typeface="Tahoma" pitchFamily="34" charset="0"/>
            </a:endParaRPr>
          </a:p>
        </p:txBody>
      </p:sp>
    </p:spTree>
  </p:cSld>
  <p:clrMapOvr>
    <a:masterClrMapping/>
  </p:clrMapOvr>
  <p:transition>
    <p:wheel spokes="3"/>
  </p:transition>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0" scaled="0"/>
        </a:gradFill>
        <a:effectLst/>
      </p:bgPr>
    </p:bg>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971601" y="266700"/>
            <a:ext cx="7488832" cy="647700"/>
          </a:xfrm>
          <a:prstGeom prst="rect">
            <a:avLst/>
          </a:prstGeom>
        </p:spPr>
        <p:txBody>
          <a:bodyPr wrap="none" fromWordArt="1">
            <a:prstTxWarp prst="textPlain">
              <a:avLst>
                <a:gd name="adj" fmla="val 50000"/>
              </a:avLst>
            </a:prstTxWarp>
          </a:bodyPr>
          <a:lstStyle/>
          <a:p>
            <a:pPr algn="ctr"/>
            <a:r>
              <a:rPr lang="id-ID" sz="3600" kern="10" dirty="0">
                <a:ln w="9525" cap="sq">
                  <a:solidFill>
                    <a:srgbClr val="FFFF00"/>
                  </a:solidFill>
                  <a:round/>
                  <a:headEnd type="none" w="sm" len="sm"/>
                  <a:tailEnd type="none" w="sm" len="sm"/>
                </a:ln>
                <a:solidFill>
                  <a:srgbClr val="FF0000"/>
                </a:solidFill>
                <a:latin typeface="Arial Black"/>
              </a:rPr>
              <a:t>pengangkatan kembali, apabila :</a:t>
            </a:r>
          </a:p>
        </p:txBody>
      </p:sp>
      <p:sp>
        <p:nvSpPr>
          <p:cNvPr id="3" name="Text Box 7"/>
          <p:cNvSpPr txBox="1">
            <a:spLocks noChangeArrowheads="1"/>
          </p:cNvSpPr>
          <p:nvPr/>
        </p:nvSpPr>
        <p:spPr bwMode="auto">
          <a:xfrm>
            <a:off x="304800" y="1268760"/>
            <a:ext cx="8587680" cy="4893647"/>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buFontTx/>
              <a:buAutoNum type="arabicPeriod"/>
              <a:defRPr/>
            </a:pPr>
            <a:r>
              <a:rPr lang="id-ID" sz="2400" b="1" i="1" dirty="0">
                <a:solidFill>
                  <a:srgbClr val="FF0000"/>
                </a:solidFill>
                <a:effectLst>
                  <a:outerShdw blurRad="38100" dist="38100" dir="2700000" algn="tl">
                    <a:srgbClr val="FFFFFF"/>
                  </a:outerShdw>
                </a:effectLst>
                <a:latin typeface="DFKai-SB" pitchFamily="65" charset="-120"/>
              </a:rPr>
              <a:t>AK Ahli atau Terampil yang ditugaskan di luar jabatan AK dapat diangkat kembali dalam jabatannya, apabila telah selesai melaksanakan tugas di luar jabatannya;</a:t>
            </a:r>
          </a:p>
          <a:p>
            <a:pPr marL="457200" indent="-457200">
              <a:buFontTx/>
              <a:buAutoNum type="arabicPeriod"/>
              <a:defRPr/>
            </a:pPr>
            <a:r>
              <a:rPr lang="id-ID" sz="2400" b="1" i="1" dirty="0">
                <a:solidFill>
                  <a:srgbClr val="00B050"/>
                </a:solidFill>
                <a:effectLst>
                  <a:outerShdw blurRad="38100" dist="38100" dir="2700000" algn="tl">
                    <a:srgbClr val="FFFFFF"/>
                  </a:outerShdw>
                </a:effectLst>
                <a:latin typeface="DFKai-SB" pitchFamily="65" charset="-120"/>
              </a:rPr>
              <a:t>AK Ahli atau Terampil yang dijatuhi hukuman disiplin tingkat sedang berdasarkan Peraturan Pemerintah Nomor </a:t>
            </a:r>
            <a:r>
              <a:rPr lang="en-US" sz="2400" b="1" i="1" dirty="0">
                <a:solidFill>
                  <a:srgbClr val="00B050"/>
                </a:solidFill>
                <a:effectLst>
                  <a:outerShdw blurRad="38100" dist="38100" dir="2700000" algn="tl">
                    <a:srgbClr val="FFFFFF"/>
                  </a:outerShdw>
                </a:effectLst>
                <a:latin typeface="DFKai-SB" pitchFamily="65" charset="-120"/>
              </a:rPr>
              <a:t>53 Tahun 2010 </a:t>
            </a:r>
            <a:r>
              <a:rPr lang="id-ID" sz="2400" b="1" i="1" dirty="0">
                <a:solidFill>
                  <a:srgbClr val="00B050"/>
                </a:solidFill>
                <a:effectLst>
                  <a:outerShdw blurRad="38100" dist="38100" dir="2700000" algn="tl">
                    <a:srgbClr val="FFFFFF"/>
                  </a:outerShdw>
                </a:effectLst>
                <a:latin typeface="DFKai-SB" pitchFamily="65" charset="-120"/>
              </a:rPr>
              <a:t>dapat diangkat kembali dalam jabatannya, apabila masa berlakunya hukuman disiplin tersebut telah berakhir;</a:t>
            </a:r>
          </a:p>
          <a:p>
            <a:pPr marL="457200" indent="-457200">
              <a:defRPr/>
            </a:pPr>
            <a:r>
              <a:rPr lang="id-ID" sz="2400" b="1" i="1" dirty="0">
                <a:solidFill>
                  <a:srgbClr val="0B0B0D"/>
                </a:solidFill>
                <a:effectLst>
                  <a:outerShdw blurRad="38100" dist="38100" dir="2700000" algn="tl">
                    <a:srgbClr val="FFFFFF"/>
                  </a:outerShdw>
                </a:effectLst>
                <a:latin typeface="DFKai-SB" pitchFamily="65" charset="-120"/>
              </a:rPr>
              <a:t>3.	AK Ahli atau Terampil yang dibebaskan sementara karena cuti di luar tanggungan negara, dapat diangkat kembali dalam jabatan semula, apabila telah diangkat kembali pada instansi semula;</a:t>
            </a:r>
          </a:p>
        </p:txBody>
      </p:sp>
    </p:spTree>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79512" y="476672"/>
            <a:ext cx="8964488" cy="830997"/>
          </a:xfrm>
          <a:prstGeom prst="rect">
            <a:avLst/>
          </a:prstGeom>
        </p:spPr>
        <p:txBody>
          <a:bodyPr wrap="square">
            <a:spAutoFit/>
          </a:bodyPr>
          <a:lstStyle/>
          <a:p>
            <a:pPr algn="ctr"/>
            <a:r>
              <a:rPr kumimoji="0" lang="id-ID" sz="2400" b="1" dirty="0" smtClean="0">
                <a:solidFill>
                  <a:srgbClr val="000000"/>
                </a:solidFill>
                <a:latin typeface="Comic Sans MS" pitchFamily="66" charset="0"/>
              </a:rPr>
              <a:t>Kebijaksanaan manajemen </a:t>
            </a:r>
            <a:r>
              <a:rPr kumimoji="0" lang="en-US" sz="2400" b="1" dirty="0" smtClean="0">
                <a:solidFill>
                  <a:srgbClr val="000000"/>
                </a:solidFill>
                <a:latin typeface="Comic Sans MS" pitchFamily="66" charset="0"/>
              </a:rPr>
              <a:t>ASN</a:t>
            </a:r>
            <a:r>
              <a:rPr kumimoji="0" lang="id-ID" sz="2400" b="1" dirty="0" smtClean="0">
                <a:solidFill>
                  <a:srgbClr val="000000"/>
                </a:solidFill>
                <a:latin typeface="Comic Sans MS" pitchFamily="66" charset="0"/>
              </a:rPr>
              <a:t>, berada pada Presiden selaku </a:t>
            </a:r>
            <a:r>
              <a:rPr kumimoji="0" lang="en-US" sz="2400" b="1" dirty="0" err="1" smtClean="0">
                <a:solidFill>
                  <a:srgbClr val="000000"/>
                </a:solidFill>
                <a:latin typeface="Comic Sans MS" pitchFamily="66" charset="0"/>
              </a:rPr>
              <a:t>pemegang</a:t>
            </a:r>
            <a:r>
              <a:rPr kumimoji="0" lang="en-US" sz="2400" b="1" dirty="0" smtClean="0">
                <a:solidFill>
                  <a:srgbClr val="000000"/>
                </a:solidFill>
                <a:latin typeface="Comic Sans MS" pitchFamily="66" charset="0"/>
              </a:rPr>
              <a:t> </a:t>
            </a:r>
            <a:r>
              <a:rPr kumimoji="0" lang="en-US" sz="2400" b="1" dirty="0" err="1" smtClean="0">
                <a:solidFill>
                  <a:srgbClr val="000000"/>
                </a:solidFill>
                <a:latin typeface="Comic Sans MS" pitchFamily="66" charset="0"/>
              </a:rPr>
              <a:t>kekuasaan</a:t>
            </a:r>
            <a:r>
              <a:rPr kumimoji="0" lang="en-US" sz="2400" b="1" dirty="0" smtClean="0">
                <a:solidFill>
                  <a:srgbClr val="000000"/>
                </a:solidFill>
                <a:latin typeface="Comic Sans MS" pitchFamily="66" charset="0"/>
              </a:rPr>
              <a:t> </a:t>
            </a:r>
            <a:r>
              <a:rPr kumimoji="0" lang="en-US" sz="2400" b="1" dirty="0" err="1" smtClean="0">
                <a:solidFill>
                  <a:srgbClr val="000000"/>
                </a:solidFill>
                <a:latin typeface="Comic Sans MS" pitchFamily="66" charset="0"/>
              </a:rPr>
              <a:t>tertinggi</a:t>
            </a:r>
            <a:r>
              <a:rPr kumimoji="0" lang="en-US" sz="2400" b="1" dirty="0" smtClean="0">
                <a:solidFill>
                  <a:srgbClr val="000000"/>
                </a:solidFill>
                <a:latin typeface="Comic Sans MS" pitchFamily="66" charset="0"/>
              </a:rPr>
              <a:t> </a:t>
            </a:r>
            <a:r>
              <a:rPr kumimoji="0" lang="en-US" sz="2400" b="1" dirty="0" err="1" smtClean="0">
                <a:solidFill>
                  <a:srgbClr val="000000"/>
                </a:solidFill>
                <a:latin typeface="Comic Sans MS" pitchFamily="66" charset="0"/>
              </a:rPr>
              <a:t>Pembinaan</a:t>
            </a:r>
            <a:r>
              <a:rPr kumimoji="0" lang="en-US" sz="2400" b="1" dirty="0" smtClean="0">
                <a:solidFill>
                  <a:srgbClr val="000000"/>
                </a:solidFill>
                <a:latin typeface="Comic Sans MS" pitchFamily="66" charset="0"/>
              </a:rPr>
              <a:t> ASN</a:t>
            </a:r>
            <a:endParaRPr kumimoji="0" lang="id-ID" sz="2400" b="1" dirty="0">
              <a:solidFill>
                <a:srgbClr val="000000"/>
              </a:solidFill>
              <a:latin typeface="Comic Sans MS" pitchFamily="66" charset="0"/>
            </a:endParaRPr>
          </a:p>
        </p:txBody>
      </p:sp>
      <p:sp>
        <p:nvSpPr>
          <p:cNvPr id="3" name="Rectangle 2"/>
          <p:cNvSpPr/>
          <p:nvPr/>
        </p:nvSpPr>
        <p:spPr>
          <a:xfrm>
            <a:off x="467544" y="1772816"/>
            <a:ext cx="8208912" cy="4301177"/>
          </a:xfrm>
          <a:prstGeom prst="rect">
            <a:avLst/>
          </a:prstGeom>
        </p:spPr>
        <p:txBody>
          <a:bodyPr wrap="square">
            <a:spAutoFit/>
          </a:bodyPr>
          <a:lstStyle/>
          <a:p>
            <a:pPr algn="just">
              <a:spcAft>
                <a:spcPts val="600"/>
              </a:spcAft>
              <a:tabLst>
                <a:tab pos="1714500" algn="l"/>
              </a:tabLst>
              <a:defRPr/>
            </a:pPr>
            <a:r>
              <a:rPr lang="en-US" sz="2000" b="1" dirty="0" err="1">
                <a:solidFill>
                  <a:srgbClr val="000000"/>
                </a:solidFill>
                <a:latin typeface="Comic Sans MS" pitchFamily="66" charset="0"/>
              </a:rPr>
              <a:t>Badan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Kepegawaian</a:t>
            </a:r>
            <a:r>
              <a:rPr lang="en-US" sz="2000" b="1" dirty="0">
                <a:solidFill>
                  <a:srgbClr val="000000"/>
                </a:solidFill>
                <a:latin typeface="Comic Sans MS" pitchFamily="66" charset="0"/>
              </a:rPr>
              <a:t> Negara yang </a:t>
            </a:r>
            <a:r>
              <a:rPr lang="en-US" sz="2000" b="1" dirty="0" err="1">
                <a:solidFill>
                  <a:srgbClr val="000000"/>
                </a:solidFill>
                <a:latin typeface="Comic Sans MS" pitchFamily="66" charset="0"/>
              </a:rPr>
              <a:t>selanjutnya</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disingkat</a:t>
            </a:r>
            <a:r>
              <a:rPr lang="en-US" sz="2000" b="1" dirty="0">
                <a:solidFill>
                  <a:srgbClr val="000000"/>
                </a:solidFill>
                <a:latin typeface="Comic Sans MS" pitchFamily="66" charset="0"/>
              </a:rPr>
              <a:t> BKN </a:t>
            </a:r>
            <a:r>
              <a:rPr lang="en-US" sz="2000" b="1" dirty="0" err="1">
                <a:solidFill>
                  <a:srgbClr val="000000"/>
                </a:solidFill>
                <a:latin typeface="Comic Sans MS" pitchFamily="66" charset="0"/>
              </a:rPr>
              <a:t>adalah</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lembaga</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pemerintah</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nonkementerian</a:t>
            </a:r>
            <a:r>
              <a:rPr lang="en-US" sz="2000" b="1" dirty="0">
                <a:solidFill>
                  <a:srgbClr val="000000"/>
                </a:solidFill>
                <a:latin typeface="Comic Sans MS" pitchFamily="66" charset="0"/>
              </a:rPr>
              <a:t> yang </a:t>
            </a:r>
            <a:r>
              <a:rPr lang="en-US" sz="2000" b="1" dirty="0" err="1">
                <a:solidFill>
                  <a:srgbClr val="000000"/>
                </a:solidFill>
                <a:latin typeface="Comic Sans MS" pitchFamily="66" charset="0"/>
              </a:rPr>
              <a:t>diberi</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kewenangan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melakukan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pembinaan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dan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menyelenggarakan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Manajemen</a:t>
            </a:r>
            <a:r>
              <a:rPr lang="en-US" sz="2000" b="1" dirty="0">
                <a:solidFill>
                  <a:srgbClr val="000000"/>
                </a:solidFill>
                <a:latin typeface="Comic Sans MS" pitchFamily="66" charset="0"/>
              </a:rPr>
              <a:t> ASN </a:t>
            </a:r>
            <a:r>
              <a:rPr lang="en-US" sz="2000" b="1" dirty="0" err="1">
                <a:solidFill>
                  <a:srgbClr val="000000"/>
                </a:solidFill>
                <a:latin typeface="Comic Sans MS" pitchFamily="66" charset="0"/>
              </a:rPr>
              <a:t>secara</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nasional</a:t>
            </a:r>
            <a:r>
              <a:rPr lang="en-US" sz="2000" b="1" dirty="0">
                <a:solidFill>
                  <a:srgbClr val="000000"/>
                </a:solidFill>
                <a:latin typeface="Comic Sans MS" pitchFamily="66" charset="0"/>
              </a:rPr>
              <a:t>.</a:t>
            </a:r>
          </a:p>
          <a:p>
            <a:pPr algn="just">
              <a:tabLst>
                <a:tab pos="1714500" algn="l"/>
              </a:tabLst>
              <a:defRPr/>
            </a:pPr>
            <a:r>
              <a:rPr lang="id-ID" sz="2000" b="1" dirty="0">
                <a:solidFill>
                  <a:srgbClr val="000000"/>
                </a:solidFill>
                <a:latin typeface="Comic Sans MS" pitchFamily="66" charset="0"/>
              </a:rPr>
              <a:t>Badan Kepegawaian Negara</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memiliki</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fungsi</a:t>
            </a:r>
            <a:r>
              <a:rPr lang="en-US" sz="2000" b="1" dirty="0">
                <a:solidFill>
                  <a:srgbClr val="000000"/>
                </a:solidFill>
                <a:latin typeface="Comic Sans MS" pitchFamily="66" charset="0"/>
              </a:rPr>
              <a:t> :</a:t>
            </a:r>
          </a:p>
          <a:p>
            <a:pPr algn="just">
              <a:lnSpc>
                <a:spcPct val="130000"/>
              </a:lnSpc>
              <a:tabLst>
                <a:tab pos="1714500" algn="l"/>
              </a:tabLst>
              <a:defRPr/>
            </a:pPr>
            <a:r>
              <a:rPr lang="en-US" sz="2000" b="1" dirty="0">
                <a:solidFill>
                  <a:srgbClr val="000000"/>
                </a:solidFill>
                <a:latin typeface="Comic Sans MS" pitchFamily="66" charset="0"/>
              </a:rPr>
              <a:t>a. </a:t>
            </a:r>
            <a:r>
              <a:rPr lang="id-ID" sz="2000" b="1" dirty="0" smtClean="0">
                <a:solidFill>
                  <a:srgbClr val="000000"/>
                </a:solidFill>
                <a:latin typeface="Comic Sans MS" pitchFamily="66" charset="0"/>
              </a:rPr>
              <a:t> </a:t>
            </a:r>
            <a:r>
              <a:rPr lang="en-US" sz="2000" b="1" dirty="0" err="1" smtClean="0">
                <a:solidFill>
                  <a:srgbClr val="000000"/>
                </a:solidFill>
                <a:latin typeface="Comic Sans MS" pitchFamily="66" charset="0"/>
              </a:rPr>
              <a:t>pembinaan</a:t>
            </a:r>
            <a:r>
              <a:rPr lang="en-US" sz="2000" b="1" dirty="0" smtClean="0">
                <a:solidFill>
                  <a:srgbClr val="000000"/>
                </a:solidFill>
                <a:latin typeface="Comic Sans MS" pitchFamily="66" charset="0"/>
              </a:rPr>
              <a:t> </a:t>
            </a:r>
            <a:r>
              <a:rPr lang="en-US" sz="2000" b="1" dirty="0" err="1">
                <a:solidFill>
                  <a:srgbClr val="000000"/>
                </a:solidFill>
                <a:latin typeface="Comic Sans MS" pitchFamily="66" charset="0"/>
              </a:rPr>
              <a:t>penyelenggaraan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Manajemen</a:t>
            </a:r>
            <a:r>
              <a:rPr lang="en-US" sz="2000" b="1" dirty="0">
                <a:solidFill>
                  <a:srgbClr val="000000"/>
                </a:solidFill>
                <a:latin typeface="Comic Sans MS" pitchFamily="66" charset="0"/>
              </a:rPr>
              <a:t> ASN;</a:t>
            </a:r>
          </a:p>
          <a:p>
            <a:pPr marL="449263" indent="-449263" algn="just">
              <a:spcAft>
                <a:spcPts val="300"/>
              </a:spcAft>
              <a:tabLst>
                <a:tab pos="1714500" algn="l"/>
                <a:tab pos="2511425" algn="l"/>
                <a:tab pos="3497263" algn="l"/>
              </a:tabLst>
              <a:defRPr/>
            </a:pPr>
            <a:r>
              <a:rPr lang="en-US" sz="2000" b="1" dirty="0">
                <a:solidFill>
                  <a:srgbClr val="000000"/>
                </a:solidFill>
                <a:latin typeface="Comic Sans MS" pitchFamily="66" charset="0"/>
              </a:rPr>
              <a:t>b.	</a:t>
            </a:r>
            <a:r>
              <a:rPr lang="en-US" sz="2000" b="1" dirty="0" err="1">
                <a:solidFill>
                  <a:srgbClr val="000000"/>
                </a:solidFill>
                <a:latin typeface="Comic Sans MS" pitchFamily="66" charset="0"/>
              </a:rPr>
              <a:t>penyelenggaraan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Manajemen</a:t>
            </a:r>
            <a:r>
              <a:rPr lang="en-US" sz="2000" b="1" dirty="0">
                <a:solidFill>
                  <a:srgbClr val="000000"/>
                </a:solidFill>
                <a:latin typeface="Comic Sans MS" pitchFamily="66" charset="0"/>
              </a:rPr>
              <a:t> ASN </a:t>
            </a:r>
            <a:r>
              <a:rPr lang="en-US" sz="2000" b="1" dirty="0" err="1">
                <a:solidFill>
                  <a:srgbClr val="000000"/>
                </a:solidFill>
                <a:latin typeface="Comic Sans MS" pitchFamily="66" charset="0"/>
              </a:rPr>
              <a:t>dalam</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bidang</a:t>
            </a:r>
            <a:r>
              <a:rPr lang="en-US" sz="2000" b="1" dirty="0">
                <a:solidFill>
                  <a:srgbClr val="000000"/>
                </a:solidFill>
                <a:latin typeface="Comic Sans MS" pitchFamily="66" charset="0"/>
              </a:rPr>
              <a:t> </a:t>
            </a:r>
            <a:r>
              <a:rPr lang="en-US" sz="2000" b="1" dirty="0" err="1" smtClean="0">
                <a:solidFill>
                  <a:srgbClr val="000000"/>
                </a:solidFill>
                <a:latin typeface="Comic Sans MS" pitchFamily="66" charset="0"/>
              </a:rPr>
              <a:t>pertimbangan</a:t>
            </a:r>
            <a:r>
              <a:rPr lang="id-ID" sz="2000" b="1" dirty="0" smtClean="0">
                <a:solidFill>
                  <a:srgbClr val="000000"/>
                </a:solidFill>
                <a:latin typeface="Comic Sans MS" pitchFamily="66" charset="0"/>
              </a:rPr>
              <a:t> </a:t>
            </a:r>
            <a:r>
              <a:rPr lang="en-US" sz="2000" b="1" dirty="0" err="1" smtClean="0">
                <a:solidFill>
                  <a:srgbClr val="000000"/>
                </a:solidFill>
                <a:latin typeface="Comic Sans MS" pitchFamily="66" charset="0"/>
              </a:rPr>
              <a:t>teknis</a:t>
            </a:r>
            <a:r>
              <a:rPr lang="en-US" sz="2000" b="1" dirty="0" smtClean="0">
                <a:solidFill>
                  <a:srgbClr val="000000"/>
                </a:solidFill>
                <a:latin typeface="Comic Sans MS" pitchFamily="66" charset="0"/>
              </a:rPr>
              <a:t> </a:t>
            </a:r>
            <a:r>
              <a:rPr lang="en-US" sz="2000" b="1" dirty="0" err="1">
                <a:solidFill>
                  <a:srgbClr val="000000"/>
                </a:solidFill>
                <a:latin typeface="Comic Sans MS" pitchFamily="66" charset="0"/>
              </a:rPr>
              <a:t>formasi</a:t>
            </a:r>
            <a:r>
              <a:rPr lang="en-US" sz="2000" b="1" dirty="0" smtClean="0">
                <a:solidFill>
                  <a:srgbClr val="000000"/>
                </a:solidFill>
                <a:latin typeface="Comic Sans MS" pitchFamily="66" charset="0"/>
              </a:rPr>
              <a:t>,</a:t>
            </a:r>
            <a:r>
              <a:rPr lang="id-ID" sz="2000" b="1" dirty="0" smtClean="0">
                <a:solidFill>
                  <a:srgbClr val="000000"/>
                </a:solidFill>
                <a:latin typeface="Comic Sans MS" pitchFamily="66" charset="0"/>
              </a:rPr>
              <a:t> </a:t>
            </a:r>
            <a:r>
              <a:rPr lang="en-US" sz="2000" b="1" dirty="0" err="1" smtClean="0">
                <a:solidFill>
                  <a:srgbClr val="000000"/>
                </a:solidFill>
                <a:latin typeface="Comic Sans MS" pitchFamily="66" charset="0"/>
              </a:rPr>
              <a:t>pengadaan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perpindahan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antar</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instansi,persetujuan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kenaikan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pangkat</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pensiun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dan</a:t>
            </a:r>
            <a:endParaRPr lang="en-US" sz="2000" b="1" dirty="0">
              <a:solidFill>
                <a:srgbClr val="000000"/>
              </a:solidFill>
              <a:latin typeface="Comic Sans MS" pitchFamily="66" charset="0"/>
            </a:endParaRPr>
          </a:p>
          <a:p>
            <a:pPr marL="449263" indent="-449263" algn="just">
              <a:spcAft>
                <a:spcPts val="300"/>
              </a:spcAft>
              <a:tabLst>
                <a:tab pos="1714500" algn="l"/>
              </a:tabLst>
              <a:defRPr/>
            </a:pPr>
            <a:r>
              <a:rPr lang="en-US" sz="2000" b="1" dirty="0">
                <a:solidFill>
                  <a:srgbClr val="000000"/>
                </a:solidFill>
                <a:latin typeface="Comic Sans MS" pitchFamily="66" charset="0"/>
              </a:rPr>
              <a:t>c.	</a:t>
            </a:r>
            <a:r>
              <a:rPr lang="en-US" sz="2000" b="1" dirty="0" err="1">
                <a:solidFill>
                  <a:srgbClr val="000000"/>
                </a:solidFill>
                <a:latin typeface="Comic Sans MS" pitchFamily="66" charset="0"/>
              </a:rPr>
              <a:t>penyimpanan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informasi</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Pegawai</a:t>
            </a:r>
            <a:r>
              <a:rPr lang="en-US" sz="2000" b="1" dirty="0">
                <a:solidFill>
                  <a:srgbClr val="000000"/>
                </a:solidFill>
                <a:latin typeface="Comic Sans MS" pitchFamily="66" charset="0"/>
              </a:rPr>
              <a:t> ASN yang </a:t>
            </a:r>
            <a:r>
              <a:rPr lang="en-US" sz="2000" b="1" dirty="0" err="1">
                <a:solidFill>
                  <a:srgbClr val="000000"/>
                </a:solidFill>
                <a:latin typeface="Comic Sans MS" pitchFamily="66" charset="0"/>
              </a:rPr>
              <a:t>telah</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dimutakhirkan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oleh</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Instansi</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Pemerintah</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serta</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bertanggung</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jawab</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atas</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pengelolaan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dan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pengembangan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Sistem</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Informasi</a:t>
            </a:r>
            <a:r>
              <a:rPr lang="en-US" sz="2000" b="1" dirty="0">
                <a:solidFill>
                  <a:srgbClr val="000000"/>
                </a:solidFill>
                <a:latin typeface="Comic Sans MS" pitchFamily="66" charset="0"/>
              </a:rPr>
              <a:t> ASN.</a:t>
            </a:r>
            <a:endParaRPr lang="id-ID" sz="2000" dirty="0"/>
          </a:p>
        </p:txBody>
      </p:sp>
    </p:spTree>
  </p:cSld>
  <p:clrMapOvr>
    <a:masterClrMapping/>
  </p:clrMapOvr>
  <p:transition>
    <p:wipe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3500000" scaled="1"/>
          <a:tileRect/>
        </a:grad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57200" y="493713"/>
            <a:ext cx="8153400" cy="5692775"/>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marL="457200" indent="-457200">
              <a:defRPr/>
            </a:pPr>
            <a:r>
              <a:rPr lang="id-ID" sz="2800" b="1" i="1" dirty="0">
                <a:solidFill>
                  <a:schemeClr val="tx1"/>
                </a:solidFill>
                <a:effectLst>
                  <a:outerShdw blurRad="38100" dist="38100" dir="2700000" algn="tl">
                    <a:srgbClr val="FFFFFF"/>
                  </a:outerShdw>
                </a:effectLst>
                <a:latin typeface="DFKai-SB" pitchFamily="65" charset="-120"/>
              </a:rPr>
              <a:t>4.	AK Ahli atau Terampil yang telah selesai tugas belajar lebih dari 6 (enam) bulan, dapat diangkat kembali dalam jabatan semula;</a:t>
            </a:r>
          </a:p>
          <a:p>
            <a:pPr marL="457200" indent="-457200">
              <a:defRPr/>
            </a:pPr>
            <a:r>
              <a:rPr lang="id-ID" sz="2800" b="1" i="1" dirty="0">
                <a:solidFill>
                  <a:schemeClr val="tx1"/>
                </a:solidFill>
                <a:effectLst>
                  <a:outerShdw blurRad="38100" dist="38100" dir="2700000" algn="tl">
                    <a:srgbClr val="FFFFFF"/>
                  </a:outerShdw>
                </a:effectLst>
                <a:latin typeface="DFKai-SB" pitchFamily="65" charset="-120"/>
              </a:rPr>
              <a:t>5.	AK Ahli atau Terampil yang dibebaskan sementara karena diberhentikan sementara berdasarkan Peraturan Pemerintah Nomor 4 Tahun 1966, dapat diangkat kembali dalam jabatan semula, apabila berdasarkan keputusan pengadilan yang telah mempunyai kekuatan hukum yang tetap, dinyatakan tidak bersalah atau dijatuhi pidana percobaan.</a:t>
            </a:r>
            <a:endParaRPr lang="en-GB" sz="2800" b="1" i="1" dirty="0">
              <a:solidFill>
                <a:schemeClr val="tx1"/>
              </a:solidFill>
              <a:effectLst>
                <a:outerShdw blurRad="38100" dist="38100" dir="2700000" algn="tl">
                  <a:srgbClr val="FFFFFF"/>
                </a:outerShdw>
              </a:effectLst>
              <a:latin typeface="DFKai-SB" pitchFamily="65" charset="-120"/>
            </a:endParaRPr>
          </a:p>
        </p:txBody>
      </p:sp>
    </p:spTree>
  </p:cSld>
  <p:clrMapOvr>
    <a:masterClrMapping/>
  </p:clrMapOvr>
  <p:transition>
    <p:dissolve/>
  </p:transition>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08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395288" y="692150"/>
            <a:ext cx="8208962" cy="4968875"/>
          </a:xfrm>
          <a:prstGeom prst="rect">
            <a:avLst/>
          </a:prstGeom>
          <a:noFill/>
        </p:spPr>
        <p:txBody>
          <a:bodyPr lIns="91438" tIns="45719" rIns="91438" bIns="45719"/>
          <a:lstStyle/>
          <a:p>
            <a:pPr algn="ctr" fontAlgn="auto">
              <a:lnSpc>
                <a:spcPct val="90000"/>
              </a:lnSpc>
              <a:spcBef>
                <a:spcPts val="0"/>
              </a:spcBef>
              <a:spcAft>
                <a:spcPts val="1200"/>
              </a:spcAft>
              <a:defRPr/>
            </a:pPr>
            <a:r>
              <a:rPr lang="fi-FI" sz="4400" b="1" kern="0" dirty="0">
                <a:solidFill>
                  <a:schemeClr val="tx1">
                    <a:lumMod val="75000"/>
                    <a:lumOff val="25000"/>
                  </a:schemeClr>
                </a:solidFill>
                <a:latin typeface="Stencil" pitchFamily="82" charset="0"/>
              </a:rPr>
              <a:t>STANDAR KOMPETENSI KERJA ANALIS KEPEGAWAIAN</a:t>
            </a:r>
          </a:p>
          <a:p>
            <a:pPr algn="ctr" fontAlgn="auto">
              <a:lnSpc>
                <a:spcPct val="90000"/>
              </a:lnSpc>
              <a:spcBef>
                <a:spcPts val="0"/>
              </a:spcBef>
              <a:spcAft>
                <a:spcPts val="0"/>
              </a:spcAft>
              <a:defRPr/>
            </a:pPr>
            <a:r>
              <a:rPr lang="fi-FI" sz="5400" b="1" i="1" kern="0" dirty="0">
                <a:solidFill>
                  <a:schemeClr val="accent6">
                    <a:lumMod val="50000"/>
                  </a:schemeClr>
                </a:solidFill>
                <a:latin typeface="Blackadder ITC" pitchFamily="82" charset="0"/>
              </a:rPr>
              <a:t>Adalah</a:t>
            </a:r>
            <a:r>
              <a:rPr lang="fi-FI" sz="5400" b="1" i="1" kern="0" dirty="0">
                <a:solidFill>
                  <a:schemeClr val="accent6">
                    <a:lumMod val="50000"/>
                  </a:schemeClr>
                </a:solidFill>
                <a:latin typeface="+mn-lt"/>
              </a:rPr>
              <a:t> </a:t>
            </a:r>
            <a:r>
              <a:rPr lang="fi-FI" sz="4000" b="1" i="1" kern="0" dirty="0">
                <a:solidFill>
                  <a:schemeClr val="accent6">
                    <a:lumMod val="50000"/>
                  </a:schemeClr>
                </a:solidFill>
                <a:latin typeface="+mn-lt"/>
              </a:rPr>
              <a:t> </a:t>
            </a:r>
            <a:r>
              <a:rPr lang="fi-FI" sz="4800" b="1" kern="0" dirty="0">
                <a:solidFill>
                  <a:srgbClr val="002060"/>
                </a:solidFill>
                <a:latin typeface="Blackadder ITC" pitchFamily="82" charset="0"/>
              </a:rPr>
              <a:t>rumusan kemampuan kerja yang mencakup aspek pengetahuan, keterampilan dan/atau keahlian serta sikap kerja yang berdasarkan pelaksanaan tugas dan syarat jabatan .</a:t>
            </a:r>
            <a:endParaRPr lang="fi-FI" sz="4800" b="1" kern="0" dirty="0">
              <a:solidFill>
                <a:srgbClr val="002060"/>
              </a:solidFill>
              <a:latin typeface="Blackadder ITC" pitchFamily="82" charset="0"/>
              <a:cs typeface="+mn-cs"/>
            </a:endParaRPr>
          </a:p>
          <a:p>
            <a:pPr marL="609583" indent="-609583" fontAlgn="auto">
              <a:lnSpc>
                <a:spcPct val="90000"/>
              </a:lnSpc>
              <a:spcBef>
                <a:spcPts val="600"/>
              </a:spcBef>
              <a:spcAft>
                <a:spcPts val="0"/>
              </a:spcAft>
              <a:defRPr/>
            </a:pPr>
            <a:endParaRPr lang="fi-FI" sz="4000" b="1" kern="0" dirty="0">
              <a:solidFill>
                <a:schemeClr val="accent6">
                  <a:lumMod val="50000"/>
                </a:schemeClr>
              </a:solidFill>
              <a:latin typeface="Univers" pitchFamily="34" charset="0"/>
              <a:cs typeface="+mn-cs"/>
            </a:endParaRPr>
          </a:p>
        </p:txBody>
      </p:sp>
      <p:pic>
        <p:nvPicPr>
          <p:cNvPr id="3" name="Picture 2" descr="D:\Slide\heart.gif"/>
          <p:cNvPicPr>
            <a:picLocks noChangeAspect="1" noChangeArrowheads="1" noCrop="1"/>
          </p:cNvPicPr>
          <p:nvPr/>
        </p:nvPicPr>
        <p:blipFill>
          <a:blip r:embed="rId2" cstate="print"/>
          <a:srcRect/>
          <a:stretch>
            <a:fillRect/>
          </a:stretch>
        </p:blipFill>
        <p:spPr bwMode="auto">
          <a:xfrm>
            <a:off x="6945313" y="5373216"/>
            <a:ext cx="1936750" cy="1484784"/>
          </a:xfrm>
          <a:prstGeom prst="rect">
            <a:avLst/>
          </a:prstGeom>
          <a:noFill/>
          <a:ln w="9525">
            <a:noFill/>
            <a:miter lim="800000"/>
            <a:headEnd/>
            <a:tailEnd/>
          </a:ln>
        </p:spPr>
      </p:pic>
    </p:spTree>
  </p:cSld>
  <p:clrMapOvr>
    <a:masterClrMapping/>
  </p:clrMapOvr>
  <p:transition>
    <p:split dir="in"/>
  </p:transition>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250825" y="333375"/>
            <a:ext cx="8569325" cy="5975350"/>
          </a:xfrm>
          <a:prstGeom prst="rect">
            <a:avLst/>
          </a:prstGeom>
          <a:noFill/>
        </p:spPr>
        <p:txBody>
          <a:bodyPr lIns="91438" tIns="45719" rIns="91438" bIns="45719"/>
          <a:lstStyle/>
          <a:p>
            <a:pPr algn="ctr" fontAlgn="auto">
              <a:lnSpc>
                <a:spcPct val="90000"/>
              </a:lnSpc>
              <a:spcBef>
                <a:spcPts val="0"/>
              </a:spcBef>
              <a:spcAft>
                <a:spcPts val="0"/>
              </a:spcAft>
              <a:defRPr/>
            </a:pPr>
            <a:r>
              <a:rPr lang="fi-FI" sz="4800" b="1" kern="0" dirty="0">
                <a:solidFill>
                  <a:srgbClr val="002060"/>
                </a:solidFill>
                <a:latin typeface="Cooper Black" pitchFamily="18" charset="0"/>
              </a:rPr>
              <a:t>KOMPETENSI KERJA</a:t>
            </a:r>
          </a:p>
          <a:p>
            <a:pPr algn="ctr" fontAlgn="auto">
              <a:lnSpc>
                <a:spcPct val="90000"/>
              </a:lnSpc>
              <a:spcBef>
                <a:spcPts val="0"/>
              </a:spcBef>
              <a:spcAft>
                <a:spcPts val="1200"/>
              </a:spcAft>
              <a:defRPr/>
            </a:pPr>
            <a:r>
              <a:rPr lang="fi-FI" sz="4800" b="1" kern="0" dirty="0">
                <a:solidFill>
                  <a:srgbClr val="002060"/>
                </a:solidFill>
                <a:latin typeface="Cooper Black" pitchFamily="18" charset="0"/>
              </a:rPr>
              <a:t>ANALIS KEPEGAWAIAN</a:t>
            </a:r>
          </a:p>
          <a:p>
            <a:pPr algn="ctr" fontAlgn="auto">
              <a:lnSpc>
                <a:spcPct val="90000"/>
              </a:lnSpc>
              <a:spcBef>
                <a:spcPts val="0"/>
              </a:spcBef>
              <a:spcAft>
                <a:spcPts val="0"/>
              </a:spcAft>
              <a:defRPr/>
            </a:pPr>
            <a:r>
              <a:rPr lang="fi-FI" sz="4000" b="1" i="1" kern="0" dirty="0">
                <a:solidFill>
                  <a:srgbClr val="002060"/>
                </a:solidFill>
                <a:latin typeface="+mn-lt"/>
              </a:rPr>
              <a:t>Adalah</a:t>
            </a:r>
            <a:r>
              <a:rPr lang="fi-FI" sz="4000" b="1" kern="0" dirty="0">
                <a:solidFill>
                  <a:srgbClr val="002060"/>
                </a:solidFill>
                <a:latin typeface="+mn-lt"/>
              </a:rPr>
              <a:t> kemampuan kerja yang mencakup aspek pengetahuan, keterampilan dan/atau keahlian serta sikap kerja dalam menyelesaikan suatu fungsi tugas atau pekerjaan sesuai dengan persyaratan pekerjaan yang ditetapkan.</a:t>
            </a:r>
          </a:p>
          <a:p>
            <a:pPr marL="609583" indent="-609583" fontAlgn="auto">
              <a:lnSpc>
                <a:spcPct val="90000"/>
              </a:lnSpc>
              <a:spcBef>
                <a:spcPts val="600"/>
              </a:spcBef>
              <a:spcAft>
                <a:spcPts val="0"/>
              </a:spcAft>
              <a:defRPr/>
            </a:pPr>
            <a:r>
              <a:rPr lang="fi-FI" b="1" kern="0" dirty="0">
                <a:solidFill>
                  <a:srgbClr val="002060"/>
                </a:solidFill>
                <a:latin typeface="+mn-lt"/>
                <a:cs typeface="+mn-cs"/>
              </a:rPr>
              <a:t>	</a:t>
            </a:r>
          </a:p>
          <a:p>
            <a:pPr marL="609583" indent="-609583" fontAlgn="auto">
              <a:lnSpc>
                <a:spcPct val="90000"/>
              </a:lnSpc>
              <a:spcBef>
                <a:spcPts val="600"/>
              </a:spcBef>
              <a:spcAft>
                <a:spcPts val="0"/>
              </a:spcAft>
              <a:defRPr/>
            </a:pPr>
            <a:endParaRPr lang="fi-FI" b="1" kern="0" dirty="0">
              <a:solidFill>
                <a:srgbClr val="002060"/>
              </a:solidFill>
              <a:latin typeface="Univers" pitchFamily="34" charset="0"/>
              <a:cs typeface="+mn-cs"/>
            </a:endParaRPr>
          </a:p>
        </p:txBody>
      </p:sp>
    </p:spTree>
  </p:cSld>
  <p:clrMapOvr>
    <a:masterClrMapping/>
  </p:clrMapOvr>
  <p:transition>
    <p:wedge/>
  </p:transition>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250825" y="444500"/>
            <a:ext cx="8569325" cy="5975350"/>
          </a:xfrm>
          <a:prstGeom prst="rect">
            <a:avLst/>
          </a:prstGeom>
          <a:noFill/>
        </p:spPr>
        <p:txBody>
          <a:bodyPr lIns="91438" tIns="45719" rIns="91438" bIns="45719"/>
          <a:lstStyle/>
          <a:p>
            <a:pPr algn="ctr" fontAlgn="auto">
              <a:lnSpc>
                <a:spcPct val="90000"/>
              </a:lnSpc>
              <a:spcBef>
                <a:spcPts val="0"/>
              </a:spcBef>
              <a:spcAft>
                <a:spcPts val="0"/>
              </a:spcAft>
              <a:defRPr/>
            </a:pPr>
            <a:r>
              <a:rPr lang="fi-FI" sz="4400" b="1" kern="0" dirty="0">
                <a:solidFill>
                  <a:srgbClr val="002060"/>
                </a:solidFill>
                <a:latin typeface="Cooper Black" pitchFamily="18" charset="0"/>
              </a:rPr>
              <a:t>PENGETAHUAN KERJA</a:t>
            </a:r>
          </a:p>
          <a:p>
            <a:pPr algn="ctr" fontAlgn="auto">
              <a:lnSpc>
                <a:spcPct val="90000"/>
              </a:lnSpc>
              <a:spcBef>
                <a:spcPts val="0"/>
              </a:spcBef>
              <a:spcAft>
                <a:spcPts val="1800"/>
              </a:spcAft>
              <a:defRPr/>
            </a:pPr>
            <a:r>
              <a:rPr lang="fi-FI" sz="4400" b="1" kern="0" dirty="0">
                <a:solidFill>
                  <a:srgbClr val="002060"/>
                </a:solidFill>
                <a:latin typeface="Cooper Black" pitchFamily="18" charset="0"/>
              </a:rPr>
              <a:t>ANALIS KEPEGAWAIAN</a:t>
            </a:r>
          </a:p>
          <a:p>
            <a:pPr algn="ctr" fontAlgn="auto">
              <a:lnSpc>
                <a:spcPct val="90000"/>
              </a:lnSpc>
              <a:spcBef>
                <a:spcPts val="0"/>
              </a:spcBef>
              <a:spcAft>
                <a:spcPts val="0"/>
              </a:spcAft>
              <a:defRPr/>
            </a:pPr>
            <a:r>
              <a:rPr lang="fi-FI" sz="2800" b="1" i="1" kern="0" dirty="0">
                <a:solidFill>
                  <a:srgbClr val="002060"/>
                </a:solidFill>
                <a:latin typeface="+mn-lt"/>
              </a:rPr>
              <a:t>Adalah</a:t>
            </a:r>
            <a:r>
              <a:rPr lang="fi-FI" sz="2800" b="1" kern="0" dirty="0">
                <a:solidFill>
                  <a:srgbClr val="002060"/>
                </a:solidFill>
                <a:latin typeface="+mn-lt"/>
              </a:rPr>
              <a:t> pengetahuan yang dimiliki Analis Kepegawaian berupa fakta, informasi, keahlian yang diperoleh melalui pendidikan dan pengalaman, baik teoritik maupun pemahaman praktis, dan berbagai hal yang diketahui oleh Analis Kepegawaian terkait dengan pekerjaannya serta kesadaran yang diperoleh Analis Kepegawaian melalui pengalaman suatu fakta atau situasi dalam konteks pekerjaan.</a:t>
            </a:r>
          </a:p>
          <a:p>
            <a:pPr marL="609583" indent="-609583" fontAlgn="auto">
              <a:lnSpc>
                <a:spcPct val="90000"/>
              </a:lnSpc>
              <a:spcBef>
                <a:spcPts val="600"/>
              </a:spcBef>
              <a:spcAft>
                <a:spcPts val="0"/>
              </a:spcAft>
              <a:defRPr/>
            </a:pPr>
            <a:r>
              <a:rPr lang="fi-FI" b="1" kern="0" dirty="0">
                <a:solidFill>
                  <a:srgbClr val="002060"/>
                </a:solidFill>
                <a:latin typeface="+mn-lt"/>
                <a:cs typeface="+mn-cs"/>
              </a:rPr>
              <a:t>	</a:t>
            </a:r>
          </a:p>
          <a:p>
            <a:pPr marL="609583" indent="-609583" fontAlgn="auto">
              <a:lnSpc>
                <a:spcPct val="90000"/>
              </a:lnSpc>
              <a:spcBef>
                <a:spcPts val="600"/>
              </a:spcBef>
              <a:spcAft>
                <a:spcPts val="0"/>
              </a:spcAft>
              <a:defRPr/>
            </a:pPr>
            <a:endParaRPr lang="fi-FI" b="1" kern="0" dirty="0">
              <a:solidFill>
                <a:srgbClr val="002060"/>
              </a:solidFill>
              <a:latin typeface="Univers" pitchFamily="34" charset="0"/>
              <a:cs typeface="+mn-cs"/>
            </a:endParaRPr>
          </a:p>
        </p:txBody>
      </p:sp>
      <p:pic>
        <p:nvPicPr>
          <p:cNvPr id="3" name="Picture 2" descr="D:\Slide\heart.gif"/>
          <p:cNvPicPr>
            <a:picLocks noChangeAspect="1" noChangeArrowheads="1" noCrop="1"/>
          </p:cNvPicPr>
          <p:nvPr/>
        </p:nvPicPr>
        <p:blipFill>
          <a:blip r:embed="rId2" cstate="print"/>
          <a:srcRect/>
          <a:stretch>
            <a:fillRect/>
          </a:stretch>
        </p:blipFill>
        <p:spPr bwMode="auto">
          <a:xfrm>
            <a:off x="5868144" y="4581128"/>
            <a:ext cx="3013919" cy="2276872"/>
          </a:xfrm>
          <a:prstGeom prst="rect">
            <a:avLst/>
          </a:prstGeom>
          <a:noFill/>
          <a:ln w="9525">
            <a:noFill/>
            <a:miter lim="800000"/>
            <a:headEnd/>
            <a:tailEnd/>
          </a:ln>
        </p:spPr>
      </p:pic>
    </p:spTree>
  </p:cSld>
  <p:clrMapOvr>
    <a:masterClrMapping/>
  </p:clrMapOvr>
  <p:transition>
    <p:zoom dir="in"/>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0825" y="333375"/>
            <a:ext cx="8569325" cy="5975350"/>
          </a:xfrm>
          <a:prstGeom prst="rect">
            <a:avLst/>
          </a:prstGeom>
          <a:noFill/>
        </p:spPr>
        <p:txBody>
          <a:bodyPr lIns="91438" tIns="45719" rIns="91438" bIns="45719"/>
          <a:lstStyle/>
          <a:p>
            <a:pPr algn="ctr" fontAlgn="auto">
              <a:lnSpc>
                <a:spcPct val="90000"/>
              </a:lnSpc>
              <a:spcBef>
                <a:spcPts val="0"/>
              </a:spcBef>
              <a:spcAft>
                <a:spcPts val="1200"/>
              </a:spcAft>
              <a:defRPr/>
            </a:pPr>
            <a:r>
              <a:rPr lang="fi-FI" sz="4000" b="1" kern="0" dirty="0">
                <a:solidFill>
                  <a:schemeClr val="accent6">
                    <a:lumMod val="50000"/>
                  </a:schemeClr>
                </a:solidFill>
                <a:latin typeface="Cooper Black" pitchFamily="18" charset="0"/>
              </a:rPr>
              <a:t>KETERAMPILAN KERJA ANALIS KEPEGAWAIAN</a:t>
            </a:r>
          </a:p>
          <a:p>
            <a:pPr algn="ctr" fontAlgn="auto">
              <a:lnSpc>
                <a:spcPct val="90000"/>
              </a:lnSpc>
              <a:spcBef>
                <a:spcPts val="0"/>
              </a:spcBef>
              <a:spcAft>
                <a:spcPts val="0"/>
              </a:spcAft>
              <a:defRPr/>
            </a:pPr>
            <a:r>
              <a:rPr lang="fi-FI" sz="2800" b="1" i="1" kern="0" dirty="0">
                <a:solidFill>
                  <a:schemeClr val="accent6">
                    <a:lumMod val="50000"/>
                  </a:schemeClr>
                </a:solidFill>
                <a:latin typeface="+mn-lt"/>
              </a:rPr>
              <a:t>Adalah</a:t>
            </a:r>
            <a:r>
              <a:rPr lang="fi-FI" sz="2800" b="1" kern="0" dirty="0">
                <a:solidFill>
                  <a:schemeClr val="accent6">
                    <a:lumMod val="50000"/>
                  </a:schemeClr>
                </a:solidFill>
                <a:latin typeface="+mn-lt"/>
              </a:rPr>
              <a:t> keterampilan untuk melaksanakan tugas sesuai dengan tuntutan pekerjaan, meliputi keterampilan melaksanakan pekerjaan individual </a:t>
            </a:r>
            <a:r>
              <a:rPr lang="fi-FI" sz="2800" b="1" i="1" kern="0" dirty="0">
                <a:solidFill>
                  <a:schemeClr val="accent6">
                    <a:lumMod val="50000"/>
                  </a:schemeClr>
                </a:solidFill>
                <a:latin typeface="+mn-lt"/>
              </a:rPr>
              <a:t>(task skill)</a:t>
            </a:r>
            <a:r>
              <a:rPr lang="fi-FI" sz="2800" b="1" kern="0" dirty="0">
                <a:solidFill>
                  <a:schemeClr val="accent6">
                    <a:lumMod val="50000"/>
                  </a:schemeClr>
                </a:solidFill>
                <a:latin typeface="+mn-lt"/>
              </a:rPr>
              <a:t>, keterampilan mengelola sejumlah tugas yang berbeda dalam satu pekerjaan </a:t>
            </a:r>
            <a:r>
              <a:rPr lang="fi-FI" sz="2800" b="1" i="1" kern="0" dirty="0">
                <a:solidFill>
                  <a:schemeClr val="accent6">
                    <a:lumMod val="50000"/>
                  </a:schemeClr>
                </a:solidFill>
                <a:latin typeface="+mn-lt"/>
              </a:rPr>
              <a:t>(task management skill)</a:t>
            </a:r>
            <a:r>
              <a:rPr lang="fi-FI" sz="2800" b="1" kern="0" dirty="0">
                <a:solidFill>
                  <a:schemeClr val="accent6">
                    <a:lumMod val="50000"/>
                  </a:schemeClr>
                </a:solidFill>
                <a:latin typeface="+mn-lt"/>
              </a:rPr>
              <a:t>, keterampilan merespon dan mengelola kejadian/masalah </a:t>
            </a:r>
            <a:r>
              <a:rPr lang="fi-FI" sz="2800" b="1" i="1" kern="0" dirty="0">
                <a:solidFill>
                  <a:schemeClr val="accent6">
                    <a:lumMod val="50000"/>
                  </a:schemeClr>
                </a:solidFill>
                <a:latin typeface="+mn-lt"/>
              </a:rPr>
              <a:t>(contingency management skill)</a:t>
            </a:r>
            <a:r>
              <a:rPr lang="fi-FI" sz="2800" b="1" kern="0" dirty="0">
                <a:solidFill>
                  <a:schemeClr val="accent6">
                    <a:lumMod val="50000"/>
                  </a:schemeClr>
                </a:solidFill>
                <a:latin typeface="+mn-lt"/>
              </a:rPr>
              <a:t>, keterampilan menyesuaikan dengan tanggung jawab dan harapan lingkungan kerja </a:t>
            </a:r>
            <a:r>
              <a:rPr lang="fi-FI" sz="2800" b="1" i="1" kern="0" dirty="0">
                <a:solidFill>
                  <a:schemeClr val="accent6">
                    <a:lumMod val="50000"/>
                  </a:schemeClr>
                </a:solidFill>
                <a:latin typeface="+mn-lt"/>
              </a:rPr>
              <a:t>(job/role environment skill)</a:t>
            </a:r>
            <a:r>
              <a:rPr lang="fi-FI" sz="2800" b="1" kern="0" dirty="0">
                <a:solidFill>
                  <a:schemeClr val="accent6">
                    <a:lumMod val="50000"/>
                  </a:schemeClr>
                </a:solidFill>
                <a:latin typeface="+mn-lt"/>
              </a:rPr>
              <a:t>, dan keterampilan beradaptasi di lingkungan pekerjaan </a:t>
            </a:r>
            <a:r>
              <a:rPr lang="fi-FI" sz="2800" b="1" i="1" kern="0" dirty="0">
                <a:solidFill>
                  <a:schemeClr val="accent6">
                    <a:lumMod val="50000"/>
                  </a:schemeClr>
                </a:solidFill>
                <a:latin typeface="+mn-lt"/>
              </a:rPr>
              <a:t>(transfer skill)</a:t>
            </a:r>
            <a:r>
              <a:rPr lang="fi-FI" sz="2800" b="1" kern="0" dirty="0">
                <a:solidFill>
                  <a:schemeClr val="accent6">
                    <a:lumMod val="50000"/>
                  </a:schemeClr>
                </a:solidFill>
                <a:latin typeface="+mn-lt"/>
              </a:rPr>
              <a:t>.</a:t>
            </a:r>
            <a:endParaRPr lang="fi-FI" sz="2800" b="1" kern="0" dirty="0">
              <a:solidFill>
                <a:schemeClr val="accent6">
                  <a:lumMod val="50000"/>
                </a:schemeClr>
              </a:solidFill>
              <a:latin typeface="+mn-lt"/>
              <a:cs typeface="+mn-cs"/>
            </a:endParaRPr>
          </a:p>
          <a:p>
            <a:pPr marL="609583" indent="-609583" fontAlgn="auto">
              <a:lnSpc>
                <a:spcPct val="90000"/>
              </a:lnSpc>
              <a:spcBef>
                <a:spcPts val="600"/>
              </a:spcBef>
              <a:spcAft>
                <a:spcPts val="0"/>
              </a:spcAft>
              <a:defRPr/>
            </a:pPr>
            <a:endParaRPr lang="fi-FI" b="1" kern="0" dirty="0">
              <a:solidFill>
                <a:schemeClr val="accent6">
                  <a:lumMod val="50000"/>
                </a:schemeClr>
              </a:solidFill>
              <a:latin typeface="Univers" pitchFamily="34" charset="0"/>
              <a:cs typeface="+mn-cs"/>
            </a:endParaRPr>
          </a:p>
        </p:txBody>
      </p:sp>
    </p:spTree>
  </p:cSld>
  <p:clrMapOvr>
    <a:masterClrMapping/>
  </p:clrMapOvr>
  <p:transition>
    <p:dissolve/>
  </p:transition>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35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655638" y="620688"/>
            <a:ext cx="7876802" cy="5616624"/>
          </a:xfrm>
          <a:prstGeom prst="rect">
            <a:avLst/>
          </a:prstGeom>
          <a:noFill/>
        </p:spPr>
        <p:txBody>
          <a:bodyPr lIns="91438" tIns="45719" rIns="91438" bIns="45719"/>
          <a:lstStyle/>
          <a:p>
            <a:pPr algn="ctr" fontAlgn="auto">
              <a:lnSpc>
                <a:spcPct val="90000"/>
              </a:lnSpc>
              <a:spcBef>
                <a:spcPts val="0"/>
              </a:spcBef>
              <a:spcAft>
                <a:spcPts val="1200"/>
              </a:spcAft>
              <a:defRPr/>
            </a:pPr>
            <a:r>
              <a:rPr lang="fi-FI" sz="4400" b="1" kern="0" dirty="0">
                <a:solidFill>
                  <a:srgbClr val="C00000"/>
                </a:solidFill>
                <a:latin typeface="Cooper Black" pitchFamily="18" charset="0"/>
              </a:rPr>
              <a:t>SIKAP KERJA ANALIS KEPEGAWAIAN</a:t>
            </a:r>
          </a:p>
          <a:p>
            <a:pPr algn="ctr" fontAlgn="auto">
              <a:lnSpc>
                <a:spcPct val="90000"/>
              </a:lnSpc>
              <a:spcBef>
                <a:spcPts val="0"/>
              </a:spcBef>
              <a:spcAft>
                <a:spcPts val="0"/>
              </a:spcAft>
              <a:defRPr/>
            </a:pPr>
            <a:r>
              <a:rPr lang="fi-FI" sz="4000" b="1" i="1" kern="0" dirty="0">
                <a:solidFill>
                  <a:schemeClr val="accent6">
                    <a:lumMod val="50000"/>
                  </a:schemeClr>
                </a:solidFill>
                <a:latin typeface="Cooper Black" pitchFamily="18" charset="0"/>
              </a:rPr>
              <a:t>Adalah</a:t>
            </a:r>
            <a:r>
              <a:rPr lang="fi-FI" sz="4000" b="1" i="1" kern="0" dirty="0">
                <a:solidFill>
                  <a:schemeClr val="accent6">
                    <a:lumMod val="50000"/>
                  </a:schemeClr>
                </a:solidFill>
                <a:latin typeface="+mn-lt"/>
              </a:rPr>
              <a:t>  </a:t>
            </a:r>
            <a:r>
              <a:rPr lang="fi-FI" sz="4000" b="1" kern="0" dirty="0">
                <a:solidFill>
                  <a:srgbClr val="002060"/>
                </a:solidFill>
                <a:latin typeface="Berlin Sans FB" pitchFamily="34" charset="0"/>
              </a:rPr>
              <a:t>perilaku Analis Kepegawaian yang menekankan aspek perasaan dan emosi, berupa minat, sikap, apresiasi dan cara penyesuaian diri terhadap pekerjaan.</a:t>
            </a:r>
            <a:endParaRPr lang="fi-FI" sz="4000" b="1" kern="0" dirty="0">
              <a:solidFill>
                <a:srgbClr val="002060"/>
              </a:solidFill>
              <a:latin typeface="Berlin Sans FB" pitchFamily="34" charset="0"/>
              <a:cs typeface="+mn-cs"/>
            </a:endParaRPr>
          </a:p>
          <a:p>
            <a:pPr marL="609583" indent="-609583" fontAlgn="auto">
              <a:lnSpc>
                <a:spcPct val="90000"/>
              </a:lnSpc>
              <a:spcBef>
                <a:spcPts val="600"/>
              </a:spcBef>
              <a:spcAft>
                <a:spcPts val="0"/>
              </a:spcAft>
              <a:defRPr/>
            </a:pPr>
            <a:endParaRPr lang="fi-FI" sz="4000" b="1" kern="0" dirty="0">
              <a:solidFill>
                <a:schemeClr val="accent6">
                  <a:lumMod val="50000"/>
                </a:schemeClr>
              </a:solidFill>
              <a:latin typeface="Univers" pitchFamily="34" charset="0"/>
              <a:cs typeface="+mn-cs"/>
            </a:endParaRPr>
          </a:p>
        </p:txBody>
      </p:sp>
    </p:spTree>
  </p:cSld>
  <p:clrMapOvr>
    <a:masterClrMapping/>
  </p:clrMapOvr>
  <p:transition>
    <p:pull dir="rd"/>
  </p:transition>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611188" y="706438"/>
            <a:ext cx="7993062" cy="5472112"/>
          </a:xfrm>
          <a:prstGeom prst="rect">
            <a:avLst/>
          </a:prstGeom>
          <a:noFill/>
        </p:spPr>
        <p:txBody>
          <a:bodyPr lIns="91438" tIns="45719" rIns="91438" bIns="45719"/>
          <a:lstStyle/>
          <a:p>
            <a:pPr algn="ctr" fontAlgn="auto">
              <a:lnSpc>
                <a:spcPct val="90000"/>
              </a:lnSpc>
              <a:spcBef>
                <a:spcPts val="0"/>
              </a:spcBef>
              <a:spcAft>
                <a:spcPts val="1800"/>
              </a:spcAft>
              <a:defRPr/>
            </a:pPr>
            <a:r>
              <a:rPr lang="fi-FI" sz="4400" b="1" kern="0" dirty="0">
                <a:solidFill>
                  <a:schemeClr val="accent1">
                    <a:lumMod val="25000"/>
                  </a:schemeClr>
                </a:solidFill>
                <a:latin typeface="Gill Sans MT" pitchFamily="34" charset="0"/>
              </a:rPr>
              <a:t>KOMPETENSI UMUM ANALIS KEPEGAWAIAN</a:t>
            </a:r>
          </a:p>
          <a:p>
            <a:pPr algn="ctr" fontAlgn="auto">
              <a:lnSpc>
                <a:spcPct val="90000"/>
              </a:lnSpc>
              <a:spcBef>
                <a:spcPts val="0"/>
              </a:spcBef>
              <a:spcAft>
                <a:spcPts val="0"/>
              </a:spcAft>
              <a:defRPr/>
            </a:pPr>
            <a:r>
              <a:rPr lang="fi-FI" sz="3600" b="1" i="1" kern="0" dirty="0">
                <a:solidFill>
                  <a:schemeClr val="accent6">
                    <a:lumMod val="50000"/>
                  </a:schemeClr>
                </a:solidFill>
                <a:latin typeface="Cooper Black" pitchFamily="18" charset="0"/>
              </a:rPr>
              <a:t>Adalah</a:t>
            </a:r>
            <a:r>
              <a:rPr lang="fi-FI" sz="3600" b="1" i="1" kern="0" dirty="0">
                <a:solidFill>
                  <a:schemeClr val="accent6">
                    <a:lumMod val="50000"/>
                  </a:schemeClr>
                </a:solidFill>
                <a:latin typeface="+mn-lt"/>
              </a:rPr>
              <a:t>  </a:t>
            </a:r>
            <a:r>
              <a:rPr lang="fi-FI" sz="3600" b="1" kern="0" dirty="0">
                <a:solidFill>
                  <a:srgbClr val="002060"/>
                </a:solidFill>
                <a:latin typeface="Albertus Extra Bold" pitchFamily="34" charset="0"/>
              </a:rPr>
              <a:t>kemampuan dan karakteristik yang wajib dimiliki Analis Kepegawaian Tingkat Terampil maupun Ahli, berupa pengetahuan, keterampilan dan sikap kerja.</a:t>
            </a:r>
            <a:endParaRPr lang="fi-FI" sz="3600" b="1" kern="0" dirty="0">
              <a:solidFill>
                <a:srgbClr val="002060"/>
              </a:solidFill>
              <a:latin typeface="Albertus Extra Bold" pitchFamily="34" charset="0"/>
              <a:cs typeface="+mn-cs"/>
            </a:endParaRPr>
          </a:p>
          <a:p>
            <a:pPr marL="609583" indent="-609583" fontAlgn="auto">
              <a:lnSpc>
                <a:spcPct val="90000"/>
              </a:lnSpc>
              <a:spcBef>
                <a:spcPts val="600"/>
              </a:spcBef>
              <a:spcAft>
                <a:spcPts val="0"/>
              </a:spcAft>
              <a:defRPr/>
            </a:pPr>
            <a:endParaRPr lang="fi-FI" sz="4000" b="1" kern="0" dirty="0">
              <a:solidFill>
                <a:schemeClr val="accent6">
                  <a:lumMod val="50000"/>
                </a:schemeClr>
              </a:solidFill>
              <a:latin typeface="Univers" pitchFamily="34" charset="0"/>
              <a:cs typeface="+mn-cs"/>
            </a:endParaRPr>
          </a:p>
        </p:txBody>
      </p:sp>
    </p:spTree>
  </p:cSld>
  <p:clrMapOvr>
    <a:masterClrMapping/>
  </p:clrMapOvr>
  <p:transition>
    <p:wedge/>
  </p:transition>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611188" y="642938"/>
            <a:ext cx="7993062" cy="5472112"/>
          </a:xfrm>
          <a:prstGeom prst="rect">
            <a:avLst/>
          </a:prstGeom>
          <a:noFill/>
        </p:spPr>
        <p:txBody>
          <a:bodyPr lIns="91438" tIns="45719" rIns="91438" bIns="45719"/>
          <a:lstStyle/>
          <a:p>
            <a:pPr algn="ctr" fontAlgn="auto">
              <a:lnSpc>
                <a:spcPct val="90000"/>
              </a:lnSpc>
              <a:spcBef>
                <a:spcPts val="0"/>
              </a:spcBef>
              <a:spcAft>
                <a:spcPts val="1800"/>
              </a:spcAft>
              <a:defRPr/>
            </a:pPr>
            <a:r>
              <a:rPr lang="fi-FI" sz="4800" b="1" kern="0" dirty="0">
                <a:solidFill>
                  <a:schemeClr val="accent1">
                    <a:lumMod val="25000"/>
                  </a:schemeClr>
                </a:solidFill>
                <a:latin typeface="Gill Sans MT" pitchFamily="34" charset="0"/>
              </a:rPr>
              <a:t>KOMPETENSI INTI ANALIS KEPEGAWAIAN</a:t>
            </a:r>
          </a:p>
          <a:p>
            <a:pPr algn="ctr" fontAlgn="auto">
              <a:lnSpc>
                <a:spcPct val="90000"/>
              </a:lnSpc>
              <a:spcBef>
                <a:spcPts val="0"/>
              </a:spcBef>
              <a:spcAft>
                <a:spcPts val="0"/>
              </a:spcAft>
              <a:defRPr/>
            </a:pPr>
            <a:r>
              <a:rPr lang="fi-FI" sz="3200" b="1" i="1" kern="0" dirty="0">
                <a:solidFill>
                  <a:schemeClr val="accent6">
                    <a:lumMod val="50000"/>
                  </a:schemeClr>
                </a:solidFill>
                <a:latin typeface="Cooper Black" pitchFamily="18" charset="0"/>
              </a:rPr>
              <a:t>Adalah</a:t>
            </a:r>
            <a:r>
              <a:rPr lang="fi-FI" sz="3200" b="1" i="1" kern="0" dirty="0">
                <a:solidFill>
                  <a:schemeClr val="accent6">
                    <a:lumMod val="50000"/>
                  </a:schemeClr>
                </a:solidFill>
                <a:latin typeface="+mn-lt"/>
              </a:rPr>
              <a:t>  </a:t>
            </a:r>
            <a:r>
              <a:rPr lang="fi-FI" sz="3200" b="1" kern="0" dirty="0">
                <a:solidFill>
                  <a:srgbClr val="002060"/>
                </a:solidFill>
                <a:latin typeface="Albertus Extra Bold" pitchFamily="34" charset="0"/>
              </a:rPr>
              <a:t>kemampuan dan karakteristik yang wajib dimiliki Analis Kepegawaian Tingkat Terampil maupun Ahli yang merupakan </a:t>
            </a:r>
            <a:r>
              <a:rPr lang="fi-FI" sz="3200" b="1" kern="0" dirty="0">
                <a:solidFill>
                  <a:srgbClr val="002060"/>
                </a:solidFill>
                <a:latin typeface="Cooper Black" pitchFamily="18" charset="0"/>
              </a:rPr>
              <a:t>inti</a:t>
            </a:r>
            <a:r>
              <a:rPr lang="fi-FI" sz="3200" b="1" kern="0" dirty="0">
                <a:solidFill>
                  <a:srgbClr val="002060"/>
                </a:solidFill>
                <a:latin typeface="Albertus Extra Bold" pitchFamily="34" charset="0"/>
              </a:rPr>
              <a:t> dari masing-masing fungsi pelaksanaan tugas pokoknya, berupa pengetahuan, keterampilan dan sikap kerja sesuai Standar Kompetensi Kerja Analis Kepegawaian.</a:t>
            </a:r>
            <a:endParaRPr lang="fi-FI" sz="3200" b="1" kern="0" dirty="0">
              <a:solidFill>
                <a:srgbClr val="002060"/>
              </a:solidFill>
              <a:latin typeface="Albertus Extra Bold" pitchFamily="34" charset="0"/>
              <a:cs typeface="+mn-cs"/>
            </a:endParaRPr>
          </a:p>
          <a:p>
            <a:pPr marL="609583" indent="-609583" fontAlgn="auto">
              <a:lnSpc>
                <a:spcPct val="90000"/>
              </a:lnSpc>
              <a:spcBef>
                <a:spcPts val="600"/>
              </a:spcBef>
              <a:spcAft>
                <a:spcPts val="0"/>
              </a:spcAft>
              <a:defRPr/>
            </a:pPr>
            <a:endParaRPr lang="fi-FI" sz="4000" b="1" kern="0" dirty="0">
              <a:solidFill>
                <a:schemeClr val="accent6">
                  <a:lumMod val="50000"/>
                </a:schemeClr>
              </a:solidFill>
              <a:latin typeface="Univers" pitchFamily="34" charset="0"/>
              <a:cs typeface="+mn-cs"/>
            </a:endParaRPr>
          </a:p>
        </p:txBody>
      </p:sp>
    </p:spTree>
  </p:cSld>
  <p:clrMapOvr>
    <a:masterClrMapping/>
  </p:clrMapOvr>
  <p:transition>
    <p:wedge/>
  </p:transition>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611188" y="642938"/>
            <a:ext cx="7993062" cy="5594350"/>
          </a:xfrm>
          <a:prstGeom prst="rect">
            <a:avLst/>
          </a:prstGeom>
          <a:noFill/>
        </p:spPr>
        <p:txBody>
          <a:bodyPr lIns="91438" tIns="45719" rIns="91438" bIns="45719"/>
          <a:lstStyle/>
          <a:p>
            <a:pPr algn="ctr" fontAlgn="auto">
              <a:lnSpc>
                <a:spcPct val="90000"/>
              </a:lnSpc>
              <a:spcBef>
                <a:spcPts val="0"/>
              </a:spcBef>
              <a:spcAft>
                <a:spcPts val="1800"/>
              </a:spcAft>
              <a:defRPr/>
            </a:pPr>
            <a:r>
              <a:rPr lang="fi-FI" sz="4800" b="1" kern="0" dirty="0">
                <a:solidFill>
                  <a:srgbClr val="0070C0"/>
                </a:solidFill>
                <a:latin typeface="Gill Sans MT" pitchFamily="34" charset="0"/>
              </a:rPr>
              <a:t>KOMPETENSI PILIHAN ANALIS KEPEGAWAIAN</a:t>
            </a:r>
          </a:p>
          <a:p>
            <a:pPr algn="ctr" fontAlgn="auto">
              <a:lnSpc>
                <a:spcPct val="90000"/>
              </a:lnSpc>
              <a:spcBef>
                <a:spcPts val="0"/>
              </a:spcBef>
              <a:spcAft>
                <a:spcPts val="0"/>
              </a:spcAft>
              <a:defRPr/>
            </a:pPr>
            <a:r>
              <a:rPr lang="fi-FI" sz="3200" b="1" i="1" kern="0" dirty="0">
                <a:solidFill>
                  <a:schemeClr val="accent6">
                    <a:lumMod val="50000"/>
                  </a:schemeClr>
                </a:solidFill>
                <a:latin typeface="Cooper Black" pitchFamily="18" charset="0"/>
              </a:rPr>
              <a:t>Adalah</a:t>
            </a:r>
            <a:r>
              <a:rPr lang="fi-FI" sz="3200" b="1" i="1" kern="0" dirty="0">
                <a:solidFill>
                  <a:schemeClr val="accent6">
                    <a:lumMod val="50000"/>
                  </a:schemeClr>
                </a:solidFill>
                <a:latin typeface="+mn-lt"/>
              </a:rPr>
              <a:t>  </a:t>
            </a:r>
            <a:r>
              <a:rPr lang="fi-FI" sz="3200" b="1" kern="0" dirty="0">
                <a:solidFill>
                  <a:srgbClr val="002060"/>
                </a:solidFill>
                <a:latin typeface="Albertus Extra Bold" pitchFamily="34" charset="0"/>
              </a:rPr>
              <a:t>kemampuan dan karakteristik yang wajib dimiliki Analis Kepegawaian Tingkat Terampil maupun Ahli yang merupakan </a:t>
            </a:r>
            <a:r>
              <a:rPr lang="fi-FI" sz="3200" b="1" kern="0" dirty="0">
                <a:solidFill>
                  <a:srgbClr val="002060"/>
                </a:solidFill>
                <a:latin typeface="Cooper Black" pitchFamily="18" charset="0"/>
              </a:rPr>
              <a:t>pilihan</a:t>
            </a:r>
            <a:r>
              <a:rPr lang="fi-FI" sz="3200" b="1" kern="0" dirty="0">
                <a:solidFill>
                  <a:srgbClr val="002060"/>
                </a:solidFill>
                <a:latin typeface="Albertus Extra Bold" pitchFamily="34" charset="0"/>
              </a:rPr>
              <a:t> dalam menambah kompetensi pelaksanaan tugas pokoknya, berupa pengetahuan, keterampilan dan sikap kerja sesuai Standar Kompetensi Kerja Analis Kepegawaian.</a:t>
            </a:r>
            <a:endParaRPr lang="fi-FI" sz="3200" b="1" kern="0" dirty="0">
              <a:solidFill>
                <a:srgbClr val="002060"/>
              </a:solidFill>
              <a:latin typeface="Albertus Extra Bold" pitchFamily="34" charset="0"/>
              <a:cs typeface="+mn-cs"/>
            </a:endParaRPr>
          </a:p>
          <a:p>
            <a:pPr marL="609583" indent="-609583" fontAlgn="auto">
              <a:lnSpc>
                <a:spcPct val="90000"/>
              </a:lnSpc>
              <a:spcBef>
                <a:spcPts val="600"/>
              </a:spcBef>
              <a:spcAft>
                <a:spcPts val="0"/>
              </a:spcAft>
              <a:defRPr/>
            </a:pPr>
            <a:endParaRPr lang="fi-FI" sz="4000" b="1" kern="0" dirty="0">
              <a:solidFill>
                <a:schemeClr val="accent6">
                  <a:lumMod val="50000"/>
                </a:schemeClr>
              </a:solidFill>
              <a:latin typeface="Univers" pitchFamily="34" charset="0"/>
              <a:cs typeface="+mn-cs"/>
            </a:endParaRPr>
          </a:p>
        </p:txBody>
      </p:sp>
    </p:spTree>
  </p:cSld>
  <p:clrMapOvr>
    <a:masterClrMapping/>
  </p:clrMapOvr>
  <p:transition>
    <p:dissolve/>
  </p:transition>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323850" y="620713"/>
            <a:ext cx="8496300" cy="5688012"/>
          </a:xfrm>
          <a:prstGeom prst="rect">
            <a:avLst/>
          </a:prstGeom>
          <a:noFill/>
        </p:spPr>
        <p:txBody>
          <a:bodyPr lIns="91438" tIns="45719" rIns="91438" bIns="45719"/>
          <a:lstStyle/>
          <a:p>
            <a:pPr algn="ctr" fontAlgn="auto">
              <a:lnSpc>
                <a:spcPct val="90000"/>
              </a:lnSpc>
              <a:spcBef>
                <a:spcPts val="0"/>
              </a:spcBef>
              <a:spcAft>
                <a:spcPts val="1200"/>
              </a:spcAft>
              <a:defRPr/>
            </a:pPr>
            <a:r>
              <a:rPr lang="fi-FI" sz="4000" b="1" kern="0" dirty="0">
                <a:solidFill>
                  <a:srgbClr val="002060"/>
                </a:solidFill>
                <a:latin typeface="+mj-lt"/>
              </a:rPr>
              <a:t>PERSYARATAN SERTIFIKASI PROFESI ANALIS KEPEGAWAIAN</a:t>
            </a:r>
          </a:p>
          <a:p>
            <a:pPr algn="ctr" fontAlgn="auto">
              <a:lnSpc>
                <a:spcPct val="90000"/>
              </a:lnSpc>
              <a:spcBef>
                <a:spcPts val="0"/>
              </a:spcBef>
              <a:spcAft>
                <a:spcPts val="0"/>
              </a:spcAft>
              <a:defRPr/>
            </a:pPr>
            <a:endParaRPr lang="fi-FI" sz="2800" b="1" kern="0" dirty="0">
              <a:solidFill>
                <a:srgbClr val="002060"/>
              </a:solidFill>
              <a:latin typeface="Cooper Black" pitchFamily="18" charset="0"/>
            </a:endParaRPr>
          </a:p>
          <a:p>
            <a:pPr marL="514350" indent="-514350" fontAlgn="auto">
              <a:lnSpc>
                <a:spcPct val="90000"/>
              </a:lnSpc>
              <a:spcBef>
                <a:spcPts val="0"/>
              </a:spcBef>
              <a:spcAft>
                <a:spcPts val="1200"/>
              </a:spcAft>
              <a:buFont typeface="Wingdings" pitchFamily="2" charset="2"/>
              <a:buChar char="q"/>
              <a:defRPr/>
            </a:pPr>
            <a:r>
              <a:rPr lang="fi-FI" sz="2800" b="1" kern="0" dirty="0">
                <a:solidFill>
                  <a:srgbClr val="002060"/>
                </a:solidFill>
                <a:latin typeface="Cooper Black" pitchFamily="18" charset="0"/>
              </a:rPr>
              <a:t>Penguasaan terhadap kompetensi;</a:t>
            </a:r>
          </a:p>
          <a:p>
            <a:pPr marL="514350" indent="-514350" fontAlgn="auto">
              <a:lnSpc>
                <a:spcPct val="90000"/>
              </a:lnSpc>
              <a:spcBef>
                <a:spcPts val="0"/>
              </a:spcBef>
              <a:spcAft>
                <a:spcPts val="1200"/>
              </a:spcAft>
              <a:buFont typeface="Wingdings" pitchFamily="2" charset="2"/>
              <a:buChar char="q"/>
              <a:defRPr/>
            </a:pPr>
            <a:r>
              <a:rPr lang="fi-FI" sz="2800" b="1" kern="0" dirty="0">
                <a:solidFill>
                  <a:srgbClr val="002060"/>
                </a:solidFill>
                <a:latin typeface="Cooper Black" pitchFamily="18" charset="0"/>
              </a:rPr>
              <a:t>Prestasi yang dicapai;</a:t>
            </a:r>
          </a:p>
          <a:p>
            <a:pPr marL="514350" indent="-514350" fontAlgn="auto">
              <a:lnSpc>
                <a:spcPct val="90000"/>
              </a:lnSpc>
              <a:spcBef>
                <a:spcPts val="0"/>
              </a:spcBef>
              <a:spcAft>
                <a:spcPts val="1200"/>
              </a:spcAft>
              <a:buFont typeface="Wingdings" pitchFamily="2" charset="2"/>
              <a:buChar char="q"/>
              <a:defRPr/>
            </a:pPr>
            <a:r>
              <a:rPr lang="fi-FI" sz="2800" b="1" kern="0" dirty="0">
                <a:solidFill>
                  <a:srgbClr val="002060"/>
                </a:solidFill>
                <a:latin typeface="Cooper Black" pitchFamily="18" charset="0"/>
              </a:rPr>
              <a:t>Daftar Urut Kepangkatan (DUK);</a:t>
            </a:r>
          </a:p>
          <a:p>
            <a:pPr marL="514350" indent="-514350" fontAlgn="auto">
              <a:lnSpc>
                <a:spcPct val="90000"/>
              </a:lnSpc>
              <a:spcBef>
                <a:spcPts val="0"/>
              </a:spcBef>
              <a:spcAft>
                <a:spcPts val="1200"/>
              </a:spcAft>
              <a:buFont typeface="Wingdings" pitchFamily="2" charset="2"/>
              <a:buChar char="q"/>
              <a:defRPr/>
            </a:pPr>
            <a:r>
              <a:rPr lang="fi-FI" sz="2800" b="1" kern="0" dirty="0">
                <a:solidFill>
                  <a:srgbClr val="002060"/>
                </a:solidFill>
                <a:latin typeface="Cooper Black" pitchFamily="18" charset="0"/>
              </a:rPr>
              <a:t>Masa kerja sebagai Analis Kepegawaian;</a:t>
            </a:r>
          </a:p>
          <a:p>
            <a:pPr marL="514350" indent="-514350" fontAlgn="auto">
              <a:lnSpc>
                <a:spcPct val="90000"/>
              </a:lnSpc>
              <a:spcBef>
                <a:spcPts val="0"/>
              </a:spcBef>
              <a:spcAft>
                <a:spcPts val="1200"/>
              </a:spcAft>
              <a:buFont typeface="Wingdings" pitchFamily="2" charset="2"/>
              <a:buChar char="q"/>
              <a:defRPr/>
            </a:pPr>
            <a:r>
              <a:rPr lang="fi-FI" sz="2800" b="1" kern="0" dirty="0">
                <a:solidFill>
                  <a:srgbClr val="002060"/>
                </a:solidFill>
                <a:latin typeface="Cooper Black" pitchFamily="18" charset="0"/>
              </a:rPr>
              <a:t>Usia</a:t>
            </a:r>
          </a:p>
          <a:p>
            <a:pPr marL="514350" indent="-514350" fontAlgn="auto">
              <a:lnSpc>
                <a:spcPct val="90000"/>
              </a:lnSpc>
              <a:spcBef>
                <a:spcPts val="0"/>
              </a:spcBef>
              <a:spcAft>
                <a:spcPts val="1200"/>
              </a:spcAft>
              <a:buFont typeface="Wingdings" pitchFamily="2" charset="2"/>
              <a:buChar char="q"/>
              <a:defRPr/>
            </a:pPr>
            <a:r>
              <a:rPr lang="fi-FI" sz="2800" b="1" kern="0" dirty="0">
                <a:solidFill>
                  <a:srgbClr val="002060"/>
                </a:solidFill>
                <a:latin typeface="Cooper Black" pitchFamily="18" charset="0"/>
              </a:rPr>
              <a:t>Bukti fisik kegiatan</a:t>
            </a:r>
          </a:p>
          <a:p>
            <a:pPr marL="609583" indent="-609583" fontAlgn="auto">
              <a:lnSpc>
                <a:spcPct val="90000"/>
              </a:lnSpc>
              <a:spcBef>
                <a:spcPts val="600"/>
              </a:spcBef>
              <a:spcAft>
                <a:spcPts val="0"/>
              </a:spcAft>
              <a:defRPr/>
            </a:pPr>
            <a:endParaRPr lang="fi-FI" b="1" kern="0" dirty="0">
              <a:solidFill>
                <a:srgbClr val="002060"/>
              </a:solidFill>
              <a:latin typeface="Univers" pitchFamily="34" charset="0"/>
              <a:cs typeface="+mn-cs"/>
            </a:endParaRPr>
          </a:p>
        </p:txBody>
      </p:sp>
    </p:spTree>
  </p:cSld>
  <p:clrMapOvr>
    <a:masterClrMapping/>
  </p:clrMapOvr>
  <p:transition>
    <p:wheel spokes="3"/>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23528" y="476672"/>
            <a:ext cx="8568952" cy="5935471"/>
          </a:xfrm>
          <a:prstGeom prst="rect">
            <a:avLst/>
          </a:prstGeom>
        </p:spPr>
        <p:txBody>
          <a:bodyPr wrap="square">
            <a:spAutoFit/>
          </a:bodyPr>
          <a:lstStyle/>
          <a:p>
            <a:pPr>
              <a:tabLst>
                <a:tab pos="1714500" algn="l"/>
              </a:tabLst>
              <a:defRPr/>
            </a:pPr>
            <a:r>
              <a:rPr lang="id-ID" sz="2400" b="1" dirty="0">
                <a:solidFill>
                  <a:schemeClr val="bg1"/>
                </a:solidFill>
                <a:latin typeface="Comic Sans MS" pitchFamily="66" charset="0"/>
              </a:rPr>
              <a:t>Badan Kepegawaian Negara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bertugas</a:t>
            </a:r>
            <a:r>
              <a:rPr lang="en-US" sz="2400" b="1" dirty="0">
                <a:solidFill>
                  <a:schemeClr val="bg1"/>
                </a:solidFill>
                <a:latin typeface="Comic Sans MS" pitchFamily="66" charset="0"/>
              </a:rPr>
              <a:t>:</a:t>
            </a:r>
          </a:p>
          <a:p>
            <a:pPr>
              <a:lnSpc>
                <a:spcPct val="130000"/>
              </a:lnSpc>
              <a:tabLst>
                <a:tab pos="1714500" algn="l"/>
              </a:tabLst>
              <a:defRPr/>
            </a:pPr>
            <a:r>
              <a:rPr lang="en-US" sz="2400" b="1" dirty="0">
                <a:solidFill>
                  <a:schemeClr val="bg1"/>
                </a:solidFill>
                <a:latin typeface="Comic Sans MS" pitchFamily="66" charset="0"/>
              </a:rPr>
              <a:t>a. </a:t>
            </a:r>
            <a:r>
              <a:rPr lang="en-US" sz="2400" b="1" dirty="0" err="1">
                <a:solidFill>
                  <a:schemeClr val="bg1"/>
                </a:solidFill>
                <a:latin typeface="Comic Sans MS" pitchFamily="66" charset="0"/>
              </a:rPr>
              <a:t>Mengendalikan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seleksi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calon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Pegawai</a:t>
            </a:r>
            <a:r>
              <a:rPr lang="en-US" sz="2400" b="1" dirty="0">
                <a:solidFill>
                  <a:schemeClr val="bg1"/>
                </a:solidFill>
                <a:latin typeface="Comic Sans MS" pitchFamily="66" charset="0"/>
              </a:rPr>
              <a:t> ASN;</a:t>
            </a:r>
          </a:p>
          <a:p>
            <a:pPr marL="449263" indent="-449263">
              <a:spcAft>
                <a:spcPts val="300"/>
              </a:spcAft>
              <a:tabLst>
                <a:tab pos="1714500" algn="l"/>
                <a:tab pos="2511425" algn="l"/>
                <a:tab pos="3497263" algn="l"/>
              </a:tabLst>
              <a:defRPr/>
            </a:pPr>
            <a:r>
              <a:rPr lang="en-US" sz="2400" b="1" dirty="0">
                <a:solidFill>
                  <a:schemeClr val="bg1"/>
                </a:solidFill>
                <a:latin typeface="Comic Sans MS" pitchFamily="66" charset="0"/>
              </a:rPr>
              <a:t>b. </a:t>
            </a:r>
            <a:r>
              <a:rPr lang="en-US" sz="2400" b="1" dirty="0" err="1">
                <a:solidFill>
                  <a:schemeClr val="bg1"/>
                </a:solidFill>
                <a:latin typeface="Comic Sans MS" pitchFamily="66" charset="0"/>
              </a:rPr>
              <a:t>Membina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menyelenggarakan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penilaian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kompetensi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serta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mengevaluasi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pelaksanaan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kinerja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Pegawai</a:t>
            </a:r>
            <a:r>
              <a:rPr lang="en-US" sz="2400" b="1" dirty="0">
                <a:solidFill>
                  <a:schemeClr val="bg1"/>
                </a:solidFill>
                <a:latin typeface="Comic Sans MS" pitchFamily="66" charset="0"/>
              </a:rPr>
              <a:t> ASN </a:t>
            </a:r>
            <a:r>
              <a:rPr lang="en-US" sz="2400" b="1" dirty="0" err="1">
                <a:solidFill>
                  <a:schemeClr val="bg1"/>
                </a:solidFill>
                <a:latin typeface="Comic Sans MS" pitchFamily="66" charset="0"/>
              </a:rPr>
              <a:t>oleh</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Instansi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Pemerintah</a:t>
            </a:r>
            <a:r>
              <a:rPr lang="en-US" sz="2400" b="1" dirty="0">
                <a:solidFill>
                  <a:schemeClr val="bg1"/>
                </a:solidFill>
                <a:latin typeface="Comic Sans MS" pitchFamily="66" charset="0"/>
              </a:rPr>
              <a:t>;</a:t>
            </a:r>
          </a:p>
          <a:p>
            <a:pPr marL="449263" indent="-449263">
              <a:spcAft>
                <a:spcPts val="300"/>
              </a:spcAft>
              <a:tabLst>
                <a:tab pos="1714500" algn="l"/>
              </a:tabLst>
              <a:defRPr/>
            </a:pPr>
            <a:r>
              <a:rPr lang="en-US" sz="2400" b="1" dirty="0">
                <a:solidFill>
                  <a:schemeClr val="bg1"/>
                </a:solidFill>
                <a:latin typeface="Comic Sans MS" pitchFamily="66" charset="0"/>
              </a:rPr>
              <a:t>c. </a:t>
            </a:r>
            <a:r>
              <a:rPr lang="en-US" sz="2400" b="1" dirty="0" err="1">
                <a:solidFill>
                  <a:schemeClr val="bg1"/>
                </a:solidFill>
                <a:latin typeface="Comic Sans MS" pitchFamily="66" charset="0"/>
              </a:rPr>
              <a:t>Membina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Jabatan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Fungsional</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bidang</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kepegawaian</a:t>
            </a:r>
            <a:r>
              <a:rPr lang="en-US" sz="2400" b="1" dirty="0">
                <a:solidFill>
                  <a:schemeClr val="bg1"/>
                </a:solidFill>
                <a:latin typeface="Comic Sans MS" pitchFamily="66" charset="0"/>
              </a:rPr>
              <a:t>;</a:t>
            </a:r>
          </a:p>
          <a:p>
            <a:pPr marL="449263" indent="-449263">
              <a:spcAft>
                <a:spcPts val="300"/>
              </a:spcAft>
              <a:tabLst>
                <a:tab pos="1714500" algn="l"/>
              </a:tabLst>
              <a:defRPr/>
            </a:pPr>
            <a:r>
              <a:rPr lang="en-US" sz="2400" b="1" dirty="0">
                <a:solidFill>
                  <a:schemeClr val="bg1"/>
                </a:solidFill>
                <a:latin typeface="Comic Sans MS" pitchFamily="66" charset="0"/>
              </a:rPr>
              <a:t>d. </a:t>
            </a:r>
            <a:r>
              <a:rPr lang="en-US" sz="2400" b="1" dirty="0" err="1">
                <a:solidFill>
                  <a:schemeClr val="bg1"/>
                </a:solidFill>
                <a:latin typeface="Comic Sans MS" pitchFamily="66" charset="0"/>
              </a:rPr>
              <a:t>Mengelola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mengembangkan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sistem</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informasi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kepegawaian</a:t>
            </a:r>
            <a:r>
              <a:rPr lang="en-US" sz="2400" b="1" dirty="0">
                <a:solidFill>
                  <a:schemeClr val="bg1"/>
                </a:solidFill>
                <a:latin typeface="Comic Sans MS" pitchFamily="66" charset="0"/>
              </a:rPr>
              <a:t> ASN </a:t>
            </a:r>
            <a:r>
              <a:rPr lang="en-US" sz="2400" b="1" dirty="0" err="1">
                <a:solidFill>
                  <a:schemeClr val="bg1"/>
                </a:solidFill>
                <a:latin typeface="Comic Sans MS" pitchFamily="66" charset="0"/>
              </a:rPr>
              <a:t>berbasis</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kompetensi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didukung</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oleh</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sistem</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informasi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kearsipan</a:t>
            </a:r>
            <a:r>
              <a:rPr lang="en-US" sz="2400" b="1" dirty="0">
                <a:solidFill>
                  <a:schemeClr val="bg1"/>
                </a:solidFill>
                <a:latin typeface="Comic Sans MS" pitchFamily="66" charset="0"/>
              </a:rPr>
              <a:t> yang </a:t>
            </a:r>
            <a:r>
              <a:rPr lang="en-US" sz="2400" b="1" dirty="0" err="1">
                <a:solidFill>
                  <a:schemeClr val="bg1"/>
                </a:solidFill>
                <a:latin typeface="Comic Sans MS" pitchFamily="66" charset="0"/>
              </a:rPr>
              <a:t>komprehensif</a:t>
            </a:r>
            <a:r>
              <a:rPr lang="en-US" sz="2400" b="1" dirty="0">
                <a:solidFill>
                  <a:schemeClr val="bg1"/>
                </a:solidFill>
                <a:latin typeface="Comic Sans MS" pitchFamily="66" charset="0"/>
              </a:rPr>
              <a:t>;</a:t>
            </a:r>
          </a:p>
          <a:p>
            <a:pPr marL="449263" indent="-449263">
              <a:spcAft>
                <a:spcPts val="300"/>
              </a:spcAft>
              <a:tabLst>
                <a:tab pos="1714500" algn="l"/>
              </a:tabLst>
              <a:defRPr/>
            </a:pPr>
            <a:r>
              <a:rPr lang="en-US" sz="2400" b="1" dirty="0">
                <a:solidFill>
                  <a:schemeClr val="bg1"/>
                </a:solidFill>
                <a:latin typeface="Comic Sans MS" pitchFamily="66" charset="0"/>
              </a:rPr>
              <a:t>e. </a:t>
            </a:r>
            <a:r>
              <a:rPr lang="en-US" sz="2400" b="1" dirty="0" err="1">
                <a:solidFill>
                  <a:schemeClr val="bg1"/>
                </a:solidFill>
                <a:latin typeface="Comic Sans MS" pitchFamily="66" charset="0"/>
              </a:rPr>
              <a:t>Menyusun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norma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standar</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prosedur</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teknis</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pelaksanaan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kebijakan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Manajemen</a:t>
            </a:r>
            <a:r>
              <a:rPr lang="en-US" sz="2400" b="1" dirty="0">
                <a:solidFill>
                  <a:schemeClr val="bg1"/>
                </a:solidFill>
                <a:latin typeface="Comic Sans MS" pitchFamily="66" charset="0"/>
              </a:rPr>
              <a:t> PNS;</a:t>
            </a:r>
          </a:p>
          <a:p>
            <a:pPr marL="449263" indent="-449263">
              <a:spcAft>
                <a:spcPts val="300"/>
              </a:spcAft>
              <a:tabLst>
                <a:tab pos="1714500" algn="l"/>
              </a:tabLst>
              <a:defRPr/>
            </a:pPr>
            <a:r>
              <a:rPr lang="en-US" sz="2400" b="1" dirty="0">
                <a:solidFill>
                  <a:schemeClr val="bg1"/>
                </a:solidFill>
                <a:latin typeface="Comic Sans MS" pitchFamily="66" charset="0"/>
              </a:rPr>
              <a:t>f. </a:t>
            </a:r>
            <a:r>
              <a:rPr lang="en-US" sz="2400" b="1" dirty="0" err="1">
                <a:solidFill>
                  <a:schemeClr val="bg1"/>
                </a:solidFill>
                <a:latin typeface="Comic Sans MS" pitchFamily="66" charset="0"/>
              </a:rPr>
              <a:t>Menyelenggarakan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administrasi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kepegawaian</a:t>
            </a:r>
            <a:r>
              <a:rPr lang="en-US" sz="2400" b="1" dirty="0">
                <a:solidFill>
                  <a:schemeClr val="bg1"/>
                </a:solidFill>
                <a:latin typeface="Comic Sans MS" pitchFamily="66" charset="0"/>
              </a:rPr>
              <a:t> ASN; </a:t>
            </a:r>
            <a:r>
              <a:rPr lang="en-US" sz="2400" b="1" dirty="0" err="1">
                <a:solidFill>
                  <a:schemeClr val="bg1"/>
                </a:solidFill>
                <a:latin typeface="Comic Sans MS" pitchFamily="66" charset="0"/>
              </a:rPr>
              <a:t>dan</a:t>
            </a:r>
            <a:endParaRPr lang="en-US" sz="2400" b="1" dirty="0">
              <a:solidFill>
                <a:schemeClr val="bg1"/>
              </a:solidFill>
              <a:latin typeface="Comic Sans MS" pitchFamily="66" charset="0"/>
            </a:endParaRPr>
          </a:p>
          <a:p>
            <a:pPr marL="449263" indent="-449263">
              <a:spcAft>
                <a:spcPts val="300"/>
              </a:spcAft>
              <a:tabLst>
                <a:tab pos="1714500" algn="l"/>
              </a:tabLst>
              <a:defRPr/>
            </a:pPr>
            <a:r>
              <a:rPr lang="en-US" sz="2400" b="1" dirty="0">
                <a:solidFill>
                  <a:schemeClr val="bg1"/>
                </a:solidFill>
                <a:latin typeface="Comic Sans MS" pitchFamily="66" charset="0"/>
              </a:rPr>
              <a:t>g. </a:t>
            </a:r>
            <a:r>
              <a:rPr lang="en-US" sz="2400" b="1" dirty="0" err="1">
                <a:solidFill>
                  <a:schemeClr val="bg1"/>
                </a:solidFill>
                <a:latin typeface="Comic Sans MS" pitchFamily="66" charset="0"/>
              </a:rPr>
              <a:t>Mengawasi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mengendalikan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pelaksanaan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norma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standar</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prosedur</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manajemen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kepegawaian</a:t>
            </a:r>
            <a:r>
              <a:rPr lang="en-US" sz="2400" b="1" dirty="0">
                <a:solidFill>
                  <a:schemeClr val="bg1"/>
                </a:solidFill>
                <a:latin typeface="Comic Sans MS" pitchFamily="66" charset="0"/>
              </a:rPr>
              <a:t> ASN.</a:t>
            </a:r>
            <a:endParaRPr lang="en-US" sz="2400" b="1"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108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250825" y="333375"/>
            <a:ext cx="8569325" cy="5975350"/>
          </a:xfrm>
          <a:prstGeom prst="rect">
            <a:avLst/>
          </a:prstGeom>
          <a:noFill/>
        </p:spPr>
        <p:txBody>
          <a:bodyPr lIns="91438" tIns="45719" rIns="91438" bIns="45719"/>
          <a:lstStyle/>
          <a:p>
            <a:pPr algn="ctr" fontAlgn="auto">
              <a:lnSpc>
                <a:spcPct val="90000"/>
              </a:lnSpc>
              <a:spcBef>
                <a:spcPts val="0"/>
              </a:spcBef>
              <a:spcAft>
                <a:spcPts val="1200"/>
              </a:spcAft>
              <a:defRPr/>
            </a:pPr>
            <a:r>
              <a:rPr lang="fi-FI" sz="4800" b="1" kern="0" dirty="0">
                <a:solidFill>
                  <a:srgbClr val="002060"/>
                </a:solidFill>
                <a:latin typeface="Cooper Black" pitchFamily="18" charset="0"/>
              </a:rPr>
              <a:t>UJI KOMPETENSI KERJA</a:t>
            </a:r>
          </a:p>
          <a:p>
            <a:pPr algn="ctr" fontAlgn="auto">
              <a:lnSpc>
                <a:spcPct val="90000"/>
              </a:lnSpc>
              <a:spcBef>
                <a:spcPts val="0"/>
              </a:spcBef>
              <a:spcAft>
                <a:spcPts val="0"/>
              </a:spcAft>
              <a:defRPr/>
            </a:pPr>
            <a:r>
              <a:rPr lang="fi-FI" sz="4000" b="1" i="1" kern="0" dirty="0">
                <a:solidFill>
                  <a:srgbClr val="002060"/>
                </a:solidFill>
                <a:latin typeface="+mn-lt"/>
              </a:rPr>
              <a:t>Adalah</a:t>
            </a:r>
            <a:r>
              <a:rPr lang="fi-FI" sz="4000" b="1" kern="0" dirty="0">
                <a:solidFill>
                  <a:srgbClr val="002060"/>
                </a:solidFill>
                <a:latin typeface="+mn-lt"/>
              </a:rPr>
              <a:t> proses penilaian melalui pengumpulan bukti yang relevan untuk menentukan kompetensi individu baik untuk unit – unit kompetensi atau okupasi dalam pengelompokkan kualifikasi Standar Kompetensi Kerja Analis Kepegawaian.</a:t>
            </a:r>
          </a:p>
          <a:p>
            <a:pPr marL="609583" indent="-609583" fontAlgn="auto">
              <a:lnSpc>
                <a:spcPct val="90000"/>
              </a:lnSpc>
              <a:spcBef>
                <a:spcPts val="600"/>
              </a:spcBef>
              <a:spcAft>
                <a:spcPts val="0"/>
              </a:spcAft>
              <a:defRPr/>
            </a:pPr>
            <a:r>
              <a:rPr lang="fi-FI" b="1" kern="0" dirty="0">
                <a:solidFill>
                  <a:srgbClr val="002060"/>
                </a:solidFill>
                <a:latin typeface="+mn-lt"/>
                <a:cs typeface="+mn-cs"/>
              </a:rPr>
              <a:t>	</a:t>
            </a:r>
          </a:p>
          <a:p>
            <a:pPr marL="609583" indent="-609583" fontAlgn="auto">
              <a:lnSpc>
                <a:spcPct val="90000"/>
              </a:lnSpc>
              <a:spcBef>
                <a:spcPts val="600"/>
              </a:spcBef>
              <a:spcAft>
                <a:spcPts val="0"/>
              </a:spcAft>
              <a:defRPr/>
            </a:pPr>
            <a:endParaRPr lang="fi-FI" b="1" kern="0" dirty="0">
              <a:solidFill>
                <a:srgbClr val="002060"/>
              </a:solidFill>
              <a:latin typeface="Univers" pitchFamily="34" charset="0"/>
              <a:cs typeface="+mn-cs"/>
            </a:endParaRPr>
          </a:p>
        </p:txBody>
      </p:sp>
      <p:pic>
        <p:nvPicPr>
          <p:cNvPr id="3" name="Picture 2" descr="D:\Slide\heart.gif"/>
          <p:cNvPicPr>
            <a:picLocks noChangeAspect="1" noChangeArrowheads="1" noCrop="1"/>
          </p:cNvPicPr>
          <p:nvPr/>
        </p:nvPicPr>
        <p:blipFill>
          <a:blip r:embed="rId2" cstate="print"/>
          <a:srcRect/>
          <a:stretch>
            <a:fillRect/>
          </a:stretch>
        </p:blipFill>
        <p:spPr bwMode="auto">
          <a:xfrm>
            <a:off x="6084168" y="4929188"/>
            <a:ext cx="2797895" cy="1928812"/>
          </a:xfrm>
          <a:prstGeom prst="rect">
            <a:avLst/>
          </a:prstGeom>
          <a:noFill/>
          <a:ln w="9525">
            <a:noFill/>
            <a:miter lim="800000"/>
            <a:headEnd/>
            <a:tailEnd/>
          </a:ln>
        </p:spPr>
      </p:pic>
    </p:spTree>
  </p:cSld>
  <p:clrMapOvr>
    <a:masterClrMapping/>
  </p:clrMapOvr>
  <p:transition>
    <p:dissolve/>
  </p:transition>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189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576263" y="549275"/>
            <a:ext cx="8064500" cy="5503863"/>
          </a:xfrm>
          <a:prstGeom prst="rect">
            <a:avLst/>
          </a:prstGeom>
        </p:spPr>
        <p:txBody>
          <a:bodyPr/>
          <a:lstStyle/>
          <a:p>
            <a:pPr algn="ctr">
              <a:lnSpc>
                <a:spcPct val="90000"/>
              </a:lnSpc>
              <a:spcBef>
                <a:spcPct val="20000"/>
              </a:spcBef>
              <a:spcAft>
                <a:spcPts val="2400"/>
              </a:spcAft>
              <a:buClr>
                <a:schemeClr val="tx1"/>
              </a:buClr>
              <a:defRPr/>
            </a:pPr>
            <a:r>
              <a:rPr lang="en-US" sz="3600" b="1" dirty="0">
                <a:solidFill>
                  <a:srgbClr val="1E4649"/>
                </a:solidFill>
                <a:latin typeface="Albertus Extra Bold" pitchFamily="34" charset="0"/>
                <a:cs typeface="Arial" pitchFamily="34" charset="0"/>
              </a:rPr>
              <a:t>KUALIFIKASI PROFESI ANALIS KEPEGAWAIAN TINGKAT AHLI</a:t>
            </a:r>
          </a:p>
          <a:p>
            <a:pPr marL="912813" lvl="1" indent="-471488">
              <a:spcAft>
                <a:spcPts val="600"/>
              </a:spcAft>
              <a:buClr>
                <a:schemeClr val="tx1"/>
              </a:buClr>
              <a:buFontTx/>
              <a:buAutoNum type="arabicParenR"/>
              <a:defRPr/>
            </a:pPr>
            <a:r>
              <a:rPr lang="en-US" sz="2400" b="1" u="sng" dirty="0" err="1">
                <a:latin typeface="Verdana" pitchFamily="34" charset="0"/>
                <a:cs typeface="Arial" pitchFamily="34" charset="0"/>
              </a:rPr>
              <a:t>Kualifikasi</a:t>
            </a:r>
            <a:r>
              <a:rPr lang="en-US" sz="2400" b="1" u="sng" dirty="0">
                <a:latin typeface="Verdana" pitchFamily="34" charset="0"/>
                <a:cs typeface="Arial" pitchFamily="34" charset="0"/>
              </a:rPr>
              <a:t> </a:t>
            </a:r>
            <a:r>
              <a:rPr lang="en-US" sz="2400" b="1" u="sng" dirty="0" err="1">
                <a:latin typeface="Verdana" pitchFamily="34" charset="0"/>
                <a:cs typeface="Arial" pitchFamily="34" charset="0"/>
              </a:rPr>
              <a:t>Pengelola</a:t>
            </a:r>
            <a:r>
              <a:rPr lang="en-US" sz="2400" b="1" u="sng" dirty="0">
                <a:latin typeface="Verdana" pitchFamily="34" charset="0"/>
                <a:cs typeface="Arial" pitchFamily="34" charset="0"/>
              </a:rPr>
              <a:t> </a:t>
            </a:r>
            <a:r>
              <a:rPr lang="en-US" sz="2400" b="1" u="sng" dirty="0" err="1">
                <a:latin typeface="Verdana" pitchFamily="34" charset="0"/>
                <a:cs typeface="Arial" pitchFamily="34" charset="0"/>
              </a:rPr>
              <a:t>Manajemen</a:t>
            </a:r>
            <a:r>
              <a:rPr lang="en-US" sz="2400" b="1" u="sng" dirty="0">
                <a:latin typeface="Verdana" pitchFamily="34" charset="0"/>
                <a:cs typeface="Arial" pitchFamily="34" charset="0"/>
              </a:rPr>
              <a:t> PNS</a:t>
            </a:r>
            <a:r>
              <a:rPr lang="en-US" sz="2400" b="1" dirty="0">
                <a:latin typeface="Consolas" pitchFamily="49" charset="0"/>
                <a:cs typeface="Arial" pitchFamily="34" charset="0"/>
              </a:rPr>
              <a:t>, </a:t>
            </a:r>
            <a:r>
              <a:rPr lang="en-US" sz="2400" b="1" dirty="0" err="1">
                <a:latin typeface="Consolas" pitchFamily="49" charset="0"/>
                <a:cs typeface="Arial" pitchFamily="34" charset="0"/>
              </a:rPr>
              <a:t>meliputi</a:t>
            </a:r>
            <a:r>
              <a:rPr lang="en-US" sz="2400" b="1" dirty="0">
                <a:latin typeface="Consolas" pitchFamily="49" charset="0"/>
                <a:cs typeface="Arial" pitchFamily="34" charset="0"/>
              </a:rPr>
              <a:t> </a:t>
            </a:r>
            <a:r>
              <a:rPr lang="en-US" sz="2400" b="1" dirty="0" err="1">
                <a:latin typeface="Consolas" pitchFamily="49" charset="0"/>
                <a:cs typeface="Arial" pitchFamily="34" charset="0"/>
              </a:rPr>
              <a:t>okupasi</a:t>
            </a:r>
            <a:r>
              <a:rPr lang="en-US" sz="2400" b="1" dirty="0">
                <a:latin typeface="Consolas" pitchFamily="49" charset="0"/>
                <a:cs typeface="Arial" pitchFamily="34" charset="0"/>
              </a:rPr>
              <a:t> :</a:t>
            </a:r>
          </a:p>
          <a:p>
            <a:pPr marL="977900">
              <a:buClr>
                <a:schemeClr val="tx1"/>
              </a:buClr>
              <a:buFontTx/>
              <a:buAutoNum type="alphaLcPeriod"/>
              <a:defRPr/>
            </a:pPr>
            <a:r>
              <a:rPr lang="en-US" sz="2400" b="1" dirty="0" err="1">
                <a:latin typeface="Consolas" pitchFamily="49" charset="0"/>
                <a:cs typeface="Arial" pitchFamily="34" charset="0"/>
              </a:rPr>
              <a:t>Pengelola</a:t>
            </a:r>
            <a:r>
              <a:rPr lang="en-US" sz="2400" b="1" dirty="0">
                <a:latin typeface="Consolas" pitchFamily="49" charset="0"/>
                <a:cs typeface="Arial" pitchFamily="34" charset="0"/>
              </a:rPr>
              <a:t> </a:t>
            </a:r>
            <a:r>
              <a:rPr lang="en-US" sz="2400" b="1" dirty="0" err="1">
                <a:latin typeface="Consolas" pitchFamily="49" charset="0"/>
                <a:cs typeface="Arial" pitchFamily="34" charset="0"/>
              </a:rPr>
              <a:t>Formasi</a:t>
            </a:r>
            <a:r>
              <a:rPr lang="en-US" sz="2400" b="1" dirty="0">
                <a:latin typeface="Consolas" pitchFamily="49" charset="0"/>
                <a:cs typeface="Arial" pitchFamily="34" charset="0"/>
              </a:rPr>
              <a:t> </a:t>
            </a:r>
            <a:r>
              <a:rPr lang="en-US" sz="2400" b="1" dirty="0" err="1">
                <a:latin typeface="Consolas" pitchFamily="49" charset="0"/>
                <a:cs typeface="Arial" pitchFamily="34" charset="0"/>
              </a:rPr>
              <a:t>dan</a:t>
            </a:r>
            <a:r>
              <a:rPr lang="en-US" sz="2400" b="1" dirty="0">
                <a:latin typeface="Consolas" pitchFamily="49" charset="0"/>
                <a:cs typeface="Arial" pitchFamily="34" charset="0"/>
              </a:rPr>
              <a:t> </a:t>
            </a:r>
            <a:r>
              <a:rPr lang="en-US" sz="2400" b="1" dirty="0" err="1">
                <a:latin typeface="Consolas" pitchFamily="49" charset="0"/>
                <a:cs typeface="Arial" pitchFamily="34" charset="0"/>
              </a:rPr>
              <a:t>Pengadaan</a:t>
            </a:r>
            <a:r>
              <a:rPr lang="en-US" sz="2400" b="1" dirty="0">
                <a:latin typeface="Consolas" pitchFamily="49" charset="0"/>
                <a:cs typeface="Arial" pitchFamily="34" charset="0"/>
              </a:rPr>
              <a:t> PNS;</a:t>
            </a:r>
          </a:p>
          <a:p>
            <a:pPr marL="1308100" indent="-330200">
              <a:buClr>
                <a:schemeClr val="tx1"/>
              </a:buClr>
              <a:buFontTx/>
              <a:buAutoNum type="alphaLcPeriod"/>
              <a:defRPr/>
            </a:pPr>
            <a:r>
              <a:rPr lang="en-US" sz="2400" b="1" dirty="0" err="1">
                <a:latin typeface="Consolas" pitchFamily="49" charset="0"/>
                <a:cs typeface="Arial" pitchFamily="34" charset="0"/>
              </a:rPr>
              <a:t>Pengelola</a:t>
            </a:r>
            <a:r>
              <a:rPr lang="en-US" sz="2400" b="1" dirty="0">
                <a:latin typeface="Consolas" pitchFamily="49" charset="0"/>
                <a:cs typeface="Arial" pitchFamily="34" charset="0"/>
              </a:rPr>
              <a:t> </a:t>
            </a:r>
            <a:r>
              <a:rPr lang="en-US" sz="2400" b="1" dirty="0" err="1">
                <a:latin typeface="Consolas" pitchFamily="49" charset="0"/>
                <a:cs typeface="Arial" pitchFamily="34" charset="0"/>
              </a:rPr>
              <a:t>Mutasi</a:t>
            </a:r>
            <a:r>
              <a:rPr lang="en-US" sz="2400" b="1" dirty="0">
                <a:latin typeface="Consolas" pitchFamily="49" charset="0"/>
                <a:cs typeface="Arial" pitchFamily="34" charset="0"/>
              </a:rPr>
              <a:t>;</a:t>
            </a:r>
          </a:p>
          <a:p>
            <a:pPr marL="1308100" indent="-330200">
              <a:buClr>
                <a:schemeClr val="tx1"/>
              </a:buClr>
              <a:buFontTx/>
              <a:buAutoNum type="alphaLcPeriod"/>
              <a:defRPr/>
            </a:pPr>
            <a:r>
              <a:rPr lang="en-US" sz="2400" b="1" dirty="0" err="1">
                <a:latin typeface="Consolas" pitchFamily="49" charset="0"/>
                <a:cs typeface="Arial" pitchFamily="34" charset="0"/>
              </a:rPr>
              <a:t>Pengelola</a:t>
            </a:r>
            <a:r>
              <a:rPr lang="en-US" sz="2400" b="1" dirty="0">
                <a:latin typeface="Consolas" pitchFamily="49" charset="0"/>
                <a:cs typeface="Arial" pitchFamily="34" charset="0"/>
              </a:rPr>
              <a:t> </a:t>
            </a:r>
            <a:r>
              <a:rPr lang="en-US" sz="2400" b="1" dirty="0" err="1">
                <a:latin typeface="Consolas" pitchFamily="49" charset="0"/>
                <a:cs typeface="Arial" pitchFamily="34" charset="0"/>
              </a:rPr>
              <a:t>Diklat</a:t>
            </a:r>
            <a:r>
              <a:rPr lang="en-US" sz="2400" b="1" dirty="0">
                <a:latin typeface="Consolas" pitchFamily="49" charset="0"/>
                <a:cs typeface="Arial" pitchFamily="34" charset="0"/>
              </a:rPr>
              <a:t>;</a:t>
            </a:r>
          </a:p>
          <a:p>
            <a:pPr marL="1308100" indent="-330200">
              <a:buClr>
                <a:schemeClr val="tx1"/>
              </a:buClr>
              <a:buFontTx/>
              <a:buAutoNum type="alphaLcPeriod"/>
              <a:defRPr/>
            </a:pPr>
            <a:r>
              <a:rPr lang="en-US" sz="2400" b="1" dirty="0" err="1">
                <a:latin typeface="Consolas" pitchFamily="49" charset="0"/>
                <a:cs typeface="Arial" pitchFamily="34" charset="0"/>
              </a:rPr>
              <a:t>Pengelola</a:t>
            </a:r>
            <a:r>
              <a:rPr lang="en-US" sz="2400" b="1" dirty="0">
                <a:latin typeface="Consolas" pitchFamily="49" charset="0"/>
                <a:cs typeface="Arial" pitchFamily="34" charset="0"/>
              </a:rPr>
              <a:t> </a:t>
            </a:r>
            <a:r>
              <a:rPr lang="en-US" sz="2400" b="1" dirty="0" err="1">
                <a:latin typeface="Consolas" pitchFamily="49" charset="0"/>
                <a:cs typeface="Arial" pitchFamily="34" charset="0"/>
              </a:rPr>
              <a:t>Gaji</a:t>
            </a:r>
            <a:r>
              <a:rPr lang="en-US" sz="2400" b="1" dirty="0">
                <a:latin typeface="Consolas" pitchFamily="49" charset="0"/>
                <a:cs typeface="Arial" pitchFamily="34" charset="0"/>
              </a:rPr>
              <a:t>, </a:t>
            </a:r>
            <a:r>
              <a:rPr lang="en-US" sz="2400" b="1" dirty="0" err="1">
                <a:latin typeface="Consolas" pitchFamily="49" charset="0"/>
                <a:cs typeface="Arial" pitchFamily="34" charset="0"/>
              </a:rPr>
              <a:t>Tunjangan</a:t>
            </a:r>
            <a:r>
              <a:rPr lang="en-US" sz="2400" b="1" dirty="0">
                <a:latin typeface="Consolas" pitchFamily="49" charset="0"/>
                <a:cs typeface="Arial" pitchFamily="34" charset="0"/>
              </a:rPr>
              <a:t> </a:t>
            </a:r>
            <a:r>
              <a:rPr lang="en-US" sz="2400" b="1" dirty="0" err="1">
                <a:latin typeface="Consolas" pitchFamily="49" charset="0"/>
                <a:cs typeface="Arial" pitchFamily="34" charset="0"/>
              </a:rPr>
              <a:t>dan</a:t>
            </a:r>
            <a:r>
              <a:rPr lang="en-US" sz="2400" b="1" dirty="0">
                <a:latin typeface="Consolas" pitchFamily="49" charset="0"/>
                <a:cs typeface="Arial" pitchFamily="34" charset="0"/>
              </a:rPr>
              <a:t> </a:t>
            </a:r>
            <a:r>
              <a:rPr lang="en-US" sz="2400" b="1" dirty="0" err="1">
                <a:latin typeface="Consolas" pitchFamily="49" charset="0"/>
                <a:cs typeface="Arial" pitchFamily="34" charset="0"/>
              </a:rPr>
              <a:t>Kesejahteraan</a:t>
            </a:r>
            <a:r>
              <a:rPr lang="en-US" sz="2400" b="1" dirty="0">
                <a:latin typeface="Consolas" pitchFamily="49" charset="0"/>
                <a:cs typeface="Arial" pitchFamily="34" charset="0"/>
              </a:rPr>
              <a:t> PNS;</a:t>
            </a:r>
          </a:p>
          <a:p>
            <a:pPr marL="1308100" indent="-330200">
              <a:buClr>
                <a:schemeClr val="tx1"/>
              </a:buClr>
              <a:buFontTx/>
              <a:buAutoNum type="alphaLcPeriod"/>
              <a:defRPr/>
            </a:pPr>
            <a:r>
              <a:rPr lang="en-US" sz="2400" b="1" dirty="0" err="1">
                <a:latin typeface="Consolas" pitchFamily="49" charset="0"/>
                <a:cs typeface="Arial" pitchFamily="34" charset="0"/>
              </a:rPr>
              <a:t>Pengelola</a:t>
            </a:r>
            <a:r>
              <a:rPr lang="en-US" sz="2400" b="1" dirty="0">
                <a:latin typeface="Consolas" pitchFamily="49" charset="0"/>
                <a:cs typeface="Arial" pitchFamily="34" charset="0"/>
              </a:rPr>
              <a:t> </a:t>
            </a:r>
            <a:r>
              <a:rPr lang="en-US" sz="2400" b="1" dirty="0" err="1">
                <a:latin typeface="Consolas" pitchFamily="49" charset="0"/>
                <a:cs typeface="Arial" pitchFamily="34" charset="0"/>
              </a:rPr>
              <a:t>Disiplin</a:t>
            </a:r>
            <a:r>
              <a:rPr lang="en-US" sz="2400" b="1" dirty="0">
                <a:latin typeface="Consolas" pitchFamily="49" charset="0"/>
                <a:cs typeface="Arial" pitchFamily="34" charset="0"/>
              </a:rPr>
              <a:t> </a:t>
            </a:r>
            <a:r>
              <a:rPr lang="en-US" sz="2400" b="1" dirty="0" err="1">
                <a:latin typeface="Consolas" pitchFamily="49" charset="0"/>
                <a:cs typeface="Arial" pitchFamily="34" charset="0"/>
              </a:rPr>
              <a:t>dan</a:t>
            </a:r>
            <a:r>
              <a:rPr lang="en-US" sz="2400" b="1" dirty="0">
                <a:latin typeface="Consolas" pitchFamily="49" charset="0"/>
                <a:cs typeface="Arial" pitchFamily="34" charset="0"/>
              </a:rPr>
              <a:t> </a:t>
            </a:r>
            <a:r>
              <a:rPr lang="en-US" sz="2400" b="1" dirty="0" err="1">
                <a:latin typeface="Consolas" pitchFamily="49" charset="0"/>
                <a:cs typeface="Arial" pitchFamily="34" charset="0"/>
              </a:rPr>
              <a:t>Pengendalian</a:t>
            </a:r>
            <a:r>
              <a:rPr lang="en-US" sz="2400" b="1" dirty="0">
                <a:latin typeface="Consolas" pitchFamily="49" charset="0"/>
                <a:cs typeface="Arial" pitchFamily="34" charset="0"/>
              </a:rPr>
              <a:t> </a:t>
            </a:r>
            <a:r>
              <a:rPr lang="en-US" sz="2400" b="1" dirty="0" err="1">
                <a:latin typeface="Consolas" pitchFamily="49" charset="0"/>
                <a:cs typeface="Arial" pitchFamily="34" charset="0"/>
              </a:rPr>
              <a:t>Pegawai</a:t>
            </a:r>
            <a:r>
              <a:rPr lang="en-US" sz="2400" b="1" dirty="0">
                <a:latin typeface="Consolas" pitchFamily="49" charset="0"/>
                <a:cs typeface="Arial" pitchFamily="34" charset="0"/>
              </a:rPr>
              <a:t>;</a:t>
            </a:r>
          </a:p>
          <a:p>
            <a:pPr marL="1308100" indent="-330200">
              <a:buClr>
                <a:schemeClr val="tx1"/>
              </a:buClr>
              <a:buFontTx/>
              <a:buAutoNum type="alphaLcPeriod"/>
              <a:defRPr/>
            </a:pPr>
            <a:r>
              <a:rPr lang="en-US" sz="2400" b="1" dirty="0" err="1">
                <a:latin typeface="Consolas" pitchFamily="49" charset="0"/>
                <a:cs typeface="Arial" pitchFamily="34" charset="0"/>
              </a:rPr>
              <a:t>Pengelola</a:t>
            </a:r>
            <a:r>
              <a:rPr lang="en-US" sz="2400" b="1" dirty="0">
                <a:latin typeface="Consolas" pitchFamily="49" charset="0"/>
                <a:cs typeface="Arial" pitchFamily="34" charset="0"/>
              </a:rPr>
              <a:t> </a:t>
            </a:r>
            <a:r>
              <a:rPr lang="en-US" sz="2400" b="1" dirty="0" err="1">
                <a:latin typeface="Consolas" pitchFamily="49" charset="0"/>
                <a:cs typeface="Arial" pitchFamily="34" charset="0"/>
              </a:rPr>
              <a:t>Pemberhentian</a:t>
            </a:r>
            <a:r>
              <a:rPr lang="en-US" sz="2400" b="1" dirty="0">
                <a:latin typeface="Consolas" pitchFamily="49" charset="0"/>
                <a:cs typeface="Arial" pitchFamily="34" charset="0"/>
              </a:rPr>
              <a:t> PNS.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08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84175" y="549275"/>
            <a:ext cx="8137525" cy="5848350"/>
          </a:xfrm>
          <a:prstGeom prst="rect">
            <a:avLst/>
          </a:prstGeom>
          <a:noFill/>
          <a:ln w="9525">
            <a:noFill/>
            <a:miter lim="800000"/>
            <a:headEnd/>
            <a:tailEnd/>
          </a:ln>
        </p:spPr>
        <p:txBody>
          <a:bodyPr/>
          <a:lstStyle/>
          <a:p>
            <a:pPr marL="912813" lvl="1" indent="-471488">
              <a:spcAft>
                <a:spcPts val="1200"/>
              </a:spcAft>
              <a:buClr>
                <a:schemeClr val="tx1"/>
              </a:buClr>
              <a:tabLst>
                <a:tab pos="630238" algn="l"/>
              </a:tabLst>
            </a:pPr>
            <a:r>
              <a:rPr lang="en-US" b="1" dirty="0">
                <a:solidFill>
                  <a:srgbClr val="002060"/>
                </a:solidFill>
                <a:latin typeface="Verdana" pitchFamily="34" charset="0"/>
              </a:rPr>
              <a:t>2)	</a:t>
            </a:r>
            <a:r>
              <a:rPr lang="en-US" b="1" u="sng" dirty="0" err="1">
                <a:solidFill>
                  <a:srgbClr val="002060"/>
                </a:solidFill>
                <a:latin typeface="Verdana" pitchFamily="34" charset="0"/>
              </a:rPr>
              <a:t>Kualifikasi</a:t>
            </a:r>
            <a:r>
              <a:rPr lang="en-US" b="1" u="sng" dirty="0">
                <a:solidFill>
                  <a:srgbClr val="002060"/>
                </a:solidFill>
                <a:latin typeface="Verdana" pitchFamily="34" charset="0"/>
              </a:rPr>
              <a:t> </a:t>
            </a:r>
            <a:r>
              <a:rPr lang="en-US" b="1" u="sng" dirty="0" err="1">
                <a:solidFill>
                  <a:srgbClr val="002060"/>
                </a:solidFill>
                <a:latin typeface="Verdana" pitchFamily="34" charset="0"/>
              </a:rPr>
              <a:t>Pengembang</a:t>
            </a:r>
            <a:r>
              <a:rPr lang="en-US" b="1" u="sng" dirty="0">
                <a:solidFill>
                  <a:srgbClr val="002060"/>
                </a:solidFill>
                <a:latin typeface="Verdana" pitchFamily="34" charset="0"/>
              </a:rPr>
              <a:t> </a:t>
            </a:r>
            <a:r>
              <a:rPr lang="en-US" b="1" u="sng" dirty="0" err="1">
                <a:solidFill>
                  <a:srgbClr val="002060"/>
                </a:solidFill>
                <a:latin typeface="Verdana" pitchFamily="34" charset="0"/>
              </a:rPr>
              <a:t>Sistem</a:t>
            </a:r>
            <a:r>
              <a:rPr lang="en-US" b="1" u="sng" dirty="0">
                <a:solidFill>
                  <a:srgbClr val="002060"/>
                </a:solidFill>
                <a:latin typeface="Verdana" pitchFamily="34" charset="0"/>
              </a:rPr>
              <a:t> </a:t>
            </a:r>
            <a:r>
              <a:rPr lang="en-US" b="1" u="sng" dirty="0" err="1">
                <a:solidFill>
                  <a:srgbClr val="002060"/>
                </a:solidFill>
                <a:latin typeface="Verdana" pitchFamily="34" charset="0"/>
              </a:rPr>
              <a:t>Manajemen</a:t>
            </a:r>
            <a:r>
              <a:rPr lang="en-US" b="1" u="sng" dirty="0">
                <a:solidFill>
                  <a:srgbClr val="002060"/>
                </a:solidFill>
                <a:latin typeface="Verdana" pitchFamily="34" charset="0"/>
              </a:rPr>
              <a:t> PNS</a:t>
            </a:r>
            <a:r>
              <a:rPr lang="en-US" b="1" i="1" dirty="0">
                <a:solidFill>
                  <a:srgbClr val="002060"/>
                </a:solidFill>
                <a:latin typeface="Comic Sans MS" pitchFamily="66" charset="0"/>
              </a:rPr>
              <a:t>, </a:t>
            </a:r>
            <a:r>
              <a:rPr lang="en-US" sz="2200" b="1" i="1" dirty="0" err="1">
                <a:solidFill>
                  <a:srgbClr val="002060"/>
                </a:solidFill>
                <a:latin typeface="Comic Sans MS" pitchFamily="66" charset="0"/>
              </a:rPr>
              <a:t>meliputi</a:t>
            </a:r>
            <a:r>
              <a:rPr lang="en-US" sz="2200" b="1" i="1" dirty="0">
                <a:solidFill>
                  <a:srgbClr val="002060"/>
                </a:solidFill>
                <a:latin typeface="Comic Sans MS" pitchFamily="66" charset="0"/>
              </a:rPr>
              <a:t> </a:t>
            </a:r>
            <a:r>
              <a:rPr lang="en-US" sz="2200" b="1" i="1" dirty="0" err="1">
                <a:solidFill>
                  <a:srgbClr val="002060"/>
                </a:solidFill>
                <a:latin typeface="Comic Sans MS" pitchFamily="66" charset="0"/>
              </a:rPr>
              <a:t>okupasi</a:t>
            </a:r>
            <a:r>
              <a:rPr lang="en-US" sz="2200" b="1" i="1" dirty="0">
                <a:solidFill>
                  <a:srgbClr val="002060"/>
                </a:solidFill>
                <a:latin typeface="Comic Sans MS" pitchFamily="66" charset="0"/>
              </a:rPr>
              <a:t> </a:t>
            </a:r>
            <a:r>
              <a:rPr lang="en-US" b="1" dirty="0">
                <a:solidFill>
                  <a:srgbClr val="002060"/>
                </a:solidFill>
                <a:latin typeface="Consolas" pitchFamily="49" charset="0"/>
              </a:rPr>
              <a:t>:</a:t>
            </a:r>
          </a:p>
          <a:p>
            <a:pPr marL="1260475" indent="-361950">
              <a:lnSpc>
                <a:spcPct val="80000"/>
              </a:lnSpc>
              <a:buClr>
                <a:schemeClr val="tx1"/>
              </a:buClr>
              <a:buFontTx/>
              <a:buAutoNum type="alphaLcPeriod"/>
              <a:tabLst>
                <a:tab pos="630238" algn="l"/>
              </a:tabLst>
            </a:pPr>
            <a:r>
              <a:rPr lang="en-US" sz="2200" b="1" dirty="0" err="1">
                <a:solidFill>
                  <a:srgbClr val="00B050"/>
                </a:solidFill>
                <a:latin typeface="Gill Sans MT" pitchFamily="34" charset="0"/>
              </a:rPr>
              <a:t>Pengembang</a:t>
            </a:r>
            <a:r>
              <a:rPr lang="en-US" sz="2200" b="1" dirty="0">
                <a:solidFill>
                  <a:srgbClr val="00B050"/>
                </a:solidFill>
                <a:latin typeface="Gill Sans MT" pitchFamily="34" charset="0"/>
              </a:rPr>
              <a:t> </a:t>
            </a:r>
            <a:r>
              <a:rPr lang="en-US" sz="2200" b="1" dirty="0" err="1">
                <a:solidFill>
                  <a:srgbClr val="00B050"/>
                </a:solidFill>
                <a:latin typeface="Gill Sans MT" pitchFamily="34" charset="0"/>
              </a:rPr>
              <a:t>Sistem</a:t>
            </a:r>
            <a:r>
              <a:rPr lang="en-US" sz="2200" b="1" dirty="0">
                <a:solidFill>
                  <a:srgbClr val="00B050"/>
                </a:solidFill>
                <a:latin typeface="Gill Sans MT" pitchFamily="34" charset="0"/>
              </a:rPr>
              <a:t> </a:t>
            </a:r>
            <a:r>
              <a:rPr lang="en-US" sz="2200" b="1" dirty="0" err="1">
                <a:solidFill>
                  <a:srgbClr val="00B050"/>
                </a:solidFill>
                <a:latin typeface="Gill Sans MT" pitchFamily="34" charset="0"/>
              </a:rPr>
              <a:t>Pengadaan</a:t>
            </a:r>
            <a:r>
              <a:rPr lang="en-US" sz="2200" b="1" dirty="0">
                <a:solidFill>
                  <a:srgbClr val="00B05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FFC000"/>
                </a:solidFill>
                <a:latin typeface="Gill Sans MT" pitchFamily="34" charset="0"/>
              </a:rPr>
              <a:t>Penyusun</a:t>
            </a:r>
            <a:r>
              <a:rPr lang="en-US" sz="2200" b="1" dirty="0">
                <a:solidFill>
                  <a:srgbClr val="FFC000"/>
                </a:solidFill>
                <a:latin typeface="Gill Sans MT" pitchFamily="34" charset="0"/>
              </a:rPr>
              <a:t> </a:t>
            </a:r>
            <a:r>
              <a:rPr lang="en-US" sz="2200" b="1" dirty="0" err="1">
                <a:solidFill>
                  <a:srgbClr val="FFC000"/>
                </a:solidFill>
                <a:latin typeface="Gill Sans MT" pitchFamily="34" charset="0"/>
              </a:rPr>
              <a:t>Analisis</a:t>
            </a:r>
            <a:r>
              <a:rPr lang="en-US" sz="2200" b="1" dirty="0">
                <a:solidFill>
                  <a:srgbClr val="FFC000"/>
                </a:solidFill>
                <a:latin typeface="Gill Sans MT" pitchFamily="34" charset="0"/>
              </a:rPr>
              <a:t> </a:t>
            </a:r>
            <a:r>
              <a:rPr lang="en-US" sz="2200" b="1" dirty="0" err="1">
                <a:solidFill>
                  <a:srgbClr val="FFC000"/>
                </a:solidFill>
                <a:latin typeface="Gill Sans MT" pitchFamily="34" charset="0"/>
              </a:rPr>
              <a:t>Jabatan</a:t>
            </a:r>
            <a:r>
              <a:rPr lang="en-US" sz="2200" b="1" dirty="0">
                <a:solidFill>
                  <a:srgbClr val="FFC00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002060"/>
                </a:solidFill>
                <a:latin typeface="Gill Sans MT" pitchFamily="34" charset="0"/>
              </a:rPr>
              <a:t>Penyusun</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Standar</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Jabatan</a:t>
            </a:r>
            <a:r>
              <a:rPr lang="en-US" sz="2200" b="1" dirty="0">
                <a:solidFill>
                  <a:srgbClr val="002060"/>
                </a:solidFill>
                <a:latin typeface="Gill Sans MT" pitchFamily="34" charset="0"/>
              </a:rPr>
              <a:t> PNS;</a:t>
            </a:r>
          </a:p>
          <a:p>
            <a:pPr marL="1260475" indent="-361950">
              <a:lnSpc>
                <a:spcPct val="80000"/>
              </a:lnSpc>
              <a:buClr>
                <a:schemeClr val="tx1"/>
              </a:buClr>
              <a:buFontTx/>
              <a:buAutoNum type="alphaLcPeriod"/>
              <a:tabLst>
                <a:tab pos="630238" algn="l"/>
              </a:tabLst>
            </a:pPr>
            <a:r>
              <a:rPr lang="en-US" sz="2200" b="1" dirty="0" err="1">
                <a:solidFill>
                  <a:srgbClr val="0070C0"/>
                </a:solidFill>
                <a:latin typeface="Gill Sans MT" pitchFamily="34" charset="0"/>
              </a:rPr>
              <a:t>Pelaksana</a:t>
            </a:r>
            <a:r>
              <a:rPr lang="en-US" sz="2200" b="1" dirty="0">
                <a:solidFill>
                  <a:srgbClr val="0070C0"/>
                </a:solidFill>
                <a:latin typeface="Gill Sans MT" pitchFamily="34" charset="0"/>
              </a:rPr>
              <a:t> </a:t>
            </a:r>
            <a:r>
              <a:rPr lang="en-US" sz="2200" b="1" dirty="0" err="1">
                <a:solidFill>
                  <a:srgbClr val="0070C0"/>
                </a:solidFill>
                <a:latin typeface="Gill Sans MT" pitchFamily="34" charset="0"/>
              </a:rPr>
              <a:t>Inventarisasi</a:t>
            </a:r>
            <a:r>
              <a:rPr lang="en-US" sz="2200" b="1" dirty="0">
                <a:solidFill>
                  <a:srgbClr val="0070C0"/>
                </a:solidFill>
                <a:latin typeface="Gill Sans MT" pitchFamily="34" charset="0"/>
              </a:rPr>
              <a:t> </a:t>
            </a:r>
            <a:r>
              <a:rPr lang="en-US" sz="2200" b="1" dirty="0" err="1">
                <a:solidFill>
                  <a:srgbClr val="0070C0"/>
                </a:solidFill>
                <a:latin typeface="Gill Sans MT" pitchFamily="34" charset="0"/>
              </a:rPr>
              <a:t>Jabatan</a:t>
            </a:r>
            <a:r>
              <a:rPr lang="en-US" sz="2200" b="1" dirty="0">
                <a:solidFill>
                  <a:srgbClr val="0070C0"/>
                </a:solidFill>
                <a:latin typeface="Gill Sans MT" pitchFamily="34" charset="0"/>
              </a:rPr>
              <a:t> </a:t>
            </a:r>
            <a:r>
              <a:rPr lang="en-US" sz="2200" b="1" dirty="0" err="1">
                <a:solidFill>
                  <a:srgbClr val="0070C0"/>
                </a:solidFill>
                <a:latin typeface="Gill Sans MT" pitchFamily="34" charset="0"/>
              </a:rPr>
              <a:t>pada</a:t>
            </a:r>
            <a:r>
              <a:rPr lang="en-US" sz="2200" b="1" dirty="0">
                <a:solidFill>
                  <a:srgbClr val="0070C0"/>
                </a:solidFill>
                <a:latin typeface="Gill Sans MT" pitchFamily="34" charset="0"/>
              </a:rPr>
              <a:t> </a:t>
            </a:r>
            <a:r>
              <a:rPr lang="en-US" sz="2200" b="1" dirty="0" err="1">
                <a:solidFill>
                  <a:srgbClr val="0070C0"/>
                </a:solidFill>
                <a:latin typeface="Gill Sans MT" pitchFamily="34" charset="0"/>
              </a:rPr>
              <a:t>Instansi</a:t>
            </a:r>
            <a:r>
              <a:rPr lang="en-US" sz="2200" b="1" dirty="0">
                <a:solidFill>
                  <a:srgbClr val="0070C0"/>
                </a:solidFill>
                <a:latin typeface="Gill Sans MT" pitchFamily="34" charset="0"/>
              </a:rPr>
              <a:t> </a:t>
            </a:r>
            <a:r>
              <a:rPr lang="en-US" sz="2200" b="1" dirty="0" err="1">
                <a:solidFill>
                  <a:srgbClr val="0070C0"/>
                </a:solidFill>
                <a:latin typeface="Gill Sans MT" pitchFamily="34" charset="0"/>
              </a:rPr>
              <a:t>Pemerintah</a:t>
            </a:r>
            <a:r>
              <a:rPr lang="en-US" sz="2200" b="1" dirty="0">
                <a:solidFill>
                  <a:srgbClr val="0070C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0070C0"/>
                </a:solidFill>
                <a:latin typeface="Gill Sans MT" pitchFamily="34" charset="0"/>
              </a:rPr>
              <a:t>Pelaksana</a:t>
            </a:r>
            <a:r>
              <a:rPr lang="en-US" sz="2200" b="1" dirty="0">
                <a:solidFill>
                  <a:srgbClr val="0070C0"/>
                </a:solidFill>
                <a:latin typeface="Gill Sans MT" pitchFamily="34" charset="0"/>
              </a:rPr>
              <a:t> </a:t>
            </a:r>
            <a:r>
              <a:rPr lang="en-US" sz="2200" b="1" dirty="0" err="1">
                <a:solidFill>
                  <a:srgbClr val="0070C0"/>
                </a:solidFill>
                <a:latin typeface="Gill Sans MT" pitchFamily="34" charset="0"/>
              </a:rPr>
              <a:t>Klasifikasi</a:t>
            </a:r>
            <a:r>
              <a:rPr lang="en-US" sz="2200" b="1" dirty="0">
                <a:solidFill>
                  <a:srgbClr val="0070C0"/>
                </a:solidFill>
                <a:latin typeface="Gill Sans MT" pitchFamily="34" charset="0"/>
              </a:rPr>
              <a:t> </a:t>
            </a:r>
            <a:r>
              <a:rPr lang="en-US" sz="2200" b="1" dirty="0" err="1">
                <a:solidFill>
                  <a:srgbClr val="0070C0"/>
                </a:solidFill>
                <a:latin typeface="Gill Sans MT" pitchFamily="34" charset="0"/>
              </a:rPr>
              <a:t>Jabatan</a:t>
            </a:r>
            <a:r>
              <a:rPr lang="en-US" sz="2200" b="1" dirty="0">
                <a:solidFill>
                  <a:srgbClr val="0070C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FF33CC"/>
                </a:solidFill>
                <a:latin typeface="Gill Sans MT" pitchFamily="34" charset="0"/>
              </a:rPr>
              <a:t>Pelaksana</a:t>
            </a:r>
            <a:r>
              <a:rPr lang="en-US" sz="2200" b="1" dirty="0">
                <a:solidFill>
                  <a:srgbClr val="FF33CC"/>
                </a:solidFill>
                <a:latin typeface="Gill Sans MT" pitchFamily="34" charset="0"/>
              </a:rPr>
              <a:t> </a:t>
            </a:r>
            <a:r>
              <a:rPr lang="en-US" sz="2200" b="1" dirty="0" err="1">
                <a:solidFill>
                  <a:srgbClr val="FF33CC"/>
                </a:solidFill>
                <a:latin typeface="Gill Sans MT" pitchFamily="34" charset="0"/>
              </a:rPr>
              <a:t>Evaluasi</a:t>
            </a:r>
            <a:r>
              <a:rPr lang="en-US" sz="2200" b="1" dirty="0">
                <a:solidFill>
                  <a:srgbClr val="FF33CC"/>
                </a:solidFill>
                <a:latin typeface="Gill Sans MT" pitchFamily="34" charset="0"/>
              </a:rPr>
              <a:t> </a:t>
            </a:r>
            <a:r>
              <a:rPr lang="en-US" sz="2200" b="1" dirty="0" err="1">
                <a:solidFill>
                  <a:srgbClr val="FF33CC"/>
                </a:solidFill>
                <a:latin typeface="Gill Sans MT" pitchFamily="34" charset="0"/>
              </a:rPr>
              <a:t>Jabatan</a:t>
            </a:r>
            <a:r>
              <a:rPr lang="en-US" sz="2200" b="1" dirty="0">
                <a:solidFill>
                  <a:srgbClr val="FF33CC"/>
                </a:solidFill>
                <a:latin typeface="Gill Sans MT" pitchFamily="34" charset="0"/>
              </a:rPr>
              <a:t> </a:t>
            </a:r>
            <a:r>
              <a:rPr lang="en-US" sz="2200" b="1" dirty="0" err="1">
                <a:solidFill>
                  <a:srgbClr val="FF33CC"/>
                </a:solidFill>
                <a:latin typeface="Gill Sans MT" pitchFamily="34" charset="0"/>
              </a:rPr>
              <a:t>pada</a:t>
            </a:r>
            <a:r>
              <a:rPr lang="en-US" sz="2200" b="1" dirty="0">
                <a:solidFill>
                  <a:srgbClr val="FF33CC"/>
                </a:solidFill>
                <a:latin typeface="Gill Sans MT" pitchFamily="34" charset="0"/>
              </a:rPr>
              <a:t> </a:t>
            </a:r>
            <a:r>
              <a:rPr lang="en-US" sz="2200" b="1" dirty="0" err="1">
                <a:solidFill>
                  <a:srgbClr val="FF33CC"/>
                </a:solidFill>
                <a:latin typeface="Gill Sans MT" pitchFamily="34" charset="0"/>
              </a:rPr>
              <a:t>Instansi</a:t>
            </a:r>
            <a:r>
              <a:rPr lang="en-US" sz="2200" b="1" dirty="0">
                <a:solidFill>
                  <a:srgbClr val="FF33CC"/>
                </a:solidFill>
                <a:latin typeface="Gill Sans MT" pitchFamily="34" charset="0"/>
              </a:rPr>
              <a:t> </a:t>
            </a:r>
            <a:r>
              <a:rPr lang="en-US" sz="2200" b="1" dirty="0" err="1">
                <a:solidFill>
                  <a:srgbClr val="FF33CC"/>
                </a:solidFill>
                <a:latin typeface="Gill Sans MT" pitchFamily="34" charset="0"/>
              </a:rPr>
              <a:t>Pemerintah</a:t>
            </a:r>
            <a:r>
              <a:rPr lang="en-US" sz="2200" b="1" dirty="0">
                <a:solidFill>
                  <a:srgbClr val="FF33CC"/>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7030A0"/>
                </a:solidFill>
                <a:latin typeface="Gill Sans MT" pitchFamily="34" charset="0"/>
              </a:rPr>
              <a:t>Perumus</a:t>
            </a:r>
            <a:r>
              <a:rPr lang="en-US" sz="2200" b="1" dirty="0">
                <a:solidFill>
                  <a:srgbClr val="7030A0"/>
                </a:solidFill>
                <a:latin typeface="Gill Sans MT" pitchFamily="34" charset="0"/>
              </a:rPr>
              <a:t> </a:t>
            </a:r>
            <a:r>
              <a:rPr lang="en-US" sz="2200" b="1" dirty="0" err="1">
                <a:solidFill>
                  <a:srgbClr val="7030A0"/>
                </a:solidFill>
                <a:latin typeface="Gill Sans MT" pitchFamily="34" charset="0"/>
              </a:rPr>
              <a:t>kebijakan</a:t>
            </a:r>
            <a:r>
              <a:rPr lang="en-US" sz="2200" b="1" dirty="0">
                <a:solidFill>
                  <a:srgbClr val="7030A0"/>
                </a:solidFill>
                <a:latin typeface="Gill Sans MT" pitchFamily="34" charset="0"/>
              </a:rPr>
              <a:t> </a:t>
            </a:r>
            <a:r>
              <a:rPr lang="en-US" sz="2200" b="1" dirty="0" err="1">
                <a:solidFill>
                  <a:srgbClr val="7030A0"/>
                </a:solidFill>
                <a:latin typeface="Gill Sans MT" pitchFamily="34" charset="0"/>
              </a:rPr>
              <a:t>Jabatan</a:t>
            </a:r>
            <a:r>
              <a:rPr lang="en-US" sz="2200" b="1" dirty="0">
                <a:solidFill>
                  <a:srgbClr val="7030A0"/>
                </a:solidFill>
                <a:latin typeface="Gill Sans MT" pitchFamily="34" charset="0"/>
              </a:rPr>
              <a:t> </a:t>
            </a:r>
            <a:r>
              <a:rPr lang="en-US" sz="2200" b="1" dirty="0" err="1">
                <a:solidFill>
                  <a:srgbClr val="7030A0"/>
                </a:solidFill>
                <a:latin typeface="Gill Sans MT" pitchFamily="34" charset="0"/>
              </a:rPr>
              <a:t>Karier</a:t>
            </a:r>
            <a:r>
              <a:rPr lang="en-US" sz="2200" b="1" dirty="0">
                <a:solidFill>
                  <a:srgbClr val="7030A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FF0000"/>
                </a:solidFill>
                <a:latin typeface="Gill Sans MT" pitchFamily="34" charset="0"/>
              </a:rPr>
              <a:t>Penelusur</a:t>
            </a:r>
            <a:r>
              <a:rPr lang="en-US" sz="2200" b="1" dirty="0">
                <a:solidFill>
                  <a:srgbClr val="FF0000"/>
                </a:solidFill>
                <a:latin typeface="Gill Sans MT" pitchFamily="34" charset="0"/>
              </a:rPr>
              <a:t> </a:t>
            </a:r>
            <a:r>
              <a:rPr lang="en-US" sz="2200" b="1" dirty="0" err="1">
                <a:solidFill>
                  <a:srgbClr val="FF0000"/>
                </a:solidFill>
                <a:latin typeface="Gill Sans MT" pitchFamily="34" charset="0"/>
              </a:rPr>
              <a:t>Bakat</a:t>
            </a:r>
            <a:r>
              <a:rPr lang="en-US" sz="2200" b="1" dirty="0">
                <a:solidFill>
                  <a:srgbClr val="FF0000"/>
                </a:solidFill>
                <a:latin typeface="Gill Sans MT" pitchFamily="34" charset="0"/>
              </a:rPr>
              <a:t> </a:t>
            </a:r>
            <a:r>
              <a:rPr lang="en-US" sz="2200" b="1" dirty="0" err="1">
                <a:solidFill>
                  <a:srgbClr val="FF0000"/>
                </a:solidFill>
                <a:latin typeface="Gill Sans MT" pitchFamily="34" charset="0"/>
              </a:rPr>
              <a:t>Pegawai</a:t>
            </a:r>
            <a:r>
              <a:rPr lang="en-US" sz="2200" b="1" dirty="0">
                <a:solidFill>
                  <a:srgbClr val="FF000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FF0000"/>
                </a:solidFill>
                <a:latin typeface="Gill Sans MT" pitchFamily="34" charset="0"/>
              </a:rPr>
              <a:t>Penyusun</a:t>
            </a:r>
            <a:r>
              <a:rPr lang="en-US" sz="2200" b="1" dirty="0">
                <a:solidFill>
                  <a:srgbClr val="FF0000"/>
                </a:solidFill>
                <a:latin typeface="Gill Sans MT" pitchFamily="34" charset="0"/>
              </a:rPr>
              <a:t> </a:t>
            </a:r>
            <a:r>
              <a:rPr lang="en-US" sz="2200" b="1" dirty="0" err="1">
                <a:solidFill>
                  <a:srgbClr val="FF0000"/>
                </a:solidFill>
                <a:latin typeface="Gill Sans MT" pitchFamily="34" charset="0"/>
              </a:rPr>
              <a:t>Jabatan</a:t>
            </a:r>
            <a:r>
              <a:rPr lang="en-US" sz="2200" b="1" dirty="0">
                <a:solidFill>
                  <a:srgbClr val="FF0000"/>
                </a:solidFill>
                <a:latin typeface="Gill Sans MT" pitchFamily="34" charset="0"/>
              </a:rPr>
              <a:t> </a:t>
            </a:r>
            <a:r>
              <a:rPr lang="en-US" sz="2200" b="1" dirty="0" err="1">
                <a:solidFill>
                  <a:srgbClr val="FF0000"/>
                </a:solidFill>
                <a:latin typeface="Gill Sans MT" pitchFamily="34" charset="0"/>
              </a:rPr>
              <a:t>Fungsional</a:t>
            </a:r>
            <a:r>
              <a:rPr lang="en-US" sz="2200" b="1" dirty="0">
                <a:solidFill>
                  <a:srgbClr val="FF000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002060"/>
                </a:solidFill>
                <a:latin typeface="Gill Sans MT" pitchFamily="34" charset="0"/>
              </a:rPr>
              <a:t>Pengembang</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Sistem</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Ketatausahaan</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Kepegawaian</a:t>
            </a:r>
            <a:r>
              <a:rPr lang="en-US" sz="2200" b="1" dirty="0">
                <a:solidFill>
                  <a:srgbClr val="00206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6B6BCF"/>
                </a:solidFill>
                <a:latin typeface="Gill Sans MT" pitchFamily="34" charset="0"/>
              </a:rPr>
              <a:t>Penilai</a:t>
            </a:r>
            <a:r>
              <a:rPr lang="en-US" sz="2200" b="1" dirty="0">
                <a:solidFill>
                  <a:srgbClr val="6B6BCF"/>
                </a:solidFill>
                <a:latin typeface="Gill Sans MT" pitchFamily="34" charset="0"/>
              </a:rPr>
              <a:t> </a:t>
            </a:r>
            <a:r>
              <a:rPr lang="en-US" sz="2200" b="1" dirty="0" err="1">
                <a:solidFill>
                  <a:srgbClr val="6B6BCF"/>
                </a:solidFill>
                <a:latin typeface="Gill Sans MT" pitchFamily="34" charset="0"/>
              </a:rPr>
              <a:t>Kinerja</a:t>
            </a:r>
            <a:r>
              <a:rPr lang="en-US" sz="2200" b="1" dirty="0">
                <a:solidFill>
                  <a:srgbClr val="6B6BCF"/>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002060"/>
                </a:solidFill>
                <a:latin typeface="Gill Sans MT" pitchFamily="34" charset="0"/>
              </a:rPr>
              <a:t>Pengembang</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Sistem</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Gaji</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Tunjangan</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dan</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Kesejahteraan</a:t>
            </a:r>
            <a:r>
              <a:rPr lang="en-US" sz="2200" b="1" dirty="0">
                <a:solidFill>
                  <a:srgbClr val="00206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C00000"/>
                </a:solidFill>
                <a:latin typeface="Gill Sans MT" pitchFamily="34" charset="0"/>
              </a:rPr>
              <a:t>Penyusun</a:t>
            </a:r>
            <a:r>
              <a:rPr lang="en-US" sz="2200" b="1" dirty="0">
                <a:solidFill>
                  <a:srgbClr val="C00000"/>
                </a:solidFill>
                <a:latin typeface="Gill Sans MT" pitchFamily="34" charset="0"/>
              </a:rPr>
              <a:t> </a:t>
            </a:r>
            <a:r>
              <a:rPr lang="en-US" sz="2200" b="1" dirty="0" err="1">
                <a:solidFill>
                  <a:srgbClr val="C00000"/>
                </a:solidFill>
                <a:latin typeface="Gill Sans MT" pitchFamily="34" charset="0"/>
              </a:rPr>
              <a:t>Naskah</a:t>
            </a:r>
            <a:r>
              <a:rPr lang="en-US" sz="2200" b="1" dirty="0">
                <a:solidFill>
                  <a:srgbClr val="C00000"/>
                </a:solidFill>
                <a:latin typeface="Gill Sans MT" pitchFamily="34" charset="0"/>
              </a:rPr>
              <a:t> </a:t>
            </a:r>
            <a:r>
              <a:rPr lang="en-US" sz="2200" b="1" dirty="0" err="1">
                <a:solidFill>
                  <a:srgbClr val="C00000"/>
                </a:solidFill>
                <a:latin typeface="Gill Sans MT" pitchFamily="34" charset="0"/>
              </a:rPr>
              <a:t>Akademik</a:t>
            </a:r>
            <a:r>
              <a:rPr lang="en-US" sz="2200" b="1" dirty="0">
                <a:solidFill>
                  <a:srgbClr val="C00000"/>
                </a:solidFill>
                <a:latin typeface="Gill Sans MT" pitchFamily="34" charset="0"/>
              </a:rPr>
              <a:t>.</a:t>
            </a:r>
          </a:p>
          <a:p>
            <a:pPr marL="1260475" indent="-361950">
              <a:lnSpc>
                <a:spcPct val="85000"/>
              </a:lnSpc>
              <a:buClr>
                <a:schemeClr val="tx1"/>
              </a:buClr>
              <a:buFontTx/>
              <a:buAutoNum type="alphaLcPeriod"/>
              <a:tabLst>
                <a:tab pos="630238" algn="l"/>
              </a:tabLst>
            </a:pPr>
            <a:endParaRPr lang="en-US" sz="2200" b="1" dirty="0">
              <a:latin typeface="Verdana" pitchFamily="34" charset="0"/>
            </a:endParaRPr>
          </a:p>
        </p:txBody>
      </p:sp>
    </p:spTree>
  </p:cSld>
  <p:clrMapOvr>
    <a:masterClrMapping/>
  </p:clrMapOvr>
  <p:transition>
    <p:split/>
  </p:transition>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35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250825" y="333375"/>
            <a:ext cx="8569325" cy="5975350"/>
          </a:xfrm>
          <a:prstGeom prst="rect">
            <a:avLst/>
          </a:prstGeom>
          <a:noFill/>
        </p:spPr>
        <p:txBody>
          <a:bodyPr lIns="91438" tIns="45719" rIns="91438" bIns="45719"/>
          <a:lstStyle/>
          <a:p>
            <a:pPr algn="ctr" fontAlgn="auto">
              <a:lnSpc>
                <a:spcPct val="90000"/>
              </a:lnSpc>
              <a:spcBef>
                <a:spcPts val="0"/>
              </a:spcBef>
              <a:spcAft>
                <a:spcPts val="0"/>
              </a:spcAft>
              <a:defRPr/>
            </a:pPr>
            <a:r>
              <a:rPr lang="fi-FI" sz="4800" b="1" kern="0" dirty="0">
                <a:solidFill>
                  <a:srgbClr val="002060"/>
                </a:solidFill>
                <a:latin typeface="Cooper Black" pitchFamily="18" charset="0"/>
              </a:rPr>
              <a:t>SERTIFIKASI PROFESI </a:t>
            </a:r>
          </a:p>
          <a:p>
            <a:pPr algn="ctr" fontAlgn="auto">
              <a:lnSpc>
                <a:spcPct val="90000"/>
              </a:lnSpc>
              <a:spcBef>
                <a:spcPts val="0"/>
              </a:spcBef>
              <a:spcAft>
                <a:spcPts val="1200"/>
              </a:spcAft>
              <a:defRPr/>
            </a:pPr>
            <a:r>
              <a:rPr lang="fi-FI" sz="4800" b="1" kern="0" dirty="0">
                <a:solidFill>
                  <a:srgbClr val="002060"/>
                </a:solidFill>
                <a:latin typeface="Cooper Black" pitchFamily="18" charset="0"/>
              </a:rPr>
              <a:t>ANALIS KEPEGAWAIAN</a:t>
            </a:r>
          </a:p>
          <a:p>
            <a:pPr algn="ctr" fontAlgn="auto">
              <a:lnSpc>
                <a:spcPct val="90000"/>
              </a:lnSpc>
              <a:spcBef>
                <a:spcPts val="0"/>
              </a:spcBef>
              <a:spcAft>
                <a:spcPts val="0"/>
              </a:spcAft>
              <a:defRPr/>
            </a:pPr>
            <a:r>
              <a:rPr lang="fi-FI" sz="4000" b="1" i="1" kern="0" dirty="0">
                <a:solidFill>
                  <a:srgbClr val="002060"/>
                </a:solidFill>
                <a:latin typeface="+mn-lt"/>
              </a:rPr>
              <a:t>Adalah</a:t>
            </a:r>
            <a:r>
              <a:rPr lang="fi-FI" sz="4000" b="1" kern="0" dirty="0">
                <a:solidFill>
                  <a:srgbClr val="002060"/>
                </a:solidFill>
                <a:latin typeface="+mn-lt"/>
              </a:rPr>
              <a:t> bukti pengakuan tertulis atas penguasaan kompetensi kerja, yang diberikan oleh Badan Kepegawaian Negara c.q. </a:t>
            </a:r>
            <a:r>
              <a:rPr lang="id-ID" sz="4000" b="1" kern="0" dirty="0">
                <a:solidFill>
                  <a:srgbClr val="002060"/>
                </a:solidFill>
                <a:latin typeface="+mn-lt"/>
              </a:rPr>
              <a:t>Pusat</a:t>
            </a:r>
            <a:r>
              <a:rPr lang="fi-FI" sz="4000" b="1" kern="0" dirty="0">
                <a:solidFill>
                  <a:srgbClr val="002060"/>
                </a:solidFill>
                <a:latin typeface="+mn-lt"/>
              </a:rPr>
              <a:t> Pembinaan Jabatan </a:t>
            </a:r>
            <a:r>
              <a:rPr lang="id-ID" sz="4000" b="1" kern="0" dirty="0">
                <a:solidFill>
                  <a:srgbClr val="002060"/>
                </a:solidFill>
                <a:latin typeface="+mn-lt"/>
              </a:rPr>
              <a:t>Fungsional</a:t>
            </a:r>
            <a:r>
              <a:rPr lang="fi-FI" sz="4000" b="1" kern="0" dirty="0">
                <a:solidFill>
                  <a:srgbClr val="002060"/>
                </a:solidFill>
                <a:latin typeface="+mn-lt"/>
              </a:rPr>
              <a:t> Kepegawaian selaku Lembaga Sertifikasi Profesi Analis Kepegawaian</a:t>
            </a:r>
          </a:p>
          <a:p>
            <a:pPr marL="609583" indent="-609583" fontAlgn="auto">
              <a:lnSpc>
                <a:spcPct val="90000"/>
              </a:lnSpc>
              <a:spcBef>
                <a:spcPts val="600"/>
              </a:spcBef>
              <a:spcAft>
                <a:spcPts val="0"/>
              </a:spcAft>
              <a:defRPr/>
            </a:pPr>
            <a:r>
              <a:rPr lang="fi-FI" b="1" kern="0" dirty="0">
                <a:solidFill>
                  <a:srgbClr val="002060"/>
                </a:solidFill>
                <a:latin typeface="+mn-lt"/>
                <a:cs typeface="+mn-cs"/>
              </a:rPr>
              <a:t>	</a:t>
            </a:r>
          </a:p>
          <a:p>
            <a:pPr marL="609583" indent="-609583" fontAlgn="auto">
              <a:lnSpc>
                <a:spcPct val="90000"/>
              </a:lnSpc>
              <a:spcBef>
                <a:spcPts val="600"/>
              </a:spcBef>
              <a:spcAft>
                <a:spcPts val="0"/>
              </a:spcAft>
              <a:defRPr/>
            </a:pPr>
            <a:endParaRPr lang="fi-FI" b="1" kern="0" dirty="0">
              <a:solidFill>
                <a:srgbClr val="002060"/>
              </a:solidFill>
              <a:latin typeface="Univers" pitchFamily="34" charset="0"/>
              <a:cs typeface="+mn-cs"/>
            </a:endParaRPr>
          </a:p>
        </p:txBody>
      </p:sp>
    </p:spTree>
  </p:cSld>
  <p:clrMapOvr>
    <a:masterClrMapping/>
  </p:clrMapOvr>
  <p:transition>
    <p:circle/>
  </p:transition>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itle 2"/>
          <p:cNvSpPr txBox="1">
            <a:spLocks/>
          </p:cNvSpPr>
          <p:nvPr/>
        </p:nvSpPr>
        <p:spPr>
          <a:xfrm>
            <a:off x="1619672" y="228600"/>
            <a:ext cx="5976664" cy="801688"/>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rtlCol="0">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dk1"/>
                </a:solidFill>
                <a:effectLst/>
                <a:uLnTx/>
                <a:uFillTx/>
                <a:latin typeface="Century Gothic" pitchFamily="34" charset="0"/>
                <a:ea typeface="+mn-ea"/>
                <a:cs typeface="Century Gothic" pitchFamily="34" charset="0"/>
              </a:rPr>
              <a:t>Batas Usia Pensiun</a:t>
            </a:r>
            <a:br>
              <a:rPr kumimoji="0" lang="en-US" sz="4400" b="1" i="0" u="none" strike="noStrike" kern="1200" cap="none" spc="0" normalizeH="0" baseline="0" noProof="0" smtClean="0">
                <a:ln>
                  <a:noFill/>
                </a:ln>
                <a:solidFill>
                  <a:schemeClr val="dk1"/>
                </a:solidFill>
                <a:effectLst/>
                <a:uLnTx/>
                <a:uFillTx/>
                <a:latin typeface="Century Gothic" pitchFamily="34" charset="0"/>
                <a:ea typeface="+mn-ea"/>
                <a:cs typeface="Century Gothic" pitchFamily="34" charset="0"/>
              </a:rPr>
            </a:br>
            <a:r>
              <a:rPr kumimoji="0" lang="en-US" sz="4400" b="1" i="0" u="none" strike="noStrike" kern="1200" cap="none" spc="0" normalizeH="0" baseline="0" noProof="0" smtClean="0">
                <a:ln>
                  <a:noFill/>
                </a:ln>
                <a:solidFill>
                  <a:schemeClr val="dk1"/>
                </a:solidFill>
                <a:effectLst/>
                <a:uLnTx/>
                <a:uFillTx/>
                <a:latin typeface="Century Gothic" pitchFamily="34" charset="0"/>
                <a:ea typeface="+mn-ea"/>
                <a:cs typeface="Century Gothic" pitchFamily="34" charset="0"/>
              </a:rPr>
              <a:t>(PP No. 21 Tahun 2014)</a:t>
            </a:r>
            <a:endParaRPr kumimoji="0" lang="en-US" sz="4400" b="1" i="0" u="none" strike="noStrike" kern="1200" cap="none" spc="0" normalizeH="0" baseline="0" noProof="0" dirty="0" smtClean="0">
              <a:ln>
                <a:noFill/>
              </a:ln>
              <a:solidFill>
                <a:schemeClr val="dk1"/>
              </a:solidFill>
              <a:effectLst/>
              <a:uLnTx/>
              <a:uFillTx/>
              <a:latin typeface="Century Gothic" pitchFamily="34" charset="0"/>
              <a:ea typeface="+mn-ea"/>
              <a:cs typeface="Century Gothic" pitchFamily="34" charset="0"/>
            </a:endParaRPr>
          </a:p>
        </p:txBody>
      </p:sp>
      <p:sp>
        <p:nvSpPr>
          <p:cNvPr id="3" name="Content Placeholder 1"/>
          <p:cNvSpPr txBox="1">
            <a:spLocks/>
          </p:cNvSpPr>
          <p:nvPr/>
        </p:nvSpPr>
        <p:spPr>
          <a:xfrm>
            <a:off x="251520" y="1143000"/>
            <a:ext cx="8551168" cy="5526360"/>
          </a:xfrm>
          <a:prstGeom prst="rect">
            <a:avLst/>
          </a:prstGeom>
        </p:spPr>
        <p:txBody>
          <a:bodyPr rtlCol="0">
            <a:normAutofit fontScale="700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2900" b="0" i="0" u="none" strike="noStrike" kern="1200" cap="none" spc="0" normalizeH="0" baseline="0" noProof="0" dirty="0" smtClean="0">
                <a:ln>
                  <a:noFill/>
                </a:ln>
                <a:solidFill>
                  <a:schemeClr val="tx1"/>
                </a:solidFill>
                <a:effectLst/>
                <a:uLnTx/>
                <a:uFillTx/>
                <a:latin typeface="+mn-lt"/>
                <a:ea typeface="+mn-ea"/>
                <a:cs typeface="+mn-cs"/>
              </a:rPr>
              <a:t>Batas usia pensiun </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PNS </a:t>
            </a:r>
            <a:r>
              <a:rPr kumimoji="0" lang="id-ID" sz="2900" b="0" i="0" u="none" strike="noStrike" kern="1200" cap="none" spc="0" normalizeH="0" baseline="0" noProof="0" dirty="0" smtClean="0">
                <a:ln>
                  <a:noFill/>
                </a:ln>
                <a:solidFill>
                  <a:schemeClr val="tx1"/>
                </a:solidFill>
                <a:effectLst/>
                <a:uLnTx/>
                <a:uFillTx/>
                <a:latin typeface="+mn-lt"/>
                <a:ea typeface="+mn-ea"/>
                <a:cs typeface="+mn-cs"/>
              </a:rPr>
              <a:t>yaitu:</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58 (lima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puluh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delapan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tahun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bagi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Pejabat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Ahli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Muda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Ahli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Pertama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serta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Pejabat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Keterampilan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60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enam</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puluh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tahun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bagi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Pegawai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Negeri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Sipil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memangku</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Ahli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Utama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Ahli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Madya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Apoteker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3)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Dokter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ditugaskan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secara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penuh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unit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pelayanan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kesehatan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negeri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Dokter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Gigi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ditugaskan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secara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penuh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unit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pelayanan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kesehatan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negeri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5)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Dokter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Pendidik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Klinis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Muda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Pertama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sv-SE" sz="3200" b="0" i="0" u="none" strike="noStrike" kern="1200" cap="none" spc="0" normalizeH="0" baseline="0" noProof="0" dirty="0" smtClean="0">
                <a:ln>
                  <a:noFill/>
                </a:ln>
                <a:solidFill>
                  <a:schemeClr val="tx1"/>
                </a:solidFill>
                <a:effectLst/>
                <a:uLnTx/>
                <a:uFillTx/>
                <a:latin typeface="+mn-lt"/>
                <a:ea typeface="+mn-ea"/>
                <a:cs typeface="+mn-cs"/>
              </a:rPr>
              <a:t>6) Jabatan Fungsional Medik Veteriner;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7)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Penilik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sv-SE" sz="3200" b="0" i="0" u="none" strike="noStrike" kern="1200" cap="none" spc="0" normalizeH="0" baseline="0" noProof="0" dirty="0" smtClean="0">
                <a:ln>
                  <a:noFill/>
                </a:ln>
                <a:solidFill>
                  <a:schemeClr val="tx1"/>
                </a:solidFill>
                <a:effectLst/>
                <a:uLnTx/>
                <a:uFillTx/>
                <a:latin typeface="+mn-lt"/>
                <a:ea typeface="+mn-ea"/>
                <a:cs typeface="+mn-cs"/>
              </a:rPr>
              <a:t>8) Jabatan Fungsional Pengawas Sekolah;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142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9) </a:t>
            </a:r>
            <a:r>
              <a:rPr kumimoji="0" lang="es-E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3200" b="0" i="0" u="none" strike="noStrike" kern="1200" cap="none" spc="0" normalizeH="0" baseline="0" noProof="0" dirty="0" err="1" smtClean="0">
                <a:ln>
                  <a:noFill/>
                </a:ln>
                <a:solidFill>
                  <a:schemeClr val="tx1"/>
                </a:solidFill>
                <a:effectLst/>
                <a:uLnTx/>
                <a:uFillTx/>
                <a:latin typeface="+mn-lt"/>
                <a:ea typeface="+mn-ea"/>
                <a:cs typeface="+mn-cs"/>
              </a:rPr>
              <a:t>Widyaiswara</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3200" b="0" i="0" u="none" strike="noStrike" kern="1200" cap="none" spc="0" normalizeH="0" baseline="0" noProof="0" dirty="0" err="1" smtClean="0">
                <a:ln>
                  <a:noFill/>
                </a:ln>
                <a:solidFill>
                  <a:schemeClr val="tx1"/>
                </a:solidFill>
                <a:effectLst/>
                <a:uLnTx/>
                <a:uFillTx/>
                <a:latin typeface="+mn-lt"/>
                <a:ea typeface="+mn-ea"/>
                <a:cs typeface="+mn-cs"/>
              </a:rPr>
              <a:t>Madya</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 dan Muda; </a:t>
            </a:r>
            <a:r>
              <a:rPr kumimoji="0" lang="es-ES" sz="32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142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10)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lain yang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ditentukan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oleh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Presiden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endParaRPr kumimoji="0" lang="sv-SE"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dissolve/>
  </p:transition>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77813" y="542925"/>
            <a:ext cx="8335962" cy="5632450"/>
          </a:xfrm>
          <a:prstGeom prst="rect">
            <a:avLst/>
          </a:prstGeom>
        </p:spPr>
        <p:txBody>
          <a:bodyPr>
            <a:spAutoFit/>
          </a:bodyPr>
          <a:lstStyle/>
          <a:p>
            <a:pPr algn="just">
              <a:lnSpc>
                <a:spcPct val="150000"/>
              </a:lnSpc>
              <a:defRPr/>
            </a:pPr>
            <a:endParaRPr lang="en-US" sz="2000" dirty="0"/>
          </a:p>
          <a:p>
            <a:pPr algn="just">
              <a:lnSpc>
                <a:spcPct val="150000"/>
              </a:lnSpc>
              <a:buFont typeface="Wingdings" pitchFamily="2" charset="2"/>
              <a:buChar char="v"/>
              <a:defRPr/>
            </a:pPr>
            <a:r>
              <a:rPr lang="en-US" sz="2000" dirty="0"/>
              <a:t> 65 (</a:t>
            </a:r>
            <a:r>
              <a:rPr lang="en-US" sz="2000" dirty="0" err="1"/>
              <a:t>enam</a:t>
            </a:r>
            <a:r>
              <a:rPr lang="en-US" sz="2000" dirty="0"/>
              <a:t> </a:t>
            </a:r>
            <a:r>
              <a:rPr lang="en-US" sz="2000" dirty="0" err="1"/>
              <a:t>puluh</a:t>
            </a:r>
            <a:r>
              <a:rPr lang="en-US" sz="2000" dirty="0"/>
              <a:t> lima) </a:t>
            </a:r>
            <a:r>
              <a:rPr lang="en-US" sz="2000" dirty="0" err="1"/>
              <a:t>tahun</a:t>
            </a:r>
            <a:r>
              <a:rPr lang="en-US" sz="2000" dirty="0"/>
              <a:t> </a:t>
            </a:r>
            <a:r>
              <a:rPr lang="en-US" sz="2000" dirty="0" err="1"/>
              <a:t>bagi</a:t>
            </a:r>
            <a:r>
              <a:rPr lang="en-US" sz="2000" dirty="0"/>
              <a:t> </a:t>
            </a:r>
            <a:r>
              <a:rPr lang="en-US" sz="2000" dirty="0" err="1"/>
              <a:t>Pegawai</a:t>
            </a:r>
            <a:r>
              <a:rPr lang="en-US" sz="2000" dirty="0"/>
              <a:t> </a:t>
            </a:r>
            <a:r>
              <a:rPr lang="en-US" sz="2000" dirty="0" err="1"/>
              <a:t>Negeri</a:t>
            </a:r>
            <a:r>
              <a:rPr lang="en-US" sz="2000" dirty="0"/>
              <a:t> </a:t>
            </a:r>
            <a:r>
              <a:rPr lang="en-US" sz="2000" dirty="0" err="1"/>
              <a:t>Sipil</a:t>
            </a:r>
            <a:r>
              <a:rPr lang="en-US" sz="2000" dirty="0"/>
              <a:t> yang   </a:t>
            </a:r>
          </a:p>
          <a:p>
            <a:pPr algn="just">
              <a:lnSpc>
                <a:spcPct val="150000"/>
              </a:lnSpc>
              <a:defRPr/>
            </a:pPr>
            <a:r>
              <a:rPr lang="en-US" sz="2000" dirty="0"/>
              <a:t>    </a:t>
            </a:r>
            <a:r>
              <a:rPr lang="en-US" sz="2000" dirty="0" err="1"/>
              <a:t>memangku</a:t>
            </a:r>
            <a:r>
              <a:rPr lang="en-US" sz="2000" dirty="0"/>
              <a:t> : </a:t>
            </a:r>
          </a:p>
          <a:p>
            <a:pPr marL="808038" indent="-450850" algn="just">
              <a:lnSpc>
                <a:spcPct val="150000"/>
              </a:lnSpc>
              <a:defRPr/>
            </a:pPr>
            <a:r>
              <a:rPr lang="en-US" sz="2000" dirty="0"/>
              <a:t>1) </a:t>
            </a:r>
            <a:r>
              <a:rPr lang="en-US" sz="2000" dirty="0" err="1"/>
              <a:t>Jabatan</a:t>
            </a:r>
            <a:r>
              <a:rPr lang="en-US" sz="2000" dirty="0"/>
              <a:t> </a:t>
            </a:r>
            <a:r>
              <a:rPr lang="en-US" sz="2000" dirty="0" err="1"/>
              <a:t>Fungsional</a:t>
            </a:r>
            <a:r>
              <a:rPr lang="en-US" sz="2000" dirty="0"/>
              <a:t> </a:t>
            </a:r>
            <a:r>
              <a:rPr lang="en-US" sz="2000" dirty="0" err="1"/>
              <a:t>Peneliti</a:t>
            </a:r>
            <a:r>
              <a:rPr lang="en-US" sz="2000" dirty="0"/>
              <a:t> </a:t>
            </a:r>
            <a:r>
              <a:rPr lang="en-US" sz="2000" dirty="0" err="1"/>
              <a:t>Utama</a:t>
            </a:r>
            <a:r>
              <a:rPr lang="en-US" sz="2000" dirty="0"/>
              <a:t> </a:t>
            </a:r>
            <a:r>
              <a:rPr lang="en-US" sz="2000" dirty="0" err="1"/>
              <a:t>dan</a:t>
            </a:r>
            <a:r>
              <a:rPr lang="en-US" sz="2000" dirty="0"/>
              <a:t> </a:t>
            </a:r>
            <a:r>
              <a:rPr lang="en-US" sz="2000" dirty="0" err="1"/>
              <a:t>Peneliti</a:t>
            </a:r>
            <a:r>
              <a:rPr lang="en-US" sz="2000" dirty="0"/>
              <a:t> </a:t>
            </a:r>
            <a:r>
              <a:rPr lang="en-US" sz="2000" dirty="0" err="1"/>
              <a:t>Madya</a:t>
            </a:r>
            <a:r>
              <a:rPr lang="en-US" sz="2000" dirty="0"/>
              <a:t> yang </a:t>
            </a:r>
            <a:r>
              <a:rPr lang="en-US" sz="2000" dirty="0" err="1"/>
              <a:t>ditugaskan</a:t>
            </a:r>
            <a:r>
              <a:rPr lang="en-US" sz="2000" dirty="0"/>
              <a:t> </a:t>
            </a:r>
            <a:r>
              <a:rPr lang="en-US" sz="2000" dirty="0" err="1"/>
              <a:t>secara</a:t>
            </a:r>
            <a:r>
              <a:rPr lang="en-US" sz="2000" dirty="0"/>
              <a:t> </a:t>
            </a:r>
            <a:r>
              <a:rPr lang="en-US" sz="2000" dirty="0" err="1"/>
              <a:t>penuh</a:t>
            </a:r>
            <a:r>
              <a:rPr lang="en-US" sz="2000" dirty="0"/>
              <a:t> </a:t>
            </a:r>
            <a:r>
              <a:rPr lang="en-US" sz="2000" dirty="0" err="1"/>
              <a:t>di</a:t>
            </a:r>
            <a:r>
              <a:rPr lang="en-US" sz="2000" dirty="0"/>
              <a:t> </a:t>
            </a:r>
            <a:r>
              <a:rPr lang="en-US" sz="2000" dirty="0" err="1"/>
              <a:t>bidang</a:t>
            </a:r>
            <a:r>
              <a:rPr lang="en-US" sz="2000" dirty="0"/>
              <a:t> </a:t>
            </a:r>
            <a:r>
              <a:rPr lang="en-US" sz="2000" dirty="0" err="1"/>
              <a:t>penelitian</a:t>
            </a:r>
            <a:r>
              <a:rPr lang="en-US" sz="2000" dirty="0"/>
              <a:t>; </a:t>
            </a:r>
          </a:p>
          <a:p>
            <a:pPr marL="808038" indent="-450850" algn="just">
              <a:lnSpc>
                <a:spcPct val="150000"/>
              </a:lnSpc>
              <a:defRPr/>
            </a:pPr>
            <a:r>
              <a:rPr lang="en-US" sz="2000" dirty="0"/>
              <a:t>2) </a:t>
            </a:r>
            <a:r>
              <a:rPr lang="en-US" sz="2000" dirty="0" err="1"/>
              <a:t>Jabatan</a:t>
            </a:r>
            <a:r>
              <a:rPr lang="en-US" sz="2000" dirty="0"/>
              <a:t> </a:t>
            </a:r>
            <a:r>
              <a:rPr lang="en-US" sz="2000" dirty="0" err="1"/>
              <a:t>Fungsional</a:t>
            </a:r>
            <a:r>
              <a:rPr lang="en-US" sz="2000" dirty="0"/>
              <a:t> </a:t>
            </a:r>
            <a:r>
              <a:rPr lang="en-US" sz="2000" dirty="0" err="1"/>
              <a:t>Dokter</a:t>
            </a:r>
            <a:r>
              <a:rPr lang="en-US" sz="2000" dirty="0"/>
              <a:t> </a:t>
            </a:r>
            <a:r>
              <a:rPr lang="en-US" sz="2000" dirty="0" err="1"/>
              <a:t>Pendidik</a:t>
            </a:r>
            <a:r>
              <a:rPr lang="en-US" sz="2000" dirty="0"/>
              <a:t> </a:t>
            </a:r>
            <a:r>
              <a:rPr lang="en-US" sz="2000" dirty="0" err="1"/>
              <a:t>Klinis</a:t>
            </a:r>
            <a:r>
              <a:rPr lang="en-US" sz="2000" dirty="0"/>
              <a:t> </a:t>
            </a:r>
            <a:r>
              <a:rPr lang="en-US" sz="2000" dirty="0" err="1"/>
              <a:t>Utama</a:t>
            </a:r>
            <a:r>
              <a:rPr lang="en-US" sz="2000" dirty="0"/>
              <a:t> </a:t>
            </a:r>
            <a:r>
              <a:rPr lang="en-US" sz="2000" dirty="0" err="1"/>
              <a:t>dan</a:t>
            </a:r>
            <a:r>
              <a:rPr lang="en-US" sz="2000" dirty="0"/>
              <a:t> </a:t>
            </a:r>
            <a:r>
              <a:rPr lang="en-US" sz="2000" dirty="0" err="1"/>
              <a:t>Madya</a:t>
            </a:r>
            <a:r>
              <a:rPr lang="en-US" sz="2000" dirty="0"/>
              <a:t>; </a:t>
            </a:r>
          </a:p>
          <a:p>
            <a:pPr marL="808038" indent="-450850" algn="just">
              <a:lnSpc>
                <a:spcPct val="150000"/>
              </a:lnSpc>
              <a:defRPr/>
            </a:pPr>
            <a:r>
              <a:rPr lang="en-US" sz="2000" dirty="0"/>
              <a:t>3) </a:t>
            </a:r>
            <a:r>
              <a:rPr lang="en-US" sz="2000" dirty="0" err="1"/>
              <a:t>Jabatan</a:t>
            </a:r>
            <a:r>
              <a:rPr lang="en-US" sz="2000" dirty="0"/>
              <a:t> </a:t>
            </a:r>
            <a:r>
              <a:rPr lang="en-US" sz="2000" dirty="0" err="1"/>
              <a:t>Fungsional</a:t>
            </a:r>
            <a:r>
              <a:rPr lang="en-US" sz="2000" dirty="0"/>
              <a:t> </a:t>
            </a:r>
            <a:r>
              <a:rPr lang="en-US" sz="2000" dirty="0" err="1"/>
              <a:t>Widyaiswara</a:t>
            </a:r>
            <a:r>
              <a:rPr lang="en-US" sz="2000" dirty="0"/>
              <a:t> </a:t>
            </a:r>
            <a:r>
              <a:rPr lang="en-US" sz="2000" dirty="0" err="1"/>
              <a:t>Utama</a:t>
            </a:r>
            <a:r>
              <a:rPr lang="en-US" sz="2000" dirty="0"/>
              <a:t>; </a:t>
            </a:r>
          </a:p>
          <a:p>
            <a:pPr marL="808038" indent="-450850" algn="just">
              <a:lnSpc>
                <a:spcPct val="150000"/>
              </a:lnSpc>
              <a:defRPr/>
            </a:pPr>
            <a:r>
              <a:rPr lang="en-US" sz="2000" dirty="0"/>
              <a:t>4) </a:t>
            </a:r>
            <a:r>
              <a:rPr lang="en-US" sz="2000" dirty="0" err="1"/>
              <a:t>Jabatan</a:t>
            </a:r>
            <a:r>
              <a:rPr lang="en-US" sz="2000" dirty="0"/>
              <a:t> </a:t>
            </a:r>
            <a:r>
              <a:rPr lang="en-US" sz="2000" dirty="0" err="1"/>
              <a:t>Fungsional</a:t>
            </a:r>
            <a:r>
              <a:rPr lang="en-US" sz="2000" dirty="0"/>
              <a:t> </a:t>
            </a:r>
            <a:r>
              <a:rPr lang="en-US" sz="2000" dirty="0" err="1"/>
              <a:t>Pengawas</a:t>
            </a:r>
            <a:r>
              <a:rPr lang="en-US" sz="2000" dirty="0"/>
              <a:t> </a:t>
            </a:r>
            <a:r>
              <a:rPr lang="en-US" sz="2000" dirty="0" err="1"/>
              <a:t>Radiasi</a:t>
            </a:r>
            <a:r>
              <a:rPr lang="en-US" sz="2000" dirty="0"/>
              <a:t> </a:t>
            </a:r>
            <a:r>
              <a:rPr lang="en-US" sz="2000" dirty="0" err="1"/>
              <a:t>Utama</a:t>
            </a:r>
            <a:r>
              <a:rPr lang="en-US" sz="2000" dirty="0"/>
              <a:t>; </a:t>
            </a:r>
          </a:p>
          <a:p>
            <a:pPr marL="808038" indent="-450850" algn="just">
              <a:lnSpc>
                <a:spcPct val="150000"/>
              </a:lnSpc>
              <a:defRPr/>
            </a:pPr>
            <a:r>
              <a:rPr lang="en-US" sz="2000" dirty="0"/>
              <a:t>5) </a:t>
            </a:r>
            <a:r>
              <a:rPr lang="en-US" sz="2000" dirty="0" err="1"/>
              <a:t>Jabatan</a:t>
            </a:r>
            <a:r>
              <a:rPr lang="en-US" sz="2000" dirty="0"/>
              <a:t> </a:t>
            </a:r>
            <a:r>
              <a:rPr lang="en-US" sz="2000" dirty="0" err="1"/>
              <a:t>Fungsional</a:t>
            </a:r>
            <a:r>
              <a:rPr lang="en-US" sz="2000" dirty="0"/>
              <a:t> </a:t>
            </a:r>
            <a:r>
              <a:rPr lang="en-US" sz="2000" dirty="0" err="1"/>
              <a:t>Perekayasa</a:t>
            </a:r>
            <a:r>
              <a:rPr lang="en-US" sz="2000" dirty="0"/>
              <a:t> </a:t>
            </a:r>
            <a:r>
              <a:rPr lang="en-US" sz="2000" dirty="0" err="1"/>
              <a:t>Utama</a:t>
            </a:r>
            <a:r>
              <a:rPr lang="en-US" sz="2000" dirty="0"/>
              <a:t>; </a:t>
            </a:r>
          </a:p>
          <a:p>
            <a:pPr marL="808038" indent="-450850" algn="just">
              <a:lnSpc>
                <a:spcPct val="150000"/>
              </a:lnSpc>
              <a:defRPr/>
            </a:pPr>
            <a:r>
              <a:rPr lang="en-US" sz="2000" dirty="0"/>
              <a:t>6) </a:t>
            </a:r>
            <a:r>
              <a:rPr lang="en-US" sz="2000" dirty="0" err="1"/>
              <a:t>Jabatan</a:t>
            </a:r>
            <a:r>
              <a:rPr lang="en-US" sz="2000" dirty="0"/>
              <a:t> </a:t>
            </a:r>
            <a:r>
              <a:rPr lang="en-US" sz="2000" dirty="0" err="1"/>
              <a:t>Fungsional</a:t>
            </a:r>
            <a:r>
              <a:rPr lang="en-US" sz="2000" dirty="0"/>
              <a:t> </a:t>
            </a:r>
            <a:r>
              <a:rPr lang="en-US" sz="2000" dirty="0" err="1"/>
              <a:t>Pustakawan</a:t>
            </a:r>
            <a:r>
              <a:rPr lang="en-US" sz="2000" dirty="0"/>
              <a:t> </a:t>
            </a:r>
            <a:r>
              <a:rPr lang="en-US" sz="2000" dirty="0" err="1"/>
              <a:t>Utama</a:t>
            </a:r>
            <a:r>
              <a:rPr lang="en-US" sz="2000" dirty="0"/>
              <a:t>; </a:t>
            </a:r>
          </a:p>
          <a:p>
            <a:pPr marL="808038" indent="-450850" algn="just">
              <a:lnSpc>
                <a:spcPct val="150000"/>
              </a:lnSpc>
              <a:defRPr/>
            </a:pPr>
            <a:r>
              <a:rPr lang="en-US" sz="2000" dirty="0"/>
              <a:t>7) </a:t>
            </a:r>
            <a:r>
              <a:rPr lang="en-US" sz="2000" dirty="0" err="1"/>
              <a:t>Jabatan</a:t>
            </a:r>
            <a:r>
              <a:rPr lang="en-US" sz="2000" dirty="0"/>
              <a:t> </a:t>
            </a:r>
            <a:r>
              <a:rPr lang="en-US" sz="2000" dirty="0" err="1"/>
              <a:t>Fungsional</a:t>
            </a:r>
            <a:r>
              <a:rPr lang="en-US" sz="2000" dirty="0"/>
              <a:t> </a:t>
            </a:r>
            <a:r>
              <a:rPr lang="en-US" sz="2000" dirty="0" err="1"/>
              <a:t>Pranata</a:t>
            </a:r>
            <a:r>
              <a:rPr lang="en-US" sz="2000" dirty="0"/>
              <a:t> </a:t>
            </a:r>
            <a:r>
              <a:rPr lang="en-US" sz="2000" dirty="0" err="1"/>
              <a:t>Nuklir</a:t>
            </a:r>
            <a:r>
              <a:rPr lang="en-US" sz="2000" dirty="0"/>
              <a:t> </a:t>
            </a:r>
            <a:r>
              <a:rPr lang="en-US" sz="2000" dirty="0" err="1"/>
              <a:t>Utama</a:t>
            </a:r>
            <a:r>
              <a:rPr lang="en-US" sz="2000" dirty="0"/>
              <a:t>; </a:t>
            </a:r>
            <a:r>
              <a:rPr lang="en-US" sz="2000" dirty="0" err="1"/>
              <a:t>atau</a:t>
            </a:r>
            <a:r>
              <a:rPr lang="en-US" sz="2000" dirty="0"/>
              <a:t> </a:t>
            </a:r>
          </a:p>
          <a:p>
            <a:pPr marL="808038" indent="-450850" algn="just">
              <a:lnSpc>
                <a:spcPct val="150000"/>
              </a:lnSpc>
              <a:defRPr/>
            </a:pPr>
            <a:r>
              <a:rPr lang="en-US" sz="2000" dirty="0"/>
              <a:t>8) </a:t>
            </a:r>
            <a:r>
              <a:rPr lang="en-US" sz="2000" dirty="0" err="1"/>
              <a:t>Jabatan</a:t>
            </a:r>
            <a:r>
              <a:rPr lang="en-US" sz="2000" dirty="0"/>
              <a:t> </a:t>
            </a:r>
            <a:r>
              <a:rPr lang="en-US" sz="2000" dirty="0" err="1"/>
              <a:t>Fungsional</a:t>
            </a:r>
            <a:r>
              <a:rPr lang="en-US" sz="2000" dirty="0"/>
              <a:t> lain yang </a:t>
            </a:r>
            <a:r>
              <a:rPr lang="en-US" sz="2000" dirty="0" err="1"/>
              <a:t>ditentukan</a:t>
            </a:r>
            <a:r>
              <a:rPr lang="en-US" sz="2000" dirty="0"/>
              <a:t> </a:t>
            </a:r>
            <a:r>
              <a:rPr lang="en-US" sz="2000" dirty="0" err="1"/>
              <a:t>oleh</a:t>
            </a:r>
            <a:r>
              <a:rPr lang="en-US" sz="2000" dirty="0"/>
              <a:t> </a:t>
            </a:r>
            <a:r>
              <a:rPr lang="en-US" sz="2000" dirty="0" err="1"/>
              <a:t>Presiden</a:t>
            </a:r>
            <a:r>
              <a:rPr lang="en-US" sz="2000" dirty="0"/>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67544" y="1484784"/>
            <a:ext cx="5544616" cy="2308324"/>
          </a:xfrm>
          <a:prstGeom prst="rect">
            <a:avLst/>
          </a:prstGeom>
          <a:noFill/>
        </p:spPr>
        <p:txBody>
          <a:bodyPr wrap="square" rtlCol="0">
            <a:spAutoFit/>
          </a:bodyPr>
          <a:lstStyle/>
          <a:p>
            <a:pPr algn="ctr"/>
            <a:r>
              <a:rPr lang="id-ID" sz="3600" dirty="0" smtClean="0">
                <a:latin typeface="Arial Black" pitchFamily="34" charset="0"/>
              </a:rPr>
              <a:t>Bapak Sofian</a:t>
            </a:r>
          </a:p>
          <a:p>
            <a:pPr algn="ctr"/>
            <a:r>
              <a:rPr lang="id-ID" sz="3600" dirty="0" smtClean="0">
                <a:latin typeface="Arial Black" pitchFamily="34" charset="0"/>
              </a:rPr>
              <a:t>Ibu Sriwahyuningsih</a:t>
            </a:r>
          </a:p>
          <a:p>
            <a:pPr algn="ctr"/>
            <a:r>
              <a:rPr lang="id-ID" sz="3600" dirty="0" smtClean="0">
                <a:latin typeface="Arial Black" pitchFamily="34" charset="0"/>
              </a:rPr>
              <a:t>Cukup Sekian</a:t>
            </a:r>
          </a:p>
          <a:p>
            <a:pPr algn="ctr"/>
            <a:r>
              <a:rPr lang="id-ID" sz="3600" dirty="0" smtClean="0">
                <a:latin typeface="Arial Black" pitchFamily="34" charset="0"/>
              </a:rPr>
              <a:t>Terima Kasih...</a:t>
            </a:r>
            <a:endParaRPr lang="id-ID" sz="3600" dirty="0">
              <a:latin typeface="Arial Black" pitchFamily="34" charset="0"/>
            </a:endParaRPr>
          </a:p>
        </p:txBody>
      </p:sp>
      <p:graphicFrame>
        <p:nvGraphicFramePr>
          <p:cNvPr id="210946" name="Object 2"/>
          <p:cNvGraphicFramePr>
            <a:graphicFrameLocks noChangeAspect="1"/>
          </p:cNvGraphicFramePr>
          <p:nvPr/>
        </p:nvGraphicFramePr>
        <p:xfrm>
          <a:off x="5436096" y="3068960"/>
          <a:ext cx="2448272" cy="3456384"/>
        </p:xfrm>
        <a:graphic>
          <a:graphicData uri="http://schemas.openxmlformats.org/presentationml/2006/ole">
            <mc:AlternateContent xmlns:mc="http://schemas.openxmlformats.org/markup-compatibility/2006">
              <mc:Choice xmlns:v="urn:schemas-microsoft-com:vml" Requires="v">
                <p:oleObj spid="_x0000_s1034" name="Clip" r:id="rId4" imgW="3467160" imgH="5018040" progId="">
                  <p:embed/>
                </p:oleObj>
              </mc:Choice>
              <mc:Fallback>
                <p:oleObj name="Clip" r:id="rId4" imgW="3467160" imgH="50180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3068960"/>
                        <a:ext cx="2448272" cy="3456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0946"/>
                                        </p:tgtEl>
                                        <p:attrNameLst>
                                          <p:attrName>style.visibility</p:attrName>
                                        </p:attrNameLst>
                                      </p:cBhvr>
                                      <p:to>
                                        <p:strVal val="visible"/>
                                      </p:to>
                                    </p:set>
                                    <p:anim calcmode="lin" valueType="num">
                                      <p:cBhvr additive="base">
                                        <p:cTn id="7" dur="500" fill="hold"/>
                                        <p:tgtEl>
                                          <p:spTgt spid="210946"/>
                                        </p:tgtEl>
                                        <p:attrNameLst>
                                          <p:attrName>ppt_x</p:attrName>
                                        </p:attrNameLst>
                                      </p:cBhvr>
                                      <p:tavLst>
                                        <p:tav tm="0">
                                          <p:val>
                                            <p:strVal val="#ppt_x"/>
                                          </p:val>
                                        </p:tav>
                                        <p:tav tm="100000">
                                          <p:val>
                                            <p:strVal val="#ppt_x"/>
                                          </p:val>
                                        </p:tav>
                                      </p:tavLst>
                                    </p:anim>
                                    <p:anim calcmode="lin" valueType="num">
                                      <p:cBhvr additive="base">
                                        <p:cTn id="8" dur="500" fill="hold"/>
                                        <p:tgtEl>
                                          <p:spTgt spid="21094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03648" y="692696"/>
            <a:ext cx="6552728" cy="584775"/>
          </a:xfrm>
          <a:prstGeom prst="rect">
            <a:avLst/>
          </a:prstGeom>
        </p:spPr>
        <p:txBody>
          <a:bodyPr wrap="square">
            <a:spAutoFit/>
          </a:bodyPr>
          <a:lstStyle/>
          <a:p>
            <a:pPr algn="ctr"/>
            <a:r>
              <a:rPr lang="id-ID" sz="3200" kern="10" dirty="0">
                <a:ln w="9525">
                  <a:noFill/>
                  <a:round/>
                  <a:headEnd/>
                  <a:tailEnd/>
                </a:ln>
                <a:effectLst>
                  <a:outerShdw dist="45791" dir="2021404" algn="ctr" rotWithShape="0">
                    <a:srgbClr val="C0C0C0"/>
                  </a:outerShdw>
                </a:effectLst>
                <a:latin typeface="Trebuchet MS"/>
              </a:rPr>
              <a:t>Perspektif pengembangan jabfung</a:t>
            </a:r>
          </a:p>
        </p:txBody>
      </p:sp>
      <p:sp>
        <p:nvSpPr>
          <p:cNvPr id="3" name="Rectangle 2"/>
          <p:cNvSpPr/>
          <p:nvPr/>
        </p:nvSpPr>
        <p:spPr>
          <a:xfrm>
            <a:off x="1619672" y="1772816"/>
            <a:ext cx="6336704" cy="3539430"/>
          </a:xfrm>
          <a:prstGeom prst="rect">
            <a:avLst/>
          </a:prstGeom>
        </p:spPr>
        <p:txBody>
          <a:bodyPr wrap="square">
            <a:spAutoFit/>
          </a:bodyPr>
          <a:lstStyle/>
          <a:p>
            <a:pPr marL="571500" indent="-571500">
              <a:lnSpc>
                <a:spcPct val="75000"/>
              </a:lnSpc>
              <a:spcBef>
                <a:spcPct val="20000"/>
              </a:spcBef>
              <a:buClr>
                <a:schemeClr val="accent1"/>
              </a:buClr>
              <a:buFontTx/>
              <a:buAutoNum type="arabicPeriod"/>
              <a:defRPr/>
            </a:pPr>
            <a:r>
              <a:rPr lang="id-ID" sz="3200" b="1" dirty="0">
                <a:solidFill>
                  <a:srgbClr val="000000"/>
                </a:solidFill>
                <a:effectLst>
                  <a:outerShdw blurRad="38100" dist="38100" dir="2700000" algn="tl">
                    <a:srgbClr val="FFFFFF"/>
                  </a:outerShdw>
                </a:effectLst>
                <a:latin typeface="Monotype Corsiva" pitchFamily="66" charset="0"/>
              </a:rPr>
              <a:t>kedudukan dalam organisasi jelas</a:t>
            </a:r>
          </a:p>
          <a:p>
            <a:pPr marL="571500" indent="-571500">
              <a:lnSpc>
                <a:spcPct val="75000"/>
              </a:lnSpc>
              <a:spcBef>
                <a:spcPct val="20000"/>
              </a:spcBef>
              <a:buClr>
                <a:schemeClr val="accent1"/>
              </a:buClr>
              <a:buFontTx/>
              <a:buAutoNum type="arabicPeriod"/>
              <a:defRPr/>
            </a:pPr>
            <a:r>
              <a:rPr lang="id-ID" sz="3200" b="1" dirty="0">
                <a:solidFill>
                  <a:srgbClr val="000000"/>
                </a:solidFill>
                <a:effectLst>
                  <a:outerShdw blurRad="38100" dist="38100" dir="2700000" algn="tl">
                    <a:srgbClr val="FFFFFF"/>
                  </a:outerShdw>
                </a:effectLst>
                <a:latin typeface="Monotype Corsiva" pitchFamily="66" charset="0"/>
              </a:rPr>
              <a:t>tugas terstruktur dan berjenjang</a:t>
            </a:r>
          </a:p>
          <a:p>
            <a:pPr marL="571500" indent="-571500">
              <a:lnSpc>
                <a:spcPct val="75000"/>
              </a:lnSpc>
              <a:spcBef>
                <a:spcPct val="20000"/>
              </a:spcBef>
              <a:buClr>
                <a:schemeClr val="accent1"/>
              </a:buClr>
              <a:buFontTx/>
              <a:buAutoNum type="arabicPeriod"/>
              <a:defRPr/>
            </a:pPr>
            <a:r>
              <a:rPr lang="id-ID" sz="3200" b="1" dirty="0">
                <a:solidFill>
                  <a:srgbClr val="000000"/>
                </a:solidFill>
                <a:effectLst>
                  <a:outerShdw blurRad="38100" dist="38100" dir="2700000" algn="tl">
                    <a:srgbClr val="FFFFFF"/>
                  </a:outerShdw>
                </a:effectLst>
                <a:latin typeface="Monotype Corsiva" pitchFamily="66" charset="0"/>
              </a:rPr>
              <a:t>kemandirian dalam tugas diakui</a:t>
            </a:r>
          </a:p>
          <a:p>
            <a:pPr marL="571500" indent="-571500">
              <a:lnSpc>
                <a:spcPct val="75000"/>
              </a:lnSpc>
              <a:spcBef>
                <a:spcPct val="20000"/>
              </a:spcBef>
              <a:buClr>
                <a:schemeClr val="accent1"/>
              </a:buClr>
              <a:buFontTx/>
              <a:buAutoNum type="arabicPeriod"/>
              <a:defRPr/>
            </a:pPr>
            <a:r>
              <a:rPr lang="id-ID" sz="3200" b="1" dirty="0">
                <a:solidFill>
                  <a:srgbClr val="000000"/>
                </a:solidFill>
                <a:effectLst>
                  <a:outerShdw blurRad="38100" dist="38100" dir="2700000" algn="tl">
                    <a:srgbClr val="FFFFFF"/>
                  </a:outerShdw>
                </a:effectLst>
                <a:latin typeface="Monotype Corsiva" pitchFamily="66" charset="0"/>
              </a:rPr>
              <a:t>pengembangan sistem kompensasi</a:t>
            </a:r>
          </a:p>
          <a:p>
            <a:pPr marL="571500" indent="-571500">
              <a:lnSpc>
                <a:spcPct val="75000"/>
              </a:lnSpc>
              <a:spcBef>
                <a:spcPct val="20000"/>
              </a:spcBef>
              <a:buClr>
                <a:schemeClr val="accent1"/>
              </a:buClr>
              <a:buFontTx/>
              <a:buAutoNum type="arabicPeriod"/>
              <a:defRPr/>
            </a:pPr>
            <a:r>
              <a:rPr lang="id-ID" sz="3200" b="1" dirty="0">
                <a:solidFill>
                  <a:srgbClr val="000000"/>
                </a:solidFill>
                <a:effectLst>
                  <a:outerShdw blurRad="38100" dist="38100" dir="2700000" algn="tl">
                    <a:srgbClr val="FFFFFF"/>
                  </a:outerShdw>
                </a:effectLst>
                <a:latin typeface="Monotype Corsiva" pitchFamily="66" charset="0"/>
              </a:rPr>
              <a:t>pembentukan nilai melalui etika profesi </a:t>
            </a:r>
            <a:endParaRPr lang="en-US" sz="3200" b="1" dirty="0">
              <a:solidFill>
                <a:srgbClr val="000000"/>
              </a:solidFill>
              <a:effectLst>
                <a:outerShdw blurRad="38100" dist="38100" dir="2700000" algn="tl">
                  <a:srgbClr val="FFFFFF"/>
                </a:outerShdw>
              </a:effectLst>
              <a:latin typeface="Monotype Corsiva" pitchFamily="66" charset="0"/>
            </a:endParaRPr>
          </a:p>
          <a:p>
            <a:pPr marL="571500" indent="-571500">
              <a:lnSpc>
                <a:spcPct val="75000"/>
              </a:lnSpc>
              <a:spcBef>
                <a:spcPct val="20000"/>
              </a:spcBef>
              <a:buClr>
                <a:schemeClr val="accent1"/>
              </a:buClr>
              <a:buFontTx/>
              <a:buAutoNum type="arabicPeriod"/>
              <a:defRPr/>
            </a:pPr>
            <a:r>
              <a:rPr lang="en-US" sz="3200" b="1" dirty="0" err="1">
                <a:solidFill>
                  <a:srgbClr val="000000"/>
                </a:solidFill>
                <a:effectLst>
                  <a:outerShdw blurRad="38100" dist="38100" dir="2700000" algn="tl">
                    <a:srgbClr val="FFFFFF"/>
                  </a:outerShdw>
                </a:effectLst>
                <a:latin typeface="Monotype Corsiva" pitchFamily="66" charset="0"/>
              </a:rPr>
              <a:t>Filosofi</a:t>
            </a:r>
            <a:r>
              <a:rPr lang="en-US" sz="3200" b="1" dirty="0">
                <a:solidFill>
                  <a:srgbClr val="000000"/>
                </a:solidFill>
                <a:effectLst>
                  <a:outerShdw blurRad="38100" dist="38100" dir="2700000" algn="tl">
                    <a:srgbClr val="FFFFFF"/>
                  </a:outerShdw>
                </a:effectLst>
                <a:latin typeface="Monotype Corsiva" pitchFamily="66" charset="0"/>
              </a:rPr>
              <a:t> ASN  </a:t>
            </a:r>
            <a:r>
              <a:rPr lang="en-US" sz="3200" b="1" dirty="0" err="1">
                <a:solidFill>
                  <a:srgbClr val="000000"/>
                </a:solidFill>
                <a:effectLst>
                  <a:outerShdw blurRad="38100" dist="38100" dir="2700000" algn="tl">
                    <a:srgbClr val="FFFFFF"/>
                  </a:outerShdw>
                </a:effectLst>
                <a:latin typeface="Monotype Corsiva" pitchFamily="66" charset="0"/>
              </a:rPr>
              <a:t>penguatan</a:t>
            </a:r>
            <a:r>
              <a:rPr lang="en-US" sz="3200" b="1" dirty="0">
                <a:solidFill>
                  <a:srgbClr val="000000"/>
                </a:solidFill>
                <a:effectLst>
                  <a:outerShdw blurRad="38100" dist="38100" dir="2700000" algn="tl">
                    <a:srgbClr val="FFFFFF"/>
                  </a:outerShdw>
                </a:effectLst>
                <a:latin typeface="Monotype Corsiva" pitchFamily="66" charset="0"/>
              </a:rPr>
              <a:t> </a:t>
            </a:r>
            <a:r>
              <a:rPr lang="en-US" sz="3200" b="1" dirty="0" err="1">
                <a:solidFill>
                  <a:srgbClr val="000000"/>
                </a:solidFill>
                <a:effectLst>
                  <a:outerShdw blurRad="38100" dist="38100" dir="2700000" algn="tl">
                    <a:srgbClr val="FFFFFF"/>
                  </a:outerShdw>
                </a:effectLst>
                <a:latin typeface="Monotype Corsiva" pitchFamily="66" charset="0"/>
              </a:rPr>
              <a:t>jabatan</a:t>
            </a:r>
            <a:r>
              <a:rPr lang="en-US" sz="3200" b="1" dirty="0">
                <a:solidFill>
                  <a:srgbClr val="000000"/>
                </a:solidFill>
                <a:effectLst>
                  <a:outerShdw blurRad="38100" dist="38100" dir="2700000" algn="tl">
                    <a:srgbClr val="FFFFFF"/>
                  </a:outerShdw>
                </a:effectLst>
                <a:latin typeface="Monotype Corsiva" pitchFamily="66" charset="0"/>
              </a:rPr>
              <a:t> </a:t>
            </a:r>
            <a:r>
              <a:rPr lang="en-US" sz="3200" b="1" dirty="0" err="1">
                <a:solidFill>
                  <a:srgbClr val="000000"/>
                </a:solidFill>
                <a:effectLst>
                  <a:outerShdw blurRad="38100" dist="38100" dir="2700000" algn="tl">
                    <a:srgbClr val="FFFFFF"/>
                  </a:outerShdw>
                </a:effectLst>
                <a:latin typeface="Monotype Corsiva" pitchFamily="66" charset="0"/>
              </a:rPr>
              <a:t>fungsional</a:t>
            </a:r>
            <a:r>
              <a:rPr lang="en-US" sz="3200" b="1" dirty="0">
                <a:solidFill>
                  <a:srgbClr val="000000"/>
                </a:solidFill>
                <a:effectLst>
                  <a:outerShdw blurRad="38100" dist="38100" dir="2700000" algn="tl">
                    <a:srgbClr val="FFFFFF"/>
                  </a:outerShdw>
                </a:effectLst>
                <a:latin typeface="Monotype Corsiva" pitchFamily="66" charset="0"/>
              </a:rPr>
              <a:t> </a:t>
            </a:r>
            <a:r>
              <a:rPr lang="en-US" sz="3200" b="1" dirty="0" err="1">
                <a:solidFill>
                  <a:srgbClr val="000000"/>
                </a:solidFill>
                <a:effectLst>
                  <a:outerShdw blurRad="38100" dist="38100" dir="2700000" algn="tl">
                    <a:srgbClr val="FFFFFF"/>
                  </a:outerShdw>
                </a:effectLst>
                <a:latin typeface="Monotype Corsiva" pitchFamily="66" charset="0"/>
              </a:rPr>
              <a:t>menuju</a:t>
            </a:r>
            <a:r>
              <a:rPr lang="en-US" sz="3200" b="1" dirty="0">
                <a:solidFill>
                  <a:srgbClr val="000000"/>
                </a:solidFill>
                <a:effectLst>
                  <a:outerShdw blurRad="38100" dist="38100" dir="2700000" algn="tl">
                    <a:srgbClr val="FFFFFF"/>
                  </a:outerShdw>
                </a:effectLst>
                <a:latin typeface="Monotype Corsiva" pitchFamily="66" charset="0"/>
              </a:rPr>
              <a:t> </a:t>
            </a:r>
            <a:r>
              <a:rPr lang="en-US" sz="3200" b="1" dirty="0" err="1">
                <a:solidFill>
                  <a:srgbClr val="000000"/>
                </a:solidFill>
                <a:effectLst>
                  <a:outerShdw blurRad="38100" dist="38100" dir="2700000" algn="tl">
                    <a:srgbClr val="FFFFFF"/>
                  </a:outerShdw>
                </a:effectLst>
                <a:latin typeface="Monotype Corsiva" pitchFamily="66" charset="0"/>
              </a:rPr>
              <a:t>Profesional</a:t>
            </a:r>
            <a:endParaRPr lang="id-ID" sz="3200" dirty="0"/>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4208</Words>
  <Application>Microsoft Office PowerPoint</Application>
  <PresentationFormat>On-screen Show (4:3)</PresentationFormat>
  <Paragraphs>629</Paragraphs>
  <Slides>86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88" baseType="lpstr">
      <vt:lpstr>Office Theme</vt:lpstr>
      <vt:lpstr>Clip</vt:lpstr>
      <vt:lpstr> PEMBINAAN DAN PENGEMBANGAN KARIER JABATAN FUNGSIONAL  ANALIS KEPEGAWAIAN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PEMBINAAN DAN PENGEMBANGAN KARIER JABATAN FUNGSIONAL  ANALIS KEPEGAWAIAN </dc:title>
  <dc:creator>Daya</dc:creator>
  <cp:lastModifiedBy>ASUS</cp:lastModifiedBy>
  <cp:revision>38</cp:revision>
  <dcterms:created xsi:type="dcterms:W3CDTF">2014-10-01T07:25:26Z</dcterms:created>
  <dcterms:modified xsi:type="dcterms:W3CDTF">2016-02-11T01:58:50Z</dcterms:modified>
</cp:coreProperties>
</file>