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714" r:id="rId1"/>
  </p:sldMasterIdLst>
  <p:notesMasterIdLst>
    <p:notesMasterId r:id="rId92"/>
  </p:notesMasterIdLst>
  <p:handoutMasterIdLst>
    <p:handoutMasterId r:id="rId93"/>
  </p:handoutMasterIdLst>
  <p:sldIdLst>
    <p:sldId id="688" r:id="rId2"/>
    <p:sldId id="718" r:id="rId3"/>
    <p:sldId id="720" r:id="rId4"/>
    <p:sldId id="721" r:id="rId5"/>
    <p:sldId id="722" r:id="rId6"/>
    <p:sldId id="723" r:id="rId7"/>
    <p:sldId id="724" r:id="rId8"/>
    <p:sldId id="725" r:id="rId9"/>
    <p:sldId id="726" r:id="rId10"/>
    <p:sldId id="719" r:id="rId11"/>
    <p:sldId id="650" r:id="rId12"/>
    <p:sldId id="640" r:id="rId13"/>
    <p:sldId id="641" r:id="rId14"/>
    <p:sldId id="659" r:id="rId15"/>
    <p:sldId id="493" r:id="rId16"/>
    <p:sldId id="660" r:id="rId17"/>
    <p:sldId id="565" r:id="rId18"/>
    <p:sldId id="707" r:id="rId19"/>
    <p:sldId id="566" r:id="rId20"/>
    <p:sldId id="569" r:id="rId21"/>
    <p:sldId id="683" r:id="rId22"/>
    <p:sldId id="704" r:id="rId23"/>
    <p:sldId id="684" r:id="rId24"/>
    <p:sldId id="717" r:id="rId25"/>
    <p:sldId id="715" r:id="rId26"/>
    <p:sldId id="716" r:id="rId27"/>
    <p:sldId id="673" r:id="rId28"/>
    <p:sldId id="498" r:id="rId29"/>
    <p:sldId id="651" r:id="rId30"/>
    <p:sldId id="542" r:id="rId31"/>
    <p:sldId id="689" r:id="rId32"/>
    <p:sldId id="690" r:id="rId33"/>
    <p:sldId id="691" r:id="rId34"/>
    <p:sldId id="652" r:id="rId35"/>
    <p:sldId id="705" r:id="rId36"/>
    <p:sldId id="693" r:id="rId37"/>
    <p:sldId id="694" r:id="rId38"/>
    <p:sldId id="695" r:id="rId39"/>
    <p:sldId id="696" r:id="rId40"/>
    <p:sldId id="657" r:id="rId41"/>
    <p:sldId id="703" r:id="rId42"/>
    <p:sldId id="706" r:id="rId43"/>
    <p:sldId id="618" r:id="rId44"/>
    <p:sldId id="619" r:id="rId45"/>
    <p:sldId id="620" r:id="rId46"/>
    <p:sldId id="621" r:id="rId47"/>
    <p:sldId id="622" r:id="rId48"/>
    <p:sldId id="623" r:id="rId49"/>
    <p:sldId id="624" r:id="rId50"/>
    <p:sldId id="697" r:id="rId51"/>
    <p:sldId id="728" r:id="rId52"/>
    <p:sldId id="729" r:id="rId53"/>
    <p:sldId id="730" r:id="rId54"/>
    <p:sldId id="731" r:id="rId55"/>
    <p:sldId id="732" r:id="rId56"/>
    <p:sldId id="733" r:id="rId57"/>
    <p:sldId id="734" r:id="rId58"/>
    <p:sldId id="735" r:id="rId59"/>
    <p:sldId id="736" r:id="rId60"/>
    <p:sldId id="737" r:id="rId61"/>
    <p:sldId id="738" r:id="rId62"/>
    <p:sldId id="739" r:id="rId63"/>
    <p:sldId id="740" r:id="rId64"/>
    <p:sldId id="741" r:id="rId65"/>
    <p:sldId id="742" r:id="rId66"/>
    <p:sldId id="743" r:id="rId67"/>
    <p:sldId id="744" r:id="rId68"/>
    <p:sldId id="745" r:id="rId69"/>
    <p:sldId id="746" r:id="rId70"/>
    <p:sldId id="747" r:id="rId71"/>
    <p:sldId id="748" r:id="rId72"/>
    <p:sldId id="749" r:id="rId73"/>
    <p:sldId id="750" r:id="rId74"/>
    <p:sldId id="751" r:id="rId75"/>
    <p:sldId id="752" r:id="rId76"/>
    <p:sldId id="753" r:id="rId77"/>
    <p:sldId id="754" r:id="rId78"/>
    <p:sldId id="755" r:id="rId79"/>
    <p:sldId id="756" r:id="rId80"/>
    <p:sldId id="757" r:id="rId81"/>
    <p:sldId id="758" r:id="rId82"/>
    <p:sldId id="759" r:id="rId83"/>
    <p:sldId id="760" r:id="rId84"/>
    <p:sldId id="761" r:id="rId85"/>
    <p:sldId id="762" r:id="rId86"/>
    <p:sldId id="763" r:id="rId87"/>
    <p:sldId id="764" r:id="rId88"/>
    <p:sldId id="765" r:id="rId89"/>
    <p:sldId id="766" r:id="rId90"/>
    <p:sldId id="535" r:id="rId91"/>
  </p:sldIdLst>
  <p:sldSz cx="9906000" cy="6858000" type="A4"/>
  <p:notesSz cx="7010400" cy="9296400"/>
  <p:embeddedFontLst>
    <p:embeddedFont>
      <p:font typeface="Tahoma" pitchFamily="34" charset="0"/>
      <p:regular r:id="rId94"/>
      <p:bold r:id="rId95"/>
    </p:embeddedFont>
    <p:embeddedFont>
      <p:font typeface="Wingdings 2" pitchFamily="18" charset="2"/>
      <p:regular r:id="rId96"/>
    </p:embeddedFont>
    <p:embeddedFont>
      <p:font typeface="Agency FB" pitchFamily="34" charset="0"/>
      <p:regular r:id="rId97"/>
      <p:bold r:id="rId98"/>
    </p:embeddedFont>
    <p:embeddedFont>
      <p:font typeface="Impact" pitchFamily="34" charset="0"/>
      <p:regular r:id="rId99"/>
    </p:embeddedFont>
    <p:embeddedFont>
      <p:font typeface="Calibri" pitchFamily="34" charset="0"/>
      <p:regular r:id="rId100"/>
      <p:bold r:id="rId101"/>
      <p:italic r:id="rId102"/>
      <p:boldItalic r:id="rId10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7375E"/>
    <a:srgbClr val="9929D7"/>
    <a:srgbClr val="F6BB00"/>
    <a:srgbClr val="FFF5C9"/>
    <a:srgbClr val="FFFFAB"/>
    <a:srgbClr val="FFD757"/>
    <a:srgbClr val="A226DA"/>
    <a:srgbClr val="D5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017" autoAdjust="0"/>
    <p:restoredTop sz="94234" autoAdjust="0"/>
  </p:normalViewPr>
  <p:slideViewPr>
    <p:cSldViewPr snapToObjects="1">
      <p:cViewPr varScale="1">
        <p:scale>
          <a:sx n="63" d="100"/>
          <a:sy n="63" d="100"/>
        </p:scale>
        <p:origin x="-114" y="-456"/>
      </p:cViewPr>
      <p:guideLst>
        <p:guide orient="horz" pos="2304"/>
        <p:guide pos="3120"/>
      </p:guideLst>
    </p:cSldViewPr>
  </p:slideViewPr>
  <p:outlineViewPr>
    <p:cViewPr>
      <p:scale>
        <a:sx n="33" d="100"/>
        <a:sy n="33" d="100"/>
      </p:scale>
      <p:origin x="0" y="483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1896" y="-10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9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2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1.fntdata"/><Relationship Id="rId99" Type="http://schemas.openxmlformats.org/officeDocument/2006/relationships/font" Target="fonts/font6.fntdata"/><Relationship Id="rId10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4.fntdata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7.fntdata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Relationship Id="rId98" Type="http://schemas.openxmlformats.org/officeDocument/2006/relationships/font" Target="fonts/font5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65.xml"/><Relationship Id="rId18" Type="http://schemas.openxmlformats.org/officeDocument/2006/relationships/slide" Target="slides/slide72.xml"/><Relationship Id="rId26" Type="http://schemas.openxmlformats.org/officeDocument/2006/relationships/slide" Target="slides/slide80.xml"/><Relationship Id="rId3" Type="http://schemas.openxmlformats.org/officeDocument/2006/relationships/slide" Target="slides/slide55.xml"/><Relationship Id="rId21" Type="http://schemas.openxmlformats.org/officeDocument/2006/relationships/slide" Target="slides/slide75.xml"/><Relationship Id="rId34" Type="http://schemas.openxmlformats.org/officeDocument/2006/relationships/slide" Target="slides/slide88.xml"/><Relationship Id="rId7" Type="http://schemas.openxmlformats.org/officeDocument/2006/relationships/slide" Target="slides/slide59.xml"/><Relationship Id="rId12" Type="http://schemas.openxmlformats.org/officeDocument/2006/relationships/slide" Target="slides/slide64.xml"/><Relationship Id="rId17" Type="http://schemas.openxmlformats.org/officeDocument/2006/relationships/slide" Target="slides/slide71.xml"/><Relationship Id="rId25" Type="http://schemas.openxmlformats.org/officeDocument/2006/relationships/slide" Target="slides/slide79.xml"/><Relationship Id="rId33" Type="http://schemas.openxmlformats.org/officeDocument/2006/relationships/slide" Target="slides/slide87.xml"/><Relationship Id="rId2" Type="http://schemas.openxmlformats.org/officeDocument/2006/relationships/slide" Target="slides/slide54.xml"/><Relationship Id="rId16" Type="http://schemas.openxmlformats.org/officeDocument/2006/relationships/slide" Target="slides/slide70.xml"/><Relationship Id="rId20" Type="http://schemas.openxmlformats.org/officeDocument/2006/relationships/slide" Target="slides/slide74.xml"/><Relationship Id="rId29" Type="http://schemas.openxmlformats.org/officeDocument/2006/relationships/slide" Target="slides/slide83.xml"/><Relationship Id="rId1" Type="http://schemas.openxmlformats.org/officeDocument/2006/relationships/slide" Target="slides/slide15.xml"/><Relationship Id="rId6" Type="http://schemas.openxmlformats.org/officeDocument/2006/relationships/slide" Target="slides/slide58.xml"/><Relationship Id="rId11" Type="http://schemas.openxmlformats.org/officeDocument/2006/relationships/slide" Target="slides/slide63.xml"/><Relationship Id="rId24" Type="http://schemas.openxmlformats.org/officeDocument/2006/relationships/slide" Target="slides/slide78.xml"/><Relationship Id="rId32" Type="http://schemas.openxmlformats.org/officeDocument/2006/relationships/slide" Target="slides/slide86.xml"/><Relationship Id="rId5" Type="http://schemas.openxmlformats.org/officeDocument/2006/relationships/slide" Target="slides/slide57.xml"/><Relationship Id="rId15" Type="http://schemas.openxmlformats.org/officeDocument/2006/relationships/slide" Target="slides/slide68.xml"/><Relationship Id="rId23" Type="http://schemas.openxmlformats.org/officeDocument/2006/relationships/slide" Target="slides/slide77.xml"/><Relationship Id="rId28" Type="http://schemas.openxmlformats.org/officeDocument/2006/relationships/slide" Target="slides/slide82.xml"/><Relationship Id="rId10" Type="http://schemas.openxmlformats.org/officeDocument/2006/relationships/slide" Target="slides/slide62.xml"/><Relationship Id="rId19" Type="http://schemas.openxmlformats.org/officeDocument/2006/relationships/slide" Target="slides/slide73.xml"/><Relationship Id="rId31" Type="http://schemas.openxmlformats.org/officeDocument/2006/relationships/slide" Target="slides/slide85.xml"/><Relationship Id="rId4" Type="http://schemas.openxmlformats.org/officeDocument/2006/relationships/slide" Target="slides/slide56.xml"/><Relationship Id="rId9" Type="http://schemas.openxmlformats.org/officeDocument/2006/relationships/slide" Target="slides/slide61.xml"/><Relationship Id="rId14" Type="http://schemas.openxmlformats.org/officeDocument/2006/relationships/slide" Target="slides/slide66.xml"/><Relationship Id="rId22" Type="http://schemas.openxmlformats.org/officeDocument/2006/relationships/slide" Target="slides/slide76.xml"/><Relationship Id="rId27" Type="http://schemas.openxmlformats.org/officeDocument/2006/relationships/slide" Target="slides/slide81.xml"/><Relationship Id="rId30" Type="http://schemas.openxmlformats.org/officeDocument/2006/relationships/slide" Target="slides/slide84.xml"/><Relationship Id="rId35" Type="http://schemas.openxmlformats.org/officeDocument/2006/relationships/slide" Target="slides/slide89.xml"/><Relationship Id="rId8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047" tIns="47025" rIns="94047" bIns="47025" numCol="1" anchor="t" anchorCtr="0" compatLnSpc="1">
            <a:prstTxWarp prst="textNoShape">
              <a:avLst/>
            </a:prstTxWarp>
          </a:bodyPr>
          <a:lstStyle>
            <a:lvl1pPr algn="l" defTabSz="940947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047" tIns="47025" rIns="94047" bIns="47025" numCol="1" anchor="t" anchorCtr="0" compatLnSpc="1">
            <a:prstTxWarp prst="textNoShape">
              <a:avLst/>
            </a:prstTxWarp>
          </a:bodyPr>
          <a:lstStyle>
            <a:lvl1pPr algn="r" defTabSz="940947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047" tIns="47025" rIns="94047" bIns="47025" numCol="1" anchor="b" anchorCtr="0" compatLnSpc="1">
            <a:prstTxWarp prst="textNoShape">
              <a:avLst/>
            </a:prstTxWarp>
          </a:bodyPr>
          <a:lstStyle>
            <a:lvl1pPr algn="l" defTabSz="940947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047" tIns="47025" rIns="94047" bIns="47025" numCol="1" anchor="b" anchorCtr="0" compatLnSpc="1">
            <a:prstTxWarp prst="textNoShape">
              <a:avLst/>
            </a:prstTxWarp>
          </a:bodyPr>
          <a:lstStyle>
            <a:lvl1pPr algn="r" defTabSz="940947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E33B6580-9770-43AD-87A4-E363CE0AE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00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047" tIns="47025" rIns="94047" bIns="47025" numCol="1" anchor="t" anchorCtr="0" compatLnSpc="1">
            <a:prstTxWarp prst="textNoShape">
              <a:avLst/>
            </a:prstTxWarp>
          </a:bodyPr>
          <a:lstStyle>
            <a:lvl1pPr algn="l" defTabSz="940947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047" tIns="47025" rIns="94047" bIns="47025" numCol="1" anchor="t" anchorCtr="0" compatLnSpc="1">
            <a:prstTxWarp prst="textNoShape">
              <a:avLst/>
            </a:prstTxWarp>
          </a:bodyPr>
          <a:lstStyle>
            <a:lvl1pPr algn="r" defTabSz="940947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698500"/>
            <a:ext cx="503237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047" tIns="47025" rIns="94047" bIns="470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047" tIns="47025" rIns="94047" bIns="47025" numCol="1" anchor="b" anchorCtr="0" compatLnSpc="1">
            <a:prstTxWarp prst="textNoShape">
              <a:avLst/>
            </a:prstTxWarp>
          </a:bodyPr>
          <a:lstStyle>
            <a:lvl1pPr algn="l" defTabSz="940947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047" tIns="47025" rIns="94047" bIns="47025" numCol="1" anchor="b" anchorCtr="0" compatLnSpc="1">
            <a:prstTxWarp prst="textNoShape">
              <a:avLst/>
            </a:prstTxWarp>
          </a:bodyPr>
          <a:lstStyle>
            <a:lvl1pPr algn="r" defTabSz="940947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7AFAB057-6496-4AAC-B72F-69A462716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16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BC93738-A41C-42AB-A223-854BAFA701F7}" type="slidenum">
              <a:rPr lang="en-US" sz="1200" b="0" smtClean="0">
                <a:latin typeface="Times New Roman" pitchFamily="18" charset="0"/>
              </a:rPr>
              <a:pPr/>
              <a:t>1</a:t>
            </a:fld>
            <a:endParaRPr 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F7E401A-FFB3-4C6F-9DF6-E7AE5C09F6FD}" type="slidenum">
              <a:rPr lang="en-US" sz="1200" b="0">
                <a:latin typeface="Times New Roman" pitchFamily="18" charset="0"/>
              </a:rPr>
              <a:pPr algn="r"/>
              <a:t>15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ECD80F7-CE30-41D1-9FE4-3A04CE712CCA}" type="slidenum">
              <a:rPr lang="en-US" sz="1200" b="0">
                <a:latin typeface="Times New Roman" pitchFamily="18" charset="0"/>
              </a:rPr>
              <a:pPr algn="r"/>
              <a:t>17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55DB660-DB1C-4C8B-B6E3-8BDB0E9E2FB9}" type="slidenum">
              <a:rPr lang="en-US" sz="1200" b="0">
                <a:latin typeface="Times New Roman" pitchFamily="18" charset="0"/>
              </a:rPr>
              <a:pPr algn="r"/>
              <a:t>19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306318F-7E35-4B67-95BA-EA4A50183115}" type="slidenum">
              <a:rPr lang="en-US" sz="1200" b="0">
                <a:latin typeface="Times New Roman" pitchFamily="18" charset="0"/>
              </a:rPr>
              <a:pPr algn="r"/>
              <a:t>20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A300458-F887-4A5F-B339-D1EA42E5578C}" type="slidenum">
              <a:rPr lang="en-US" sz="1200" b="0">
                <a:latin typeface="Times New Roman" pitchFamily="18" charset="0"/>
              </a:rPr>
              <a:pPr algn="r"/>
              <a:t>21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8E08AA9-8D9D-48D1-84EE-4A9EF5AF25F5}" type="slidenum">
              <a:rPr lang="en-US" sz="1200" b="0">
                <a:latin typeface="Times New Roman" pitchFamily="18" charset="0"/>
              </a:rPr>
              <a:pPr algn="r"/>
              <a:t>23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CB6A229-EEE1-4216-8762-E9947B89B484}" type="slidenum">
              <a:rPr lang="en-US" sz="1200">
                <a:latin typeface="Times New Roman" pitchFamily="18" charset="0"/>
              </a:rPr>
              <a:pPr algn="r"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8804E6A-87FC-46B5-8F8D-809CB24953F4}" type="slidenum">
              <a:rPr lang="en-US" sz="1200" b="0">
                <a:latin typeface="Times New Roman" pitchFamily="18" charset="0"/>
              </a:rPr>
              <a:pPr algn="r"/>
              <a:t>28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885BFF0-F063-4BF0-950F-E12F943D01CD}" type="slidenum">
              <a:rPr lang="en-US" sz="1200" b="0" smtClean="0">
                <a:latin typeface="Times New Roman" pitchFamily="18" charset="0"/>
              </a:rPr>
              <a:pPr/>
              <a:t>2</a:t>
            </a:fld>
            <a:endParaRPr 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8997602-AA10-4595-BF29-D9FEF71F7B6B}" type="slidenum">
              <a:rPr lang="en-US" sz="1200">
                <a:latin typeface="Times New Roman" pitchFamily="18" charset="0"/>
              </a:rPr>
              <a:pPr algn="r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C0EEA17-0831-4DA0-870C-4769AD77A358}" type="slidenum">
              <a:rPr lang="en-US" sz="1200" b="0">
                <a:latin typeface="Times New Roman" pitchFamily="18" charset="0"/>
              </a:rPr>
              <a:pPr algn="r"/>
              <a:t>43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2D5DF9B-87AE-4F89-B66D-8325A3246144}" type="slidenum">
              <a:rPr lang="en-US" sz="1200" b="0">
                <a:latin typeface="Times New Roman" pitchFamily="18" charset="0"/>
              </a:rPr>
              <a:pPr algn="r"/>
              <a:t>44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3FB13DB-CB1F-48E5-A26F-E26F2B3EBDA8}" type="slidenum">
              <a:rPr lang="en-US" sz="1200" b="0">
                <a:latin typeface="Times New Roman" pitchFamily="18" charset="0"/>
              </a:rPr>
              <a:pPr algn="r"/>
              <a:t>45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971614" y="8831135"/>
            <a:ext cx="3038786" cy="46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93" tIns="47850" rIns="95693" bIns="47850" anchor="b"/>
          <a:lstStyle>
            <a:lvl1pPr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8D2A800-4E0E-415F-A574-064B410B178D}" type="slidenum">
              <a:rPr lang="en-US" sz="1200" b="0">
                <a:latin typeface="Times New Roman" pitchFamily="18" charset="0"/>
              </a:rPr>
              <a:pPr algn="r"/>
              <a:t>4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AE4D98C-8D9C-42C4-9760-BEEDCE1D8D1E}" type="slidenum">
              <a:rPr lang="en-US" sz="1200" b="0">
                <a:latin typeface="Times New Roman" pitchFamily="18" charset="0"/>
              </a:rPr>
              <a:pPr algn="r"/>
              <a:t>46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C61F392-BCFF-463C-B163-5C74F03FFD43}" type="slidenum">
              <a:rPr lang="en-US" sz="1200" b="0">
                <a:latin typeface="Times New Roman" pitchFamily="18" charset="0"/>
              </a:rPr>
              <a:pPr algn="r"/>
              <a:t>47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066FD24-98D4-4992-9BAD-7E6748BD4715}" type="slidenum">
              <a:rPr lang="en-US" sz="1200" b="0">
                <a:latin typeface="Times New Roman" pitchFamily="18" charset="0"/>
              </a:rPr>
              <a:pPr algn="r"/>
              <a:t>48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9A510AC-D9A3-4EDD-BDAD-29D2C08C8732}" type="slidenum">
              <a:rPr lang="en-US" sz="1200" b="0">
                <a:latin typeface="Times New Roman" pitchFamily="18" charset="0"/>
              </a:rPr>
              <a:pPr algn="r"/>
              <a:t>49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0D1396-F8CC-4D79-BB26-78195EDF53F3}" type="slidenum">
              <a:rPr lang="en-US" sz="1200" b="0" smtClean="0">
                <a:latin typeface="Times New Roman" pitchFamily="18" charset="0"/>
              </a:rPr>
              <a:pPr/>
              <a:t>63</a:t>
            </a:fld>
            <a:endParaRPr 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EBAABEE-B98B-44FB-ACD4-B47184001B41}" type="slidenum">
              <a:rPr lang="en-US" sz="1200" b="0" smtClean="0">
                <a:latin typeface="Times New Roman" pitchFamily="18" charset="0"/>
              </a:rPr>
              <a:pPr/>
              <a:t>78</a:t>
            </a:fld>
            <a:endParaRPr 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47FFC83-66EE-499B-B9DD-382A0ADD904C}" type="slidenum">
              <a:rPr lang="en-US" sz="1200" b="0">
                <a:latin typeface="Times New Roman" pitchFamily="18" charset="0"/>
              </a:rPr>
              <a:pPr algn="r"/>
              <a:t>90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971614" y="8831135"/>
            <a:ext cx="3038786" cy="46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93" tIns="47850" rIns="95693" bIns="47850" anchor="b"/>
          <a:lstStyle>
            <a:lvl1pPr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D9B79EF-9C31-411B-A045-333C01A11E07}" type="slidenum">
              <a:rPr lang="en-US" sz="1200" b="0">
                <a:latin typeface="Times New Roman" pitchFamily="18" charset="0"/>
              </a:rPr>
              <a:pPr algn="r"/>
              <a:t>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971614" y="8831135"/>
            <a:ext cx="3038786" cy="46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93" tIns="47850" rIns="95693" bIns="47850" anchor="b"/>
          <a:lstStyle>
            <a:lvl1pPr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4088" eaLnBrk="0" hangingPunct="0">
              <a:defRPr sz="25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9B996BE-C6FE-4E21-88CF-6CFA2C6DAF3F}" type="slidenum">
              <a:rPr lang="en-US" sz="1200" b="0">
                <a:latin typeface="Times New Roman" pitchFamily="18" charset="0"/>
              </a:rPr>
              <a:pPr algn="r"/>
              <a:t>8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971" tIns="45986" rIns="91971" bIns="45986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98838D5-5E01-4AA2-A193-1188EB221B09}" type="slidenum">
              <a:rPr lang="en-US" sz="1200" b="0">
                <a:latin typeface="Times New Roman" pitchFamily="18" charset="0"/>
              </a:rPr>
              <a:pPr algn="r"/>
              <a:t>12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47" tIns="47025" rIns="94047" bIns="47025" anchor="b"/>
          <a:lstStyle>
            <a:lvl1pPr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29BD9DC-AD4A-4983-9932-E52845F22B94}" type="slidenum">
              <a:rPr lang="en-US" sz="1200" b="0">
                <a:latin typeface="Times New Roman" pitchFamily="18" charset="0"/>
              </a:rPr>
              <a:pPr algn="r"/>
              <a:t>13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2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041831C-A8CA-4E3A-8D0D-C26CA3E81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7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4F4AD98-09DE-4DA3-8CD1-561FFCB56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1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425AD85-17EF-4A89-A092-621801D49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0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1E2DF69-12E8-47FB-AE7E-D191D1FC1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0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DFC3C67-8D0B-4234-91F0-C5F14C94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4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634C90-5CA5-460A-B4AC-B17E8A84B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5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4F20D22-18C8-4AEE-BE79-58D50C3DB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6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59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BF0DD9B-36C6-4359-BFD9-8E6F19890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5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0536103-59A4-4725-9A5D-4430F269B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4.png"/><Relationship Id="rId26" Type="http://schemas.openxmlformats.org/officeDocument/2006/relationships/hyperlink" Target="MAP.ppt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hyperlink" Target="MAIN-PAGE.ppt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MAIN-PAGE-TRMPL.ppt" TargetMode="Externa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Pendahuluan.ppt" TargetMode="External"/><Relationship Id="rId22" Type="http://schemas.openxmlformats.org/officeDocument/2006/relationships/hyperlink" Target="MAIN-PAGE-AHLI.ppt" TargetMode="External"/><Relationship Id="rId27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BAHAN BINTEK PRAKOM\MAIN-PAGE-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F:\BAHAN BINTEK PRAKOM\New Folder\pendahuluan.png">
            <a:hlinkClick r:id="rId14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577013"/>
            <a:ext cx="70643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Documents and Settings\vinara\My Documents\home.png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48000"/>
          </a:blip>
          <a:srcRect/>
          <a:stretch>
            <a:fillRect/>
          </a:stretch>
        </p:blipFill>
        <p:spPr bwMode="auto">
          <a:xfrm>
            <a:off x="5044563" y="6576218"/>
            <a:ext cx="234950" cy="176212"/>
          </a:xfrm>
          <a:prstGeom prst="rect">
            <a:avLst/>
          </a:prstGeom>
          <a:noFill/>
        </p:spPr>
      </p:pic>
      <p:pic>
        <p:nvPicPr>
          <p:cNvPr id="12" name="Picture 11" descr="C:\Documents and Settings\vinara\My Documents\back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48000"/>
          </a:blip>
          <a:srcRect/>
          <a:stretch>
            <a:fillRect/>
          </a:stretch>
        </p:blipFill>
        <p:spPr bwMode="auto">
          <a:xfrm>
            <a:off x="5467436" y="6576217"/>
            <a:ext cx="234950" cy="176213"/>
          </a:xfrm>
          <a:prstGeom prst="rect">
            <a:avLst/>
          </a:prstGeom>
          <a:noFill/>
        </p:spPr>
      </p:pic>
      <p:pic>
        <p:nvPicPr>
          <p:cNvPr id="13" name="Picture 12" descr="C:\Documents and Settings\vinara\My Documents\up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48000"/>
          </a:blip>
          <a:srcRect/>
          <a:stretch>
            <a:fillRect/>
          </a:stretch>
        </p:blipFill>
        <p:spPr bwMode="auto">
          <a:xfrm>
            <a:off x="6322134" y="6576217"/>
            <a:ext cx="234950" cy="176212"/>
          </a:xfrm>
          <a:prstGeom prst="rect">
            <a:avLst/>
          </a:prstGeom>
          <a:noFill/>
        </p:spPr>
      </p:pic>
      <p:pic>
        <p:nvPicPr>
          <p:cNvPr id="14" name="Picture 13" descr="C:\Documents and Settings\vinara\My Documents\dow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48000"/>
          </a:blip>
          <a:srcRect/>
          <a:stretch>
            <a:fillRect/>
          </a:stretch>
        </p:blipFill>
        <p:spPr bwMode="auto">
          <a:xfrm>
            <a:off x="6747435" y="6576218"/>
            <a:ext cx="234950" cy="176213"/>
          </a:xfrm>
          <a:prstGeom prst="rect">
            <a:avLst/>
          </a:prstGeom>
          <a:noFill/>
        </p:spPr>
      </p:pic>
      <p:pic>
        <p:nvPicPr>
          <p:cNvPr id="21" name="Picture 2" descr="H:\BAHAN BINTEK PRAKOM\New Folder\off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48000"/>
          </a:blip>
          <a:srcRect/>
          <a:stretch>
            <a:fillRect/>
          </a:stretch>
        </p:blipFill>
        <p:spPr bwMode="auto">
          <a:xfrm>
            <a:off x="7159347" y="6576072"/>
            <a:ext cx="234950" cy="176213"/>
          </a:xfrm>
          <a:prstGeom prst="rect">
            <a:avLst/>
          </a:prstGeom>
          <a:noFill/>
        </p:spPr>
      </p:pic>
      <p:pic>
        <p:nvPicPr>
          <p:cNvPr id="1033" name="Picture 4" descr="H:\BAHAN BINTEK PRAKOM\New Folder\AHLI.png">
            <a:hlinkClick r:id="rId22" action="ppaction://hlinkpres?slideindex=1&amp;slidetitle=1. Slide 1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6577013"/>
            <a:ext cx="655637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" descr="H:\BAHAN BINTEK PRAKOM\New Folder\TRAMPIL.png">
            <a:hlinkClick r:id="rId24" action="ppaction://hlinkpres?slideindex=1&amp;slidetitle=1. Slide 1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6575425"/>
            <a:ext cx="65563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F:\BAHAN BINTEK PRAKOM\New Folder\map.png">
            <a:hlinkClick r:id="rId2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7">
            <a:lum bright="4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6575425"/>
            <a:ext cx="2349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0" r:id="rId7"/>
    <p:sldLayoutId id="2147483866" r:id="rId8"/>
    <p:sldLayoutId id="2147483867" r:id="rId9"/>
    <p:sldLayoutId id="2147483868" r:id="rId10"/>
    <p:sldLayoutId id="214748386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gency FB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gency FB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gency FB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gency FB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2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13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4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3" Type="http://schemas.openxmlformats.org/officeDocument/2006/relationships/slide" Target="slide23.xml"/><Relationship Id="rId7" Type="http://schemas.openxmlformats.org/officeDocument/2006/relationships/slide" Target="slide30.xml"/><Relationship Id="rId12" Type="http://schemas.openxmlformats.org/officeDocument/2006/relationships/slide" Target="slide3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11" Type="http://schemas.openxmlformats.org/officeDocument/2006/relationships/slide" Target="slide34.xml"/><Relationship Id="rId5" Type="http://schemas.openxmlformats.org/officeDocument/2006/relationships/slide" Target="slide28.xml"/><Relationship Id="rId15" Type="http://schemas.openxmlformats.org/officeDocument/2006/relationships/slide" Target="slide38.xml"/><Relationship Id="rId10" Type="http://schemas.openxmlformats.org/officeDocument/2006/relationships/slide" Target="slide33.xml"/><Relationship Id="rId4" Type="http://schemas.openxmlformats.org/officeDocument/2006/relationships/slide" Target="slide27.xml"/><Relationship Id="rId9" Type="http://schemas.openxmlformats.org/officeDocument/2006/relationships/slide" Target="slide32.xml"/><Relationship Id="rId14" Type="http://schemas.openxmlformats.org/officeDocument/2006/relationships/slide" Target="slide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5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1425575"/>
            <a:ext cx="77343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kern="600" dirty="0" err="1">
                <a:solidFill>
                  <a:srgbClr val="002060"/>
                </a:solidFill>
                <a:latin typeface="Agency FB" pitchFamily="34" charset="0"/>
              </a:rPr>
              <a:t>JABATAN</a:t>
            </a:r>
            <a:r>
              <a:rPr lang="en-US" sz="4000" kern="600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4000" kern="600" dirty="0" err="1">
                <a:solidFill>
                  <a:srgbClr val="002060"/>
                </a:solidFill>
                <a:latin typeface="Agency FB" pitchFamily="34" charset="0"/>
              </a:rPr>
              <a:t>FUNGSIONAL</a:t>
            </a:r>
            <a:r>
              <a:rPr lang="en-US" sz="4000" kern="600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4000" kern="600" dirty="0" err="1">
                <a:solidFill>
                  <a:srgbClr val="002060"/>
                </a:solidFill>
                <a:latin typeface="Agency FB" pitchFamily="34" charset="0"/>
              </a:rPr>
              <a:t>PRANATA</a:t>
            </a:r>
            <a:r>
              <a:rPr lang="en-US" sz="4000" kern="600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4000" kern="600" dirty="0" err="1">
                <a:solidFill>
                  <a:srgbClr val="002060"/>
                </a:solidFill>
                <a:latin typeface="Agency FB" pitchFamily="34" charset="0"/>
              </a:rPr>
              <a:t>KOMPUTER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08125" y="457200"/>
            <a:ext cx="7772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800" dirty="0" err="1">
                <a:solidFill>
                  <a:srgbClr val="C00000"/>
                </a:solidFill>
                <a:latin typeface="+mn-lt"/>
              </a:rPr>
              <a:t>Pengangkatan</a:t>
            </a:r>
            <a:r>
              <a:rPr lang="en-US" sz="3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+mn-lt"/>
              </a:rPr>
              <a:t>Pertama</a:t>
            </a:r>
            <a:endParaRPr lang="en-US" sz="3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Rounded Rectangle 4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284872" y="213360"/>
            <a:ext cx="1010528" cy="10668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  <a:endParaRPr lang="en-US" sz="48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1432560" y="1344708"/>
            <a:ext cx="7940040" cy="83767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900113" indent="-804863">
              <a:lnSpc>
                <a:spcPct val="90000"/>
              </a:lnSpc>
              <a:defRPr/>
            </a:pPr>
            <a:r>
              <a:rPr lang="en-US" sz="24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2</a:t>
            </a:r>
            <a:r>
              <a:rPr lang="en-US" sz="2400" kern="10" dirty="0" smtClean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.1</a:t>
            </a:r>
            <a:r>
              <a:rPr lang="en-US" sz="24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 	</a:t>
            </a:r>
            <a:r>
              <a:rPr lang="en-US" sz="24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Usul</a:t>
            </a:r>
            <a:r>
              <a:rPr lang="en-US" sz="24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4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Pengajuan</a:t>
            </a:r>
            <a:r>
              <a:rPr lang="en-US" sz="24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4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Menjadi</a:t>
            </a:r>
            <a:r>
              <a:rPr lang="en-US" sz="24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4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Pejabat</a:t>
            </a:r>
            <a:r>
              <a:rPr lang="en-US" sz="24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4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Fungsional</a:t>
            </a:r>
            <a:r>
              <a:rPr lang="en-US" sz="24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4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Pranata</a:t>
            </a:r>
            <a:r>
              <a:rPr lang="en-US" sz="24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4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Komputer</a:t>
            </a:r>
            <a:endParaRPr lang="en-US" sz="2400" kern="10" dirty="0">
              <a:ln w="18415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286000" y="2078759"/>
            <a:ext cx="7239000" cy="71508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03275">
              <a:lnSpc>
                <a:spcPct val="90000"/>
              </a:lnSpc>
              <a:tabLst>
                <a:tab pos="898525" algn="l"/>
              </a:tabLst>
              <a:defRPr/>
            </a:pP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2</a:t>
            </a:r>
            <a:r>
              <a:rPr lang="en-US" sz="2000" kern="10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.1.1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 	</a:t>
            </a:r>
            <a:r>
              <a:rPr lang="en-US" sz="2000" kern="10" spc="4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Persyaratan</a:t>
            </a:r>
            <a:r>
              <a:rPr lang="en-US" sz="2000" kern="10" spc="4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spc="4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Pengangkatan</a:t>
            </a:r>
            <a:r>
              <a:rPr lang="en-US" sz="2000" kern="10" spc="4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spc="4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Pertama</a:t>
            </a:r>
            <a:r>
              <a:rPr lang="en-US" sz="2000" kern="10" spc="4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spc="4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Pranata</a:t>
            </a:r>
            <a:r>
              <a:rPr lang="en-US" sz="2000" kern="10" spc="4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spc="4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Komputer</a:t>
            </a:r>
            <a:r>
              <a:rPr lang="en-US" sz="2000" kern="10" spc="4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spc="4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Terampil</a:t>
            </a:r>
            <a:endParaRPr lang="en-US" sz="2000" kern="10" spc="40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cs typeface="Arial"/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2286000" y="2674594"/>
            <a:ext cx="7239000" cy="71508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03275">
              <a:lnSpc>
                <a:spcPct val="90000"/>
              </a:lnSpc>
              <a:tabLst>
                <a:tab pos="898525" algn="l"/>
              </a:tabLst>
              <a:defRPr/>
            </a:pP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2</a:t>
            </a:r>
            <a:r>
              <a:rPr lang="en-US" sz="2000" kern="10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.1.2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	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Persyaratan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Pengangkatan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Pertama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Pranata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Komputer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Ahli</a:t>
            </a:r>
            <a:endParaRPr lang="en-US" sz="2000" kern="10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cs typeface="Arial"/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2286000" y="3321602"/>
            <a:ext cx="7071360" cy="40862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03275">
              <a:lnSpc>
                <a:spcPct val="90000"/>
              </a:lnSpc>
              <a:tabLst>
                <a:tab pos="898525" algn="l"/>
              </a:tabLst>
              <a:defRPr/>
            </a:pP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2</a:t>
            </a:r>
            <a:r>
              <a:rPr lang="en-US" sz="2000" kern="10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.1.3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	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Kelengkapan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Administrasi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Pengangkatan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Pertama</a:t>
            </a:r>
            <a:endParaRPr lang="en-US" sz="2000" kern="10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cs typeface="Arial"/>
            </a:endParaRPr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2286000" y="3667001"/>
            <a:ext cx="7239000" cy="40862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03275">
              <a:lnSpc>
                <a:spcPct val="90000"/>
              </a:lnSpc>
              <a:tabLst>
                <a:tab pos="898525" algn="l"/>
              </a:tabLst>
              <a:defRPr/>
            </a:pP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2</a:t>
            </a:r>
            <a:r>
              <a:rPr lang="en-US" sz="2000" kern="10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.1.4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 	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Pengangkatan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Terampil</a:t>
            </a:r>
            <a:endParaRPr lang="en-US" sz="2000" kern="10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cs typeface="Arial"/>
            </a:endParaRPr>
          </a:p>
        </p:txBody>
      </p:sp>
      <p:sp>
        <p:nvSpPr>
          <p:cNvPr id="11" name="Rounded Rectangle 10">
            <a:hlinkClick r:id="rId2" action="ppaction://hlinksldjump"/>
          </p:cNvPr>
          <p:cNvSpPr/>
          <p:nvPr/>
        </p:nvSpPr>
        <p:spPr>
          <a:xfrm>
            <a:off x="2286000" y="4009060"/>
            <a:ext cx="7239000" cy="40862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03275">
              <a:lnSpc>
                <a:spcPct val="90000"/>
              </a:lnSpc>
              <a:tabLst>
                <a:tab pos="898525" algn="l"/>
              </a:tabLst>
              <a:defRPr/>
            </a:pP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2</a:t>
            </a:r>
            <a:r>
              <a:rPr lang="en-US" sz="2000" kern="10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.1.5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 	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Pengangkatan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Ahli</a:t>
            </a:r>
            <a:endParaRPr lang="en-US" sz="2000" kern="10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cs typeface="Arial"/>
            </a:endParaRP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2286000" y="4344980"/>
            <a:ext cx="7315200" cy="40862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03275">
              <a:lnSpc>
                <a:spcPct val="90000"/>
              </a:lnSpc>
              <a:tabLst>
                <a:tab pos="898525" algn="l"/>
              </a:tabLst>
              <a:defRPr/>
            </a:pP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2</a:t>
            </a:r>
            <a:r>
              <a:rPr lang="en-US" sz="2000" kern="10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.1.6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	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Standar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Kompetensi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Pendidikan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Formal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Bidang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 TI</a:t>
            </a:r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2286000" y="5136630"/>
            <a:ext cx="6400800" cy="40862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03275">
              <a:lnSpc>
                <a:spcPct val="90000"/>
              </a:lnSpc>
              <a:tabLst>
                <a:tab pos="898525" algn="l"/>
              </a:tabLst>
              <a:defRPr/>
            </a:pP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2</a:t>
            </a:r>
            <a:r>
              <a:rPr lang="en-US" sz="2000" kern="10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.2.1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	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Jenis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Diklat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Penjenjangan</a:t>
            </a:r>
            <a:endParaRPr lang="en-US" sz="2000" kern="10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cs typeface="Arial"/>
            </a:endParaRPr>
          </a:p>
        </p:txBody>
      </p:sp>
      <p:sp>
        <p:nvSpPr>
          <p:cNvPr id="14" name="Rounded Rectangle 13">
            <a:hlinkClick r:id="rId10" action="ppaction://hlinksldjump"/>
          </p:cNvPr>
          <p:cNvSpPr/>
          <p:nvPr/>
        </p:nvSpPr>
        <p:spPr>
          <a:xfrm>
            <a:off x="1432560" y="4724400"/>
            <a:ext cx="6400800" cy="46991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03275">
              <a:lnSpc>
                <a:spcPct val="90000"/>
              </a:lnSpc>
              <a:tabLst>
                <a:tab pos="898525" algn="l"/>
              </a:tabLst>
              <a:defRPr/>
            </a:pPr>
            <a:r>
              <a:rPr lang="en-US" sz="24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2</a:t>
            </a:r>
            <a:r>
              <a:rPr lang="en-US" sz="2400" kern="10" dirty="0" smtClean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.2</a:t>
            </a:r>
            <a:r>
              <a:rPr lang="en-US" sz="24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 	</a:t>
            </a:r>
            <a:r>
              <a:rPr lang="en-US" sz="24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Diklat</a:t>
            </a:r>
            <a:r>
              <a:rPr lang="en-US" sz="24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4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Penjenjangan</a:t>
            </a:r>
            <a:endParaRPr lang="en-US" sz="2400" kern="10" dirty="0">
              <a:ln w="18415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sp>
        <p:nvSpPr>
          <p:cNvPr id="15" name="Rounded Rectangle 14">
            <a:hlinkClick r:id="rId11" action="ppaction://hlinksldjump"/>
          </p:cNvPr>
          <p:cNvSpPr/>
          <p:nvPr/>
        </p:nvSpPr>
        <p:spPr>
          <a:xfrm>
            <a:off x="2286000" y="5474374"/>
            <a:ext cx="6400800" cy="40862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03275">
              <a:lnSpc>
                <a:spcPct val="90000"/>
              </a:lnSpc>
              <a:tabLst>
                <a:tab pos="898525" algn="l"/>
              </a:tabLst>
              <a:defRPr/>
            </a:pP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2</a:t>
            </a:r>
            <a:r>
              <a:rPr lang="en-US" sz="2000" kern="10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.2.2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 	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Waktu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Pelaksanaan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Diklat</a:t>
            </a:r>
            <a:endParaRPr lang="en-US" sz="2000" kern="10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cs typeface="Arial"/>
            </a:endParaRPr>
          </a:p>
        </p:txBody>
      </p:sp>
      <p:sp>
        <p:nvSpPr>
          <p:cNvPr id="16" name="Rounded Rectangle 15">
            <a:hlinkClick r:id="rId12" action="ppaction://hlinksldjump"/>
          </p:cNvPr>
          <p:cNvSpPr/>
          <p:nvPr/>
        </p:nvSpPr>
        <p:spPr>
          <a:xfrm>
            <a:off x="2286000" y="5827108"/>
            <a:ext cx="6400800" cy="40862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03275">
              <a:lnSpc>
                <a:spcPct val="90000"/>
              </a:lnSpc>
              <a:tabLst>
                <a:tab pos="898525" algn="l"/>
              </a:tabLst>
              <a:defRPr/>
            </a:pP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2</a:t>
            </a:r>
            <a:r>
              <a:rPr lang="en-US" sz="2000" kern="10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.2.3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	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Materi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Diklat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Pranata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Komputer</a:t>
            </a:r>
            <a:endParaRPr lang="en-US" sz="2000" kern="10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734223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228600" y="220724"/>
            <a:ext cx="9448800" cy="1227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5488" indent="-630238">
              <a:tabLst>
                <a:tab pos="725488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2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.1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	USUL PENGAJUAN MENJADI PEJABAT FUNGSIONAL PRANATA KOMPUTER</a:t>
            </a:r>
          </a:p>
        </p:txBody>
      </p:sp>
      <p:sp>
        <p:nvSpPr>
          <p:cNvPr id="36867" name="Oval 4"/>
          <p:cNvSpPr>
            <a:spLocks noChangeArrowheads="1"/>
          </p:cNvSpPr>
          <p:nvPr/>
        </p:nvSpPr>
        <p:spPr bwMode="auto">
          <a:xfrm>
            <a:off x="578585" y="1875408"/>
            <a:ext cx="1916571" cy="90537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4999">
                <a:srgbClr val="FFD757"/>
              </a:gs>
              <a:gs pos="100000">
                <a:srgbClr val="FFC000"/>
              </a:gs>
            </a:gsLst>
            <a:lin ang="2700000" scaled="1"/>
            <a:tileRect/>
          </a:gra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400">
                <a:solidFill>
                  <a:srgbClr val="C00000"/>
                </a:solidFill>
              </a:rPr>
              <a:t>PNS</a:t>
            </a: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3992827" y="3796647"/>
            <a:ext cx="2001790" cy="946603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64999">
                <a:srgbClr val="FFD757"/>
              </a:gs>
              <a:gs pos="100000">
                <a:srgbClr val="FFC000"/>
              </a:gs>
            </a:gsLst>
            <a:lin ang="2700000" scaled="1"/>
            <a:tileRect/>
          </a:gra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>
                <a:solidFill>
                  <a:srgbClr val="C00000"/>
                </a:solidFill>
              </a:rPr>
              <a:t>TIM PENILAI  </a:t>
            </a:r>
          </a:p>
        </p:txBody>
      </p:sp>
      <p:sp>
        <p:nvSpPr>
          <p:cNvPr id="36876" name="AutoShape 16"/>
          <p:cNvSpPr>
            <a:spLocks noChangeArrowheads="1"/>
          </p:cNvSpPr>
          <p:nvPr/>
        </p:nvSpPr>
        <p:spPr bwMode="auto">
          <a:xfrm>
            <a:off x="493366" y="4667050"/>
            <a:ext cx="2964253" cy="1733750"/>
          </a:xfrm>
          <a:prstGeom prst="flowChartMultidocument">
            <a:avLst/>
          </a:prstGeom>
          <a:gradFill flip="none" rotWithShape="1">
            <a:gsLst>
              <a:gs pos="0">
                <a:srgbClr val="FFFF00"/>
              </a:gs>
              <a:gs pos="64999">
                <a:srgbClr val="FFD757"/>
              </a:gs>
              <a:gs pos="100000">
                <a:srgbClr val="FFC000"/>
              </a:gs>
            </a:gsLst>
            <a:lin ang="2700000" scaled="1"/>
            <a:tileRect/>
          </a:gra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 dirty="0" err="1">
                <a:solidFill>
                  <a:srgbClr val="C00000"/>
                </a:solidFill>
              </a:rPr>
              <a:t>Surat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Keputusan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Pengangkatan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Pertama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</a:p>
          <a:p>
            <a:pPr algn="ctr" eaLnBrk="0" hangingPunct="0">
              <a:defRPr/>
            </a:pPr>
            <a:r>
              <a:rPr lang="en-US" sz="1800" dirty="0">
                <a:solidFill>
                  <a:srgbClr val="C00000"/>
                </a:solidFill>
              </a:rPr>
              <a:t>(SK PP)</a:t>
            </a:r>
          </a:p>
        </p:txBody>
      </p:sp>
      <p:sp>
        <p:nvSpPr>
          <p:cNvPr id="36887" name="TextBox 28"/>
          <p:cNvSpPr txBox="1">
            <a:spLocks noChangeArrowheads="1"/>
          </p:cNvSpPr>
          <p:nvPr/>
        </p:nvSpPr>
        <p:spPr bwMode="auto">
          <a:xfrm>
            <a:off x="6175375" y="3779838"/>
            <a:ext cx="4921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4</a:t>
            </a:r>
          </a:p>
        </p:txBody>
      </p:sp>
      <p:sp>
        <p:nvSpPr>
          <p:cNvPr id="36888" name="TextBox 29"/>
          <p:cNvSpPr txBox="1">
            <a:spLocks noChangeArrowheads="1"/>
          </p:cNvSpPr>
          <p:nvPr/>
        </p:nvSpPr>
        <p:spPr bwMode="auto">
          <a:xfrm>
            <a:off x="6176963" y="2833688"/>
            <a:ext cx="4921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5</a:t>
            </a:r>
          </a:p>
        </p:txBody>
      </p:sp>
      <p:sp>
        <p:nvSpPr>
          <p:cNvPr id="36890" name="TextBox 31"/>
          <p:cNvSpPr txBox="1">
            <a:spLocks noChangeArrowheads="1"/>
          </p:cNvSpPr>
          <p:nvPr/>
        </p:nvSpPr>
        <p:spPr bwMode="auto">
          <a:xfrm>
            <a:off x="3857625" y="5241925"/>
            <a:ext cx="4921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7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2495550" y="2216150"/>
            <a:ext cx="557213" cy="1905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6021388" y="2230438"/>
            <a:ext cx="620712" cy="18891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7" name="Rectangle 17"/>
          <p:cNvSpPr>
            <a:spLocks noChangeArrowheads="1"/>
          </p:cNvSpPr>
          <p:nvPr/>
        </p:nvSpPr>
        <p:spPr bwMode="auto">
          <a:xfrm>
            <a:off x="3053251" y="1610009"/>
            <a:ext cx="2967594" cy="14298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64999">
                <a:srgbClr val="FFD757"/>
              </a:gs>
              <a:gs pos="100000">
                <a:srgbClr val="FFC000"/>
              </a:gs>
            </a:gsLst>
            <a:lin ang="2700000" scaled="1"/>
            <a:tileRect/>
          </a:gra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 dirty="0" err="1">
                <a:solidFill>
                  <a:srgbClr val="C00000"/>
                </a:solidFill>
              </a:rPr>
              <a:t>Persetujuan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dari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atasan</a:t>
            </a:r>
            <a:r>
              <a:rPr lang="en-US" sz="1800" dirty="0">
                <a:solidFill>
                  <a:srgbClr val="C00000"/>
                </a:solidFill>
              </a:rPr>
              <a:t> (</a:t>
            </a:r>
            <a:r>
              <a:rPr lang="en-US" sz="1800" dirty="0" err="1">
                <a:solidFill>
                  <a:srgbClr val="C00000"/>
                </a:solidFill>
              </a:rPr>
              <a:t>Setingkat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Eselon</a:t>
            </a:r>
            <a:r>
              <a:rPr lang="en-US" sz="1800" dirty="0">
                <a:solidFill>
                  <a:srgbClr val="C00000"/>
                </a:solidFill>
              </a:rPr>
              <a:t> II) </a:t>
            </a:r>
            <a:r>
              <a:rPr lang="en-US" sz="1800" dirty="0" err="1">
                <a:solidFill>
                  <a:srgbClr val="C00000"/>
                </a:solidFill>
              </a:rPr>
              <a:t>dan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Bahan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Penilaian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 rot="5400000" flipV="1">
            <a:off x="7730332" y="3320256"/>
            <a:ext cx="749300" cy="18891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6650791" y="1610009"/>
            <a:ext cx="2635076" cy="14298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64999">
                <a:srgbClr val="FFD757"/>
              </a:gs>
              <a:gs pos="100000">
                <a:srgbClr val="FFC000"/>
              </a:gs>
            </a:gsLst>
            <a:lin ang="2700000" scaled="1"/>
            <a:tileRect/>
          </a:gra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C00000"/>
                </a:solidFill>
              </a:rPr>
              <a:t>Biro </a:t>
            </a:r>
            <a:r>
              <a:rPr lang="en-US" sz="1800" dirty="0" err="1">
                <a:solidFill>
                  <a:srgbClr val="C00000"/>
                </a:solidFill>
              </a:rPr>
              <a:t>Kepegawaian</a:t>
            </a:r>
            <a:r>
              <a:rPr lang="en-US" sz="1800" dirty="0">
                <a:solidFill>
                  <a:srgbClr val="C00000"/>
                </a:solidFill>
              </a:rPr>
              <a:t>/Unit </a:t>
            </a:r>
            <a:r>
              <a:rPr lang="en-US" sz="1800" dirty="0" err="1">
                <a:solidFill>
                  <a:srgbClr val="C00000"/>
                </a:solidFill>
              </a:rPr>
              <a:t>Kerja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Eselon</a:t>
            </a:r>
            <a:r>
              <a:rPr lang="en-US" sz="1800" dirty="0">
                <a:solidFill>
                  <a:srgbClr val="C00000"/>
                </a:solidFill>
              </a:rPr>
              <a:t> II yang </a:t>
            </a:r>
            <a:r>
              <a:rPr lang="en-US" sz="1800" dirty="0" err="1">
                <a:solidFill>
                  <a:srgbClr val="C00000"/>
                </a:solidFill>
              </a:rPr>
              <a:t>membawahi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Pranata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Komputer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9" name="Right Arrow 38"/>
          <p:cNvSpPr/>
          <p:nvPr/>
        </p:nvSpPr>
        <p:spPr>
          <a:xfrm flipH="1">
            <a:off x="5994400" y="4184650"/>
            <a:ext cx="665163" cy="1905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Bent Arrow 39"/>
          <p:cNvSpPr/>
          <p:nvPr/>
        </p:nvSpPr>
        <p:spPr>
          <a:xfrm flipH="1" flipV="1">
            <a:off x="6913563" y="4905375"/>
            <a:ext cx="1258887" cy="938213"/>
          </a:xfrm>
          <a:prstGeom prst="bentArrow">
            <a:avLst>
              <a:gd name="adj1" fmla="val 10455"/>
              <a:gd name="adj2" fmla="val 10455"/>
              <a:gd name="adj3" fmla="val 13364"/>
              <a:gd name="adj4" fmla="val 190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6659652" y="3796647"/>
            <a:ext cx="2636748" cy="1103271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64999">
                <a:srgbClr val="FFD757"/>
              </a:gs>
              <a:gs pos="100000">
                <a:srgbClr val="FFC000"/>
              </a:gs>
            </a:gsLst>
            <a:lin ang="2700000" scaled="1"/>
            <a:tileRect/>
          </a:gra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>
                <a:solidFill>
                  <a:srgbClr val="C00000"/>
                </a:solidFill>
              </a:rPr>
              <a:t>Sekretariat Jabatan  Fungsional Pranata Komputer</a:t>
            </a:r>
          </a:p>
        </p:txBody>
      </p:sp>
      <p:sp>
        <p:nvSpPr>
          <p:cNvPr id="41" name="Right Arrow 40"/>
          <p:cNvSpPr/>
          <p:nvPr/>
        </p:nvSpPr>
        <p:spPr>
          <a:xfrm flipH="1">
            <a:off x="3459163" y="5653088"/>
            <a:ext cx="1031875" cy="1905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U-Turn Arrow 41"/>
          <p:cNvSpPr/>
          <p:nvPr/>
        </p:nvSpPr>
        <p:spPr>
          <a:xfrm>
            <a:off x="4868863" y="3271838"/>
            <a:ext cx="2743200" cy="517525"/>
          </a:xfrm>
          <a:prstGeom prst="uturnArrow">
            <a:avLst>
              <a:gd name="adj1" fmla="val 17076"/>
              <a:gd name="adj2" fmla="val 15755"/>
              <a:gd name="adj3" fmla="val 25000"/>
              <a:gd name="adj4" fmla="val 43750"/>
              <a:gd name="adj5" fmla="val 1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7373938" y="5233988"/>
            <a:ext cx="4905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6</a:t>
            </a:r>
          </a:p>
        </p:txBody>
      </p:sp>
      <p:sp>
        <p:nvSpPr>
          <p:cNvPr id="44" name="TextBox 31"/>
          <p:cNvSpPr txBox="1">
            <a:spLocks noChangeArrowheads="1"/>
          </p:cNvSpPr>
          <p:nvPr/>
        </p:nvSpPr>
        <p:spPr bwMode="auto">
          <a:xfrm>
            <a:off x="2595563" y="1819275"/>
            <a:ext cx="4905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45" name="TextBox 31"/>
          <p:cNvSpPr txBox="1">
            <a:spLocks noChangeArrowheads="1"/>
          </p:cNvSpPr>
          <p:nvPr/>
        </p:nvSpPr>
        <p:spPr bwMode="auto">
          <a:xfrm>
            <a:off x="6194425" y="1819275"/>
            <a:ext cx="49053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sp>
        <p:nvSpPr>
          <p:cNvPr id="46" name="TextBox 31"/>
          <p:cNvSpPr txBox="1">
            <a:spLocks noChangeArrowheads="1"/>
          </p:cNvSpPr>
          <p:nvPr/>
        </p:nvSpPr>
        <p:spPr bwMode="auto">
          <a:xfrm>
            <a:off x="8199438" y="3089275"/>
            <a:ext cx="4921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3</a:t>
            </a:r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4478566" y="5147288"/>
            <a:ext cx="2434563" cy="98618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64999">
                <a:srgbClr val="FFD757"/>
              </a:gs>
              <a:gs pos="100000">
                <a:srgbClr val="FFC000"/>
              </a:gs>
            </a:gsLst>
            <a:lin ang="2700000" scaled="1"/>
            <a:tileRect/>
          </a:gra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>
                <a:solidFill>
                  <a:srgbClr val="C00000"/>
                </a:solidFill>
              </a:rPr>
              <a:t>Penetapan Angka Kredit (PAK)  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7" grpId="0"/>
      <p:bldP spid="36888" grpId="0"/>
      <p:bldP spid="36890" grpId="0"/>
      <p:bldP spid="35" grpId="0" animBg="1"/>
      <p:bldP spid="36" grpId="0" animBg="1"/>
      <p:bldP spid="37" grpId="0" animBg="1"/>
      <p:bldP spid="39" grpId="0" animBg="1"/>
      <p:bldP spid="41" grpId="0" animBg="1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:\Unduhan\uang\New Folder (2)\document_handling copy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bright="-27000" contrast="47000"/>
          </a:blip>
          <a:srcRect/>
          <a:stretch>
            <a:fillRect/>
          </a:stretch>
        </p:blipFill>
        <p:spPr bwMode="auto">
          <a:xfrm>
            <a:off x="7162800" y="3294040"/>
            <a:ext cx="2420960" cy="2420960"/>
          </a:xfrm>
          <a:prstGeom prst="rect">
            <a:avLst/>
          </a:prstGeom>
          <a:noFill/>
          <a:effectLst>
            <a:outerShdw blurRad="2032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789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157288" y="1377950"/>
            <a:ext cx="7923212" cy="411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Pendidikan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serendah-rendahnya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SLTA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Pangkat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serendahnya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II/a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Lulus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Diklat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Pranata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Komputer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Tingkat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Terampil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kecuali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mempunyai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diploma TI)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DP3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bernilai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baik</a:t>
            </a:r>
            <a:endParaRPr lang="en-US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Usia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&lt; 5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tahun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sebelum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usia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pensiun</a:t>
            </a:r>
            <a:endParaRPr lang="en-US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2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.1.1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   </a:t>
            </a:r>
            <a:r>
              <a:rPr lang="en-US" sz="2800" kern="10" spc="4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Persyaratan</a:t>
            </a:r>
            <a:r>
              <a:rPr lang="en-US" sz="2800" kern="10" spc="4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spc="4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Pengangkatan</a:t>
            </a:r>
            <a:r>
              <a:rPr lang="en-US" sz="2800" kern="10" spc="4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spc="4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Pertama</a:t>
            </a:r>
            <a:r>
              <a:rPr lang="en-US" sz="2800" kern="10" spc="4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spc="4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Pranata</a:t>
            </a:r>
            <a:r>
              <a:rPr lang="en-US" sz="2800" kern="10" spc="4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spc="4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Komputer</a:t>
            </a:r>
            <a:r>
              <a:rPr lang="en-US" sz="2800" kern="10" spc="4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spc="4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Terampil</a:t>
            </a:r>
            <a:endParaRPr lang="en-US" sz="2800" kern="10" spc="4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  <p:pic>
        <p:nvPicPr>
          <p:cNvPr id="132098" name="Picture 2" descr="G:\BAHAN BINTEK PRAKOM\New Folder (2)\MPj04100840000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0" y="3200400"/>
            <a:ext cx="3008595" cy="3048000"/>
          </a:xfrm>
          <a:prstGeom prst="rect">
            <a:avLst/>
          </a:prstGeom>
          <a:noFill/>
        </p:spPr>
      </p:pic>
      <p:pic>
        <p:nvPicPr>
          <p:cNvPr id="132097" name="Picture 1" descr="G:\BAHAN BINTEK PRAKOM\New Folder (2)\lonely ijo.png"/>
          <p:cNvPicPr>
            <a:picLocks noChangeAspect="1" noChangeArrowheads="1"/>
          </p:cNvPicPr>
          <p:nvPr/>
        </p:nvPicPr>
        <p:blipFill>
          <a:blip r:embed="rId5">
            <a:lum bright="2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2840038"/>
            <a:ext cx="1752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1" descr="H:\Unduhan\uang\New Folder (2)\document_handling copy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bright="18000" contrast="20000"/>
          </a:blip>
          <a:srcRect/>
          <a:stretch>
            <a:fillRect/>
          </a:stretch>
        </p:blipFill>
        <p:spPr bwMode="auto">
          <a:xfrm>
            <a:off x="7162800" y="3294040"/>
            <a:ext cx="2420960" cy="2420960"/>
          </a:xfrm>
          <a:prstGeom prst="rect">
            <a:avLst/>
          </a:prstGeom>
          <a:noFill/>
          <a:effectLst>
            <a:outerShdw blurRad="2032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G:\BAHAN BINTEK PRAKOM\New Folder (2)\MPj04100840000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0" y="3200400"/>
            <a:ext cx="3008595" cy="3048000"/>
          </a:xfrm>
          <a:prstGeom prst="rect">
            <a:avLst/>
          </a:prstGeom>
          <a:noFill/>
        </p:spPr>
      </p:pic>
      <p:pic>
        <p:nvPicPr>
          <p:cNvPr id="130050" name="Picture 2" descr="G:\BAHAN BINTEK PRAKOM\New Folder (2)\lonely oran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2840038"/>
            <a:ext cx="17748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1150938" y="1306513"/>
            <a:ext cx="7115175" cy="411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Pendidikan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serendah-rendahnya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S-1/ D IV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Pangkat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serendahnya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III/a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Lulus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Diklat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Pranata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Komputer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Tingkat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Ahli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kecuali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pendidikan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bidang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TI)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DP3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bernilai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baik</a:t>
            </a:r>
            <a:endParaRPr lang="en-US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Usia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&lt; 5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tahun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sebelum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usia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pensiun</a:t>
            </a:r>
            <a:endParaRPr lang="en-US" sz="2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2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.1.2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	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Persyaratan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Pengangkatan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Pertama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Pranata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Komputer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Ahli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3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3055938" y="1401763"/>
            <a:ext cx="6545262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Surat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Usulan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menjadi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Pejabat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Fungsional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dari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Pejabat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Setingkat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Eselon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II</a:t>
            </a:r>
          </a:p>
          <a:p>
            <a:pPr marL="266700" indent="-266700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Fotocopy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Ijasah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pendidikan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terakhir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266700" indent="-266700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Fotocopy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SK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Kenaikan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Pangkat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Terakhir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266700" indent="-266700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Fotocopy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Sertifikat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Diklat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Pranata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Komputer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266700" indent="-266700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Fotocopy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DP3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satu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tahun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terakhir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266700" indent="-266700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Daftar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Usul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Penilaian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Angka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Kredit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266700" indent="-266700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Berkas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Usulan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Penilaian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Angka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Kredit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yang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dilampirkan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dengan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bukti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fisik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2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.1.3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	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Kelengkapan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Administrasi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Pengangkatan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Pertama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-11875" y="1598100"/>
            <a:ext cx="3208755" cy="4326910"/>
            <a:chOff x="0" y="1704975"/>
            <a:chExt cx="3208755" cy="4326910"/>
          </a:xfrm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</p:grpSpPr>
        <p:pic>
          <p:nvPicPr>
            <p:cNvPr id="128004" name="Picture 4" descr="H:\Unduhan\uang\New Folder (2)\document_handling copy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704975"/>
              <a:ext cx="2790826" cy="2790825"/>
            </a:xfrm>
            <a:prstGeom prst="rect">
              <a:avLst/>
            </a:prstGeom>
            <a:noFill/>
          </p:spPr>
        </p:pic>
        <p:pic>
          <p:nvPicPr>
            <p:cNvPr id="128001" name="Picture 1" descr="H:\Unduhan\uang\New Folder (2)\CLIPART_OF_10889_SM_2 copy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2286000"/>
              <a:ext cx="2294355" cy="374588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05" name="AutoShape 33"/>
          <p:cNvSpPr>
            <a:spLocks noChangeArrowheads="1"/>
          </p:cNvSpPr>
          <p:nvPr/>
        </p:nvSpPr>
        <p:spPr bwMode="auto">
          <a:xfrm>
            <a:off x="1203325" y="5013325"/>
            <a:ext cx="779463" cy="749300"/>
          </a:xfrm>
          <a:prstGeom prst="rightArrow">
            <a:avLst>
              <a:gd name="adj1" fmla="val 50000"/>
              <a:gd name="adj2" fmla="val 3046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000"/>
          </a:p>
        </p:txBody>
      </p:sp>
      <p:sp>
        <p:nvSpPr>
          <p:cNvPr id="21" name="AutoShape 33"/>
          <p:cNvSpPr>
            <a:spLocks noChangeArrowheads="1"/>
          </p:cNvSpPr>
          <p:nvPr/>
        </p:nvSpPr>
        <p:spPr bwMode="auto">
          <a:xfrm>
            <a:off x="4940300" y="5013325"/>
            <a:ext cx="779463" cy="749300"/>
          </a:xfrm>
          <a:prstGeom prst="rightArrow">
            <a:avLst>
              <a:gd name="adj1" fmla="val 50000"/>
              <a:gd name="adj2" fmla="val 3046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000"/>
          </a:p>
        </p:txBody>
      </p:sp>
      <p:sp>
        <p:nvSpPr>
          <p:cNvPr id="105504" name="AutoShape 32"/>
          <p:cNvSpPr>
            <a:spLocks noChangeArrowheads="1"/>
          </p:cNvSpPr>
          <p:nvPr/>
        </p:nvSpPr>
        <p:spPr bwMode="auto">
          <a:xfrm>
            <a:off x="1189038" y="3792538"/>
            <a:ext cx="798512" cy="749300"/>
          </a:xfrm>
          <a:prstGeom prst="rightArrow">
            <a:avLst>
              <a:gd name="adj1" fmla="val 50000"/>
              <a:gd name="adj2" fmla="val 3046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000"/>
          </a:p>
        </p:txBody>
      </p:sp>
      <p:sp>
        <p:nvSpPr>
          <p:cNvPr id="40966" name="AutoShape 3"/>
          <p:cNvSpPr>
            <a:spLocks noChangeArrowheads="1"/>
          </p:cNvSpPr>
          <p:nvPr/>
        </p:nvSpPr>
        <p:spPr bwMode="auto">
          <a:xfrm>
            <a:off x="432288" y="3684043"/>
            <a:ext cx="862034" cy="237593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solidFill>
                  <a:schemeClr val="tx1"/>
                </a:solidFill>
              </a:rPr>
              <a:t>D III</a:t>
            </a:r>
          </a:p>
        </p:txBody>
      </p:sp>
      <p:sp>
        <p:nvSpPr>
          <p:cNvPr id="40968" name="AutoShape 27"/>
          <p:cNvSpPr>
            <a:spLocks noChangeArrowheads="1"/>
          </p:cNvSpPr>
          <p:nvPr/>
        </p:nvSpPr>
        <p:spPr bwMode="auto">
          <a:xfrm>
            <a:off x="7620000" y="1524000"/>
            <a:ext cx="1981200" cy="1268413"/>
          </a:xfrm>
          <a:prstGeom prst="wedgeRoundRectCallout">
            <a:avLst>
              <a:gd name="adj1" fmla="val -62610"/>
              <a:gd name="adj2" fmla="val 81310"/>
              <a:gd name="adj3" fmla="val 16667"/>
            </a:avLst>
          </a:prstGeom>
          <a:solidFill>
            <a:srgbClr val="FFFFCC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99997A"/>
            </a:prst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DP3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satu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terakhir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BAIK,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gol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. min II-a</a:t>
            </a:r>
          </a:p>
        </p:txBody>
      </p:sp>
      <p:sp>
        <p:nvSpPr>
          <p:cNvPr id="40970" name="Oval 31"/>
          <p:cNvSpPr>
            <a:spLocks noChangeArrowheads="1"/>
          </p:cNvSpPr>
          <p:nvPr/>
        </p:nvSpPr>
        <p:spPr bwMode="auto">
          <a:xfrm>
            <a:off x="1995055" y="4989433"/>
            <a:ext cx="1802435" cy="84294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NON TI</a:t>
            </a:r>
          </a:p>
        </p:txBody>
      </p:sp>
      <p:sp>
        <p:nvSpPr>
          <p:cNvPr id="105509" name="AutoShape 37"/>
          <p:cNvSpPr>
            <a:spLocks noChangeArrowheads="1"/>
          </p:cNvSpPr>
          <p:nvPr/>
        </p:nvSpPr>
        <p:spPr bwMode="auto">
          <a:xfrm>
            <a:off x="3435350" y="3673475"/>
            <a:ext cx="2286000" cy="936625"/>
          </a:xfrm>
          <a:prstGeom prst="rightArrow">
            <a:avLst>
              <a:gd name="adj1" fmla="val 50000"/>
              <a:gd name="adj2" fmla="val 3938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000"/>
          </a:p>
        </p:txBody>
      </p:sp>
      <p:sp>
        <p:nvSpPr>
          <p:cNvPr id="40972" name="AutoShape 45"/>
          <p:cNvSpPr>
            <a:spLocks noChangeArrowheads="1"/>
          </p:cNvSpPr>
          <p:nvPr/>
        </p:nvSpPr>
        <p:spPr bwMode="auto">
          <a:xfrm>
            <a:off x="3819726" y="4711925"/>
            <a:ext cx="1492757" cy="144779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800" dirty="0">
                <a:solidFill>
                  <a:schemeClr val="tx1"/>
                </a:solidFill>
              </a:rPr>
              <a:t>DIKLAT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800" dirty="0" err="1">
                <a:solidFill>
                  <a:schemeClr val="tx1"/>
                </a:solidFill>
              </a:rPr>
              <a:t>Pranata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Komputer</a:t>
            </a:r>
            <a:r>
              <a:rPr lang="en-US" sz="1800" dirty="0">
                <a:solidFill>
                  <a:schemeClr val="tx1"/>
                </a:solidFill>
              </a:rPr>
              <a:t> Tingkat </a:t>
            </a:r>
            <a:r>
              <a:rPr lang="en-US" sz="1800" dirty="0" err="1">
                <a:solidFill>
                  <a:schemeClr val="tx1"/>
                </a:solidFill>
              </a:rPr>
              <a:t>Terampil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5518" name="AutoShape 46"/>
          <p:cNvSpPr>
            <a:spLocks noChangeArrowheads="1"/>
          </p:cNvSpPr>
          <p:nvPr/>
        </p:nvSpPr>
        <p:spPr bwMode="auto">
          <a:xfrm>
            <a:off x="6889750" y="3700463"/>
            <a:ext cx="1001713" cy="1028700"/>
          </a:xfrm>
          <a:prstGeom prst="rightArrow">
            <a:avLst>
              <a:gd name="adj1" fmla="val 50000"/>
              <a:gd name="adj2" fmla="val 4050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000"/>
          </a:p>
        </p:txBody>
      </p:sp>
      <p:sp>
        <p:nvSpPr>
          <p:cNvPr id="40974" name="AutoShape 53"/>
          <p:cNvSpPr>
            <a:spLocks noChangeArrowheads="1"/>
          </p:cNvSpPr>
          <p:nvPr/>
        </p:nvSpPr>
        <p:spPr bwMode="auto">
          <a:xfrm>
            <a:off x="5743851" y="1524000"/>
            <a:ext cx="1602729" cy="4535974"/>
          </a:xfrm>
          <a:prstGeom prst="roundRect">
            <a:avLst>
              <a:gd name="adj" fmla="val 906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DUPAK</a:t>
            </a:r>
          </a:p>
          <a:p>
            <a:pPr algn="ctr" eaLnBrk="0" hangingPunct="0">
              <a:defRPr/>
            </a:pPr>
            <a:r>
              <a:rPr lang="en-US" sz="2000" dirty="0" err="1">
                <a:solidFill>
                  <a:schemeClr val="tx1"/>
                </a:solidFill>
              </a:rPr>
              <a:t>Memenuhi</a:t>
            </a:r>
            <a:endParaRPr lang="en-US" sz="2000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en-US" sz="2000" dirty="0" err="1">
                <a:solidFill>
                  <a:schemeClr val="tx1"/>
                </a:solidFill>
              </a:rPr>
              <a:t>Angka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kredit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algn="ctr" eaLnBrk="0" hangingPunct="0">
              <a:defRPr/>
            </a:pPr>
            <a:r>
              <a:rPr lang="en-US" sz="2000" dirty="0" err="1">
                <a:solidFill>
                  <a:schemeClr val="tx1"/>
                </a:solidFill>
              </a:rPr>
              <a:t>Unsur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Utama</a:t>
            </a:r>
            <a:endParaRPr lang="en-US" sz="2000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Min 80 %</a:t>
            </a:r>
          </a:p>
          <a:p>
            <a:pPr algn="ctr" eaLnBrk="0" hangingPunct="0">
              <a:defRPr/>
            </a:pPr>
            <a:r>
              <a:rPr lang="en-US" sz="2000" dirty="0" err="1">
                <a:solidFill>
                  <a:schemeClr val="tx1"/>
                </a:solidFill>
              </a:rPr>
              <a:t>Unsur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Penunjang</a:t>
            </a:r>
            <a:endParaRPr lang="en-US" sz="2000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Max 20 %</a:t>
            </a:r>
          </a:p>
        </p:txBody>
      </p:sp>
      <p:grpSp>
        <p:nvGrpSpPr>
          <p:cNvPr id="2" name="Group 27"/>
          <p:cNvGrpSpPr/>
          <p:nvPr/>
        </p:nvGrpSpPr>
        <p:grpSpPr>
          <a:xfrm>
            <a:off x="7921490" y="3397207"/>
            <a:ext cx="1550681" cy="1972723"/>
            <a:chOff x="7561496" y="3397207"/>
            <a:chExt cx="1879296" cy="1972723"/>
          </a:xfrm>
          <a:solidFill>
            <a:srgbClr val="66FF33"/>
          </a:solidFill>
        </p:grpSpPr>
        <p:sp>
          <p:nvSpPr>
            <p:cNvPr id="105485" name="Rectangle 13"/>
            <p:cNvSpPr>
              <a:spLocks noChangeArrowheads="1"/>
            </p:cNvSpPr>
            <p:nvPr/>
          </p:nvSpPr>
          <p:spPr bwMode="auto">
            <a:xfrm>
              <a:off x="7561496" y="3397207"/>
              <a:ext cx="1645702" cy="16858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JENJANG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STATISTISI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TERAMPIL</a:t>
              </a:r>
            </a:p>
          </p:txBody>
        </p:sp>
        <p:sp>
          <p:nvSpPr>
            <p:cNvPr id="105534" name="Rectangle 62"/>
            <p:cNvSpPr>
              <a:spLocks noChangeArrowheads="1"/>
            </p:cNvSpPr>
            <p:nvPr/>
          </p:nvSpPr>
          <p:spPr bwMode="auto">
            <a:xfrm>
              <a:off x="7670004" y="3531845"/>
              <a:ext cx="1645702" cy="16858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JENJANG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STATISTISI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TERAMPIL</a:t>
              </a:r>
            </a:p>
          </p:txBody>
        </p:sp>
        <p:sp>
          <p:nvSpPr>
            <p:cNvPr id="105535" name="Rectangle 63"/>
            <p:cNvSpPr>
              <a:spLocks noChangeArrowheads="1"/>
            </p:cNvSpPr>
            <p:nvPr/>
          </p:nvSpPr>
          <p:spPr bwMode="auto">
            <a:xfrm>
              <a:off x="7795090" y="3684043"/>
              <a:ext cx="1645702" cy="16858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PK 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TERAMPIL</a:t>
              </a:r>
            </a:p>
          </p:txBody>
        </p:sp>
      </p:grpSp>
      <p:sp>
        <p:nvSpPr>
          <p:cNvPr id="105537" name="AutoShape 65"/>
          <p:cNvSpPr>
            <a:spLocks noChangeArrowheads="1"/>
          </p:cNvSpPr>
          <p:nvPr/>
        </p:nvSpPr>
        <p:spPr bwMode="auto">
          <a:xfrm>
            <a:off x="1189038" y="1922463"/>
            <a:ext cx="862012" cy="869950"/>
          </a:xfrm>
          <a:prstGeom prst="rightArrow">
            <a:avLst>
              <a:gd name="adj1" fmla="val 50000"/>
              <a:gd name="adj2" fmla="val 3482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000"/>
          </a:p>
        </p:txBody>
      </p:sp>
      <p:sp>
        <p:nvSpPr>
          <p:cNvPr id="40978" name="AutoShape 64"/>
          <p:cNvSpPr>
            <a:spLocks noChangeArrowheads="1"/>
          </p:cNvSpPr>
          <p:nvPr/>
        </p:nvSpPr>
        <p:spPr bwMode="auto">
          <a:xfrm>
            <a:off x="432288" y="1524000"/>
            <a:ext cx="862034" cy="187320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solidFill>
                  <a:schemeClr val="tx1"/>
                </a:solidFill>
              </a:rPr>
              <a:t>SLTA</a:t>
            </a:r>
          </a:p>
          <a:p>
            <a:pPr algn="ctr" eaLnBrk="0" hangingPunct="0">
              <a:defRPr/>
            </a:pPr>
            <a:r>
              <a:rPr lang="en-US" sz="2000">
                <a:solidFill>
                  <a:schemeClr val="tx1"/>
                </a:solidFill>
              </a:rPr>
              <a:t>D I</a:t>
            </a:r>
          </a:p>
          <a:p>
            <a:pPr algn="ctr" eaLnBrk="0" hangingPunct="0">
              <a:defRPr/>
            </a:pPr>
            <a:r>
              <a:rPr lang="en-US" sz="2000">
                <a:solidFill>
                  <a:schemeClr val="tx1"/>
                </a:solidFill>
              </a:rPr>
              <a:t>D II</a:t>
            </a:r>
          </a:p>
        </p:txBody>
      </p:sp>
      <p:sp>
        <p:nvSpPr>
          <p:cNvPr id="40979" name="AutoShape 67"/>
          <p:cNvSpPr>
            <a:spLocks noChangeArrowheads="1"/>
          </p:cNvSpPr>
          <p:nvPr/>
        </p:nvSpPr>
        <p:spPr bwMode="auto">
          <a:xfrm>
            <a:off x="2077990" y="1524000"/>
            <a:ext cx="3256009" cy="1676400"/>
          </a:xfrm>
          <a:prstGeom prst="rightArrow">
            <a:avLst>
              <a:gd name="adj1" fmla="val 71807"/>
              <a:gd name="adj2" fmla="val 4591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DIKLAT </a:t>
            </a:r>
            <a:r>
              <a:rPr lang="en-US" sz="2000" dirty="0" err="1">
                <a:solidFill>
                  <a:schemeClr val="tx1"/>
                </a:solidFill>
              </a:rPr>
              <a:t>Pranata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Komputer</a:t>
            </a:r>
            <a:r>
              <a:rPr lang="en-US" sz="2000" dirty="0">
                <a:solidFill>
                  <a:schemeClr val="tx1"/>
                </a:solidFill>
              </a:rPr>
              <a:t> Tingkat </a:t>
            </a:r>
            <a:r>
              <a:rPr lang="en-US" sz="2000" dirty="0" err="1">
                <a:solidFill>
                  <a:schemeClr val="tx1"/>
                </a:solidFill>
              </a:rPr>
              <a:t>Terampil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2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.1.4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	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Pengangkatan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Terampil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  <p:sp>
        <p:nvSpPr>
          <p:cNvPr id="40969" name="Oval 29"/>
          <p:cNvSpPr>
            <a:spLocks noChangeArrowheads="1"/>
          </p:cNvSpPr>
          <p:nvPr/>
        </p:nvSpPr>
        <p:spPr bwMode="auto">
          <a:xfrm>
            <a:off x="1994865" y="3733800"/>
            <a:ext cx="1802435" cy="84294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solidFill>
                  <a:schemeClr val="tx1"/>
                </a:solidFill>
              </a:rPr>
              <a:t>TI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0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1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05" grpId="0" animBg="1"/>
      <p:bldP spid="21" grpId="0" animBg="1"/>
      <p:bldP spid="105504" grpId="0" animBg="1"/>
      <p:bldP spid="40968" grpId="0" animBg="1"/>
      <p:bldP spid="105509" grpId="0" animBg="1"/>
      <p:bldP spid="105518" grpId="0" animBg="1"/>
      <p:bldP spid="1055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utoShape 36"/>
          <p:cNvSpPr>
            <a:spLocks noChangeArrowheads="1"/>
          </p:cNvSpPr>
          <p:nvPr/>
        </p:nvSpPr>
        <p:spPr bwMode="auto">
          <a:xfrm>
            <a:off x="962025" y="4289425"/>
            <a:ext cx="793750" cy="911225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4483100" y="4289425"/>
            <a:ext cx="793750" cy="911225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41986" name="AutoShape 35"/>
          <p:cNvSpPr>
            <a:spLocks noChangeArrowheads="1"/>
          </p:cNvSpPr>
          <p:nvPr/>
        </p:nvSpPr>
        <p:spPr bwMode="auto">
          <a:xfrm>
            <a:off x="968375" y="2670175"/>
            <a:ext cx="812800" cy="911225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41993" name="AutoShape 38"/>
          <p:cNvSpPr>
            <a:spLocks noChangeArrowheads="1"/>
          </p:cNvSpPr>
          <p:nvPr/>
        </p:nvSpPr>
        <p:spPr bwMode="auto">
          <a:xfrm>
            <a:off x="3048000" y="2670175"/>
            <a:ext cx="2228850" cy="911225"/>
          </a:xfrm>
          <a:prstGeom prst="rightArrow">
            <a:avLst>
              <a:gd name="adj1" fmla="val 50000"/>
              <a:gd name="adj2" fmla="val 4084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41995" name="AutoShape 47"/>
          <p:cNvSpPr>
            <a:spLocks noChangeArrowheads="1"/>
          </p:cNvSpPr>
          <p:nvPr/>
        </p:nvSpPr>
        <p:spPr bwMode="auto">
          <a:xfrm>
            <a:off x="6954838" y="3846513"/>
            <a:ext cx="893762" cy="1144587"/>
          </a:xfrm>
          <a:prstGeom prst="rightArrow">
            <a:avLst>
              <a:gd name="adj1" fmla="val 50000"/>
              <a:gd name="adj2" fmla="val 4124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381000" y="2560905"/>
            <a:ext cx="990600" cy="28326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D757"/>
              </a:gs>
              <a:gs pos="80000">
                <a:srgbClr val="FFC000"/>
              </a:gs>
              <a:gs pos="100000">
                <a:srgbClr val="FF9900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C00000"/>
                </a:solidFill>
              </a:rPr>
              <a:t>D IV</a:t>
            </a:r>
          </a:p>
          <a:p>
            <a:pPr algn="ctr" eaLnBrk="0" hangingPunct="0">
              <a:defRPr/>
            </a:pPr>
            <a:r>
              <a:rPr lang="en-US" sz="2400" dirty="0">
                <a:solidFill>
                  <a:srgbClr val="C00000"/>
                </a:solidFill>
              </a:rPr>
              <a:t>S 1</a:t>
            </a:r>
          </a:p>
          <a:p>
            <a:pPr algn="ctr" eaLnBrk="0" hangingPunct="0">
              <a:defRPr/>
            </a:pPr>
            <a:r>
              <a:rPr lang="en-US" sz="2400" dirty="0">
                <a:solidFill>
                  <a:srgbClr val="C00000"/>
                </a:solidFill>
              </a:rPr>
              <a:t>S 2</a:t>
            </a:r>
          </a:p>
          <a:p>
            <a:pPr algn="ctr" eaLnBrk="0" hangingPunct="0">
              <a:defRPr/>
            </a:pPr>
            <a:r>
              <a:rPr lang="en-US" sz="2400" dirty="0">
                <a:solidFill>
                  <a:srgbClr val="C00000"/>
                </a:solidFill>
              </a:rPr>
              <a:t>S 3</a:t>
            </a:r>
          </a:p>
        </p:txBody>
      </p:sp>
      <p:sp>
        <p:nvSpPr>
          <p:cNvPr id="41991" name="AutoShape 28"/>
          <p:cNvSpPr>
            <a:spLocks noChangeArrowheads="1"/>
          </p:cNvSpPr>
          <p:nvPr/>
        </p:nvSpPr>
        <p:spPr bwMode="auto">
          <a:xfrm>
            <a:off x="7089775" y="1216025"/>
            <a:ext cx="2474913" cy="1458913"/>
          </a:xfrm>
          <a:prstGeom prst="wedgeEllipseCallout">
            <a:avLst>
              <a:gd name="adj1" fmla="val -41015"/>
              <a:gd name="adj2" fmla="val 70736"/>
            </a:avLst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+mn-lt"/>
              </a:rPr>
              <a:t>DP3 satu th terakhir BAIK, gol. min III-a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779555" y="2715819"/>
            <a:ext cx="1606895" cy="2450530"/>
            <a:chOff x="1898305" y="2715819"/>
            <a:chExt cx="1867453" cy="2450530"/>
          </a:xfrm>
          <a:gradFill>
            <a:gsLst>
              <a:gs pos="0">
                <a:srgbClr val="FFD757"/>
              </a:gs>
              <a:gs pos="80000">
                <a:srgbClr val="FFC000"/>
              </a:gs>
              <a:gs pos="100000">
                <a:srgbClr val="FF9900"/>
              </a:gs>
            </a:gsLst>
            <a:lin ang="16200000" scaled="0"/>
          </a:gradFill>
        </p:grpSpPr>
        <p:sp>
          <p:nvSpPr>
            <p:cNvPr id="41989" name="Oval 8"/>
            <p:cNvSpPr>
              <a:spLocks noChangeArrowheads="1"/>
            </p:cNvSpPr>
            <p:nvPr/>
          </p:nvSpPr>
          <p:spPr bwMode="auto">
            <a:xfrm>
              <a:off x="1898305" y="4346325"/>
              <a:ext cx="1836738" cy="820024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400">
                  <a:solidFill>
                    <a:srgbClr val="C00000"/>
                  </a:solidFill>
                </a:rPr>
                <a:t>Non TI</a:t>
              </a:r>
            </a:p>
          </p:txBody>
        </p:sp>
        <p:sp>
          <p:nvSpPr>
            <p:cNvPr id="41992" name="Oval 30"/>
            <p:cNvSpPr>
              <a:spLocks noChangeArrowheads="1"/>
            </p:cNvSpPr>
            <p:nvPr/>
          </p:nvSpPr>
          <p:spPr bwMode="auto">
            <a:xfrm>
              <a:off x="1929020" y="2715819"/>
              <a:ext cx="1836738" cy="820024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400">
                  <a:solidFill>
                    <a:srgbClr val="C00000"/>
                  </a:solidFill>
                </a:rPr>
                <a:t>TI</a:t>
              </a:r>
            </a:p>
          </p:txBody>
        </p:sp>
      </p:grpSp>
      <p:sp>
        <p:nvSpPr>
          <p:cNvPr id="41994" name="AutoShape 44"/>
          <p:cNvSpPr>
            <a:spLocks noChangeArrowheads="1"/>
          </p:cNvSpPr>
          <p:nvPr/>
        </p:nvSpPr>
        <p:spPr bwMode="auto">
          <a:xfrm>
            <a:off x="3386450" y="3846514"/>
            <a:ext cx="1524000" cy="1700836"/>
          </a:xfrm>
          <a:prstGeom prst="roundRect">
            <a:avLst/>
          </a:prstGeom>
          <a:gradFill>
            <a:gsLst>
              <a:gs pos="0">
                <a:srgbClr val="FFD757"/>
              </a:gs>
              <a:gs pos="80000">
                <a:srgbClr val="FFC000"/>
              </a:gs>
              <a:gs pos="100000">
                <a:srgbClr val="FF9900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000" dirty="0">
                <a:solidFill>
                  <a:srgbClr val="C00000"/>
                </a:solidFill>
              </a:rPr>
              <a:t>DIKLAT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C00000"/>
                </a:solidFill>
              </a:rPr>
              <a:t>Pranata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Komputer</a:t>
            </a:r>
            <a:r>
              <a:rPr lang="en-US" sz="2000" dirty="0">
                <a:solidFill>
                  <a:srgbClr val="C00000"/>
                </a:solidFill>
              </a:rPr>
              <a:t> Tingkat </a:t>
            </a:r>
            <a:r>
              <a:rPr lang="en-US" sz="2000" dirty="0" err="1">
                <a:solidFill>
                  <a:srgbClr val="C00000"/>
                </a:solidFill>
              </a:rPr>
              <a:t>Ahli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1996" name="AutoShape 50"/>
          <p:cNvSpPr>
            <a:spLocks noChangeArrowheads="1"/>
          </p:cNvSpPr>
          <p:nvPr/>
        </p:nvSpPr>
        <p:spPr bwMode="auto">
          <a:xfrm>
            <a:off x="5276600" y="2438401"/>
            <a:ext cx="2057400" cy="3048000"/>
          </a:xfrm>
          <a:prstGeom prst="roundRect">
            <a:avLst>
              <a:gd name="adj" fmla="val 8488"/>
            </a:avLst>
          </a:prstGeom>
          <a:gradFill>
            <a:gsLst>
              <a:gs pos="0">
                <a:srgbClr val="FFD757"/>
              </a:gs>
              <a:gs pos="80000">
                <a:srgbClr val="FFC000"/>
              </a:gs>
              <a:gs pos="100000">
                <a:srgbClr val="FF9900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200">
                <a:solidFill>
                  <a:srgbClr val="C00000"/>
                </a:solidFill>
              </a:rPr>
              <a:t>DUPAK</a:t>
            </a:r>
          </a:p>
          <a:p>
            <a:pPr algn="ctr" eaLnBrk="0" hangingPunct="0">
              <a:defRPr/>
            </a:pPr>
            <a:r>
              <a:rPr lang="en-US" sz="2200">
                <a:solidFill>
                  <a:srgbClr val="C00000"/>
                </a:solidFill>
              </a:rPr>
              <a:t>Memenuhi</a:t>
            </a:r>
          </a:p>
          <a:p>
            <a:pPr algn="ctr" eaLnBrk="0" hangingPunct="0">
              <a:defRPr/>
            </a:pPr>
            <a:r>
              <a:rPr lang="en-US" sz="2200">
                <a:solidFill>
                  <a:srgbClr val="C00000"/>
                </a:solidFill>
              </a:rPr>
              <a:t>Angka kredit:</a:t>
            </a:r>
          </a:p>
          <a:p>
            <a:pPr algn="ctr" eaLnBrk="0" hangingPunct="0">
              <a:defRPr/>
            </a:pPr>
            <a:r>
              <a:rPr lang="en-US" sz="2200">
                <a:solidFill>
                  <a:srgbClr val="C00000"/>
                </a:solidFill>
              </a:rPr>
              <a:t>Unsur Utama</a:t>
            </a:r>
          </a:p>
          <a:p>
            <a:pPr algn="ctr" eaLnBrk="0" hangingPunct="0">
              <a:defRPr/>
            </a:pPr>
            <a:r>
              <a:rPr lang="en-US" sz="2200">
                <a:solidFill>
                  <a:srgbClr val="C00000"/>
                </a:solidFill>
              </a:rPr>
              <a:t>Min 80 %</a:t>
            </a:r>
          </a:p>
          <a:p>
            <a:pPr algn="ctr" eaLnBrk="0" hangingPunct="0">
              <a:defRPr/>
            </a:pPr>
            <a:r>
              <a:rPr lang="en-US" sz="2200">
                <a:solidFill>
                  <a:srgbClr val="C00000"/>
                </a:solidFill>
              </a:rPr>
              <a:t>Unsur Penunjang</a:t>
            </a:r>
          </a:p>
          <a:p>
            <a:pPr algn="ctr" eaLnBrk="0" hangingPunct="0">
              <a:defRPr/>
            </a:pPr>
            <a:r>
              <a:rPr lang="en-US" sz="2200">
                <a:solidFill>
                  <a:srgbClr val="C00000"/>
                </a:solidFill>
              </a:rPr>
              <a:t>Max 20 %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7871766" y="3521760"/>
            <a:ext cx="1719744" cy="1714077"/>
            <a:chOff x="7588199" y="3521760"/>
            <a:chExt cx="1896631" cy="1714077"/>
          </a:xfrm>
          <a:gradFill>
            <a:gsLst>
              <a:gs pos="0">
                <a:srgbClr val="FFD757"/>
              </a:gs>
              <a:gs pos="80000">
                <a:srgbClr val="FFC000"/>
              </a:gs>
              <a:gs pos="100000">
                <a:srgbClr val="FF9900"/>
              </a:gs>
            </a:gsLst>
            <a:lin ang="16200000" scaled="0"/>
          </a:gradFill>
        </p:grpSpPr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7588199" y="3521760"/>
              <a:ext cx="1677021" cy="1469209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srgbClr val="C00000"/>
                  </a:solidFill>
                </a:rPr>
                <a:t>JENJANG</a:t>
              </a:r>
            </a:p>
            <a:p>
              <a:pPr algn="ctr" eaLnBrk="0" hangingPunct="0">
                <a:defRPr/>
              </a:pPr>
              <a:r>
                <a:rPr lang="en-US" sz="2400" dirty="0">
                  <a:solidFill>
                    <a:srgbClr val="C00000"/>
                  </a:solidFill>
                </a:rPr>
                <a:t>STATISTISI</a:t>
              </a:r>
            </a:p>
            <a:p>
              <a:pPr algn="ctr" eaLnBrk="0" hangingPunct="0">
                <a:defRPr/>
              </a:pPr>
              <a:r>
                <a:rPr lang="en-US" sz="2400" dirty="0">
                  <a:solidFill>
                    <a:srgbClr val="C00000"/>
                  </a:solidFill>
                </a:rPr>
                <a:t>AHLI</a:t>
              </a:r>
            </a:p>
          </p:txBody>
        </p:sp>
        <p:sp>
          <p:nvSpPr>
            <p:cNvPr id="15" name="Rectangle 58"/>
            <p:cNvSpPr>
              <a:spLocks noChangeArrowheads="1"/>
            </p:cNvSpPr>
            <p:nvPr/>
          </p:nvSpPr>
          <p:spPr bwMode="auto">
            <a:xfrm>
              <a:off x="7678807" y="3629957"/>
              <a:ext cx="1677021" cy="1469209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srgbClr val="C00000"/>
                  </a:solidFill>
                </a:rPr>
                <a:t>JENJANG</a:t>
              </a:r>
            </a:p>
            <a:p>
              <a:pPr algn="ctr" eaLnBrk="0" hangingPunct="0">
                <a:defRPr/>
              </a:pPr>
              <a:r>
                <a:rPr lang="en-US" sz="2400" dirty="0">
                  <a:solidFill>
                    <a:srgbClr val="C00000"/>
                  </a:solidFill>
                </a:rPr>
                <a:t>STATISTISI</a:t>
              </a:r>
            </a:p>
            <a:p>
              <a:pPr algn="ctr" eaLnBrk="0" hangingPunct="0">
                <a:defRPr/>
              </a:pPr>
              <a:r>
                <a:rPr lang="en-US" sz="2400" dirty="0">
                  <a:solidFill>
                    <a:srgbClr val="C00000"/>
                  </a:solidFill>
                </a:rPr>
                <a:t>AHLI</a:t>
              </a:r>
            </a:p>
          </p:txBody>
        </p:sp>
        <p:sp>
          <p:nvSpPr>
            <p:cNvPr id="16" name="Rectangle 59"/>
            <p:cNvSpPr>
              <a:spLocks noChangeArrowheads="1"/>
            </p:cNvSpPr>
            <p:nvPr/>
          </p:nvSpPr>
          <p:spPr bwMode="auto">
            <a:xfrm>
              <a:off x="7807809" y="3766628"/>
              <a:ext cx="1677021" cy="1469209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srgbClr val="C00000"/>
                  </a:solidFill>
                </a:rPr>
                <a:t>PK</a:t>
              </a:r>
            </a:p>
            <a:p>
              <a:pPr algn="ctr" eaLnBrk="0" hangingPunct="0">
                <a:defRPr/>
              </a:pPr>
              <a:r>
                <a:rPr lang="en-US" sz="2400" dirty="0">
                  <a:solidFill>
                    <a:srgbClr val="C00000"/>
                  </a:solidFill>
                </a:rPr>
                <a:t>AHLI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2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.1.5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	</a:t>
            </a:r>
            <a:r>
              <a:rPr lang="en-US" sz="2800" kern="10" spc="1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Pengangkatan</a:t>
            </a:r>
            <a:r>
              <a:rPr lang="en-US" sz="2800" kern="10" spc="1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spc="1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Ahli</a:t>
            </a:r>
            <a:endParaRPr lang="en-US" sz="2800" kern="10" spc="10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19" grpId="0" animBg="1"/>
      <p:bldP spid="41986" grpId="0" animBg="1"/>
      <p:bldP spid="41993" grpId="0" animBg="1"/>
      <p:bldP spid="41995" grpId="0" animBg="1"/>
      <p:bldP spid="419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777355" y="4339245"/>
            <a:ext cx="2326797" cy="1662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61958" y="1295399"/>
            <a:ext cx="2326797" cy="2855425"/>
          </a:xfrm>
          <a:prstGeom prst="roundRect">
            <a:avLst>
              <a:gd name="adj" fmla="val 815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16" name="AutoShape 17"/>
          <p:cNvSpPr>
            <a:spLocks noChangeArrowheads="1"/>
          </p:cNvSpPr>
          <p:nvPr/>
        </p:nvSpPr>
        <p:spPr bwMode="auto">
          <a:xfrm>
            <a:off x="358775" y="2162700"/>
            <a:ext cx="1803400" cy="349608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b"/>
          <a:lstStyle/>
          <a:p>
            <a:pPr algn="ctr">
              <a:defRPr/>
            </a:pPr>
            <a:r>
              <a:rPr lang="en-US" sz="1800" dirty="0"/>
              <a:t>CALON PK</a:t>
            </a:r>
          </a:p>
        </p:txBody>
      </p:sp>
      <p:sp>
        <p:nvSpPr>
          <p:cNvPr id="276485" name="AutoShape 5"/>
          <p:cNvSpPr>
            <a:spLocks noChangeArrowheads="1"/>
          </p:cNvSpPr>
          <p:nvPr/>
        </p:nvSpPr>
        <p:spPr bwMode="auto">
          <a:xfrm>
            <a:off x="2390775" y="1295400"/>
            <a:ext cx="4260850" cy="942975"/>
          </a:xfrm>
          <a:prstGeom prst="rightArrow">
            <a:avLst>
              <a:gd name="adj1" fmla="val 62929"/>
              <a:gd name="adj2" fmla="val 85556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dirty="0" err="1">
                <a:solidFill>
                  <a:schemeClr val="tx1"/>
                </a:solidFill>
              </a:rPr>
              <a:t>Sarjana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Komputer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6488" name="AutoShape 8"/>
          <p:cNvSpPr>
            <a:spLocks noChangeArrowheads="1"/>
          </p:cNvSpPr>
          <p:nvPr/>
        </p:nvSpPr>
        <p:spPr bwMode="auto">
          <a:xfrm>
            <a:off x="2390775" y="2162700"/>
            <a:ext cx="4260850" cy="990600"/>
          </a:xfrm>
          <a:prstGeom prst="rightArrowCallout">
            <a:avLst>
              <a:gd name="adj1" fmla="val 25000"/>
              <a:gd name="adj2" fmla="val 35070"/>
              <a:gd name="adj3" fmla="val 82904"/>
              <a:gd name="adj4" fmla="val 73434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Program </a:t>
            </a:r>
            <a:r>
              <a:rPr lang="en-US" sz="2200" dirty="0" err="1">
                <a:solidFill>
                  <a:schemeClr val="tx1"/>
                </a:solidFill>
              </a:rPr>
              <a:t>studi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bidang</a:t>
            </a:r>
            <a:endParaRPr lang="en-US" sz="2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200" dirty="0" err="1">
                <a:solidFill>
                  <a:schemeClr val="tx1"/>
                </a:solidFill>
              </a:rPr>
              <a:t>Teknologi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Informasi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6489" name="AutoShape 9"/>
          <p:cNvSpPr>
            <a:spLocks noChangeArrowheads="1"/>
          </p:cNvSpPr>
          <p:nvPr/>
        </p:nvSpPr>
        <p:spPr bwMode="auto">
          <a:xfrm>
            <a:off x="2390775" y="3236425"/>
            <a:ext cx="4260850" cy="914400"/>
          </a:xfrm>
          <a:prstGeom prst="rightArrowCallout">
            <a:avLst>
              <a:gd name="adj1" fmla="val 41667"/>
              <a:gd name="adj2" fmla="val 41364"/>
              <a:gd name="adj3" fmla="val 89524"/>
              <a:gd name="adj4" fmla="val 7364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dirty="0" err="1">
                <a:solidFill>
                  <a:schemeClr val="tx1"/>
                </a:solidFill>
              </a:rPr>
              <a:t>Jumlah</a:t>
            </a:r>
            <a:r>
              <a:rPr lang="en-US" sz="2200" dirty="0">
                <a:solidFill>
                  <a:schemeClr val="tx1"/>
                </a:solidFill>
              </a:rPr>
              <a:t> SKS </a:t>
            </a:r>
            <a:r>
              <a:rPr lang="en-US" sz="2200" dirty="0" err="1">
                <a:solidFill>
                  <a:schemeClr val="tx1"/>
                </a:solidFill>
              </a:rPr>
              <a:t>di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bidang</a:t>
            </a:r>
            <a:r>
              <a:rPr lang="en-US" sz="2200" dirty="0">
                <a:solidFill>
                  <a:schemeClr val="tx1"/>
                </a:solidFill>
              </a:rPr>
              <a:t> TI</a:t>
            </a:r>
          </a:p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≥</a:t>
            </a:r>
            <a:r>
              <a:rPr lang="id-ID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60 %</a:t>
            </a:r>
          </a:p>
        </p:txBody>
      </p:sp>
      <p:sp>
        <p:nvSpPr>
          <p:cNvPr id="276490" name="AutoShape 10"/>
          <p:cNvSpPr>
            <a:spLocks noChangeArrowheads="1"/>
          </p:cNvSpPr>
          <p:nvPr/>
        </p:nvSpPr>
        <p:spPr bwMode="auto">
          <a:xfrm>
            <a:off x="2473325" y="4584037"/>
            <a:ext cx="4260850" cy="1074750"/>
          </a:xfrm>
          <a:prstGeom prst="rightArrowCallout">
            <a:avLst>
              <a:gd name="adj1" fmla="val 28967"/>
              <a:gd name="adj2" fmla="val 38884"/>
              <a:gd name="adj3" fmla="val 101425"/>
              <a:gd name="adj4" fmla="val 7131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dirty="0" err="1">
                <a:solidFill>
                  <a:schemeClr val="tx1"/>
                </a:solidFill>
              </a:rPr>
              <a:t>Jumlah</a:t>
            </a:r>
            <a:r>
              <a:rPr lang="en-US" sz="2200" dirty="0">
                <a:solidFill>
                  <a:schemeClr val="tx1"/>
                </a:solidFill>
              </a:rPr>
              <a:t> SKS </a:t>
            </a:r>
            <a:r>
              <a:rPr lang="en-US" sz="2200" dirty="0" err="1">
                <a:solidFill>
                  <a:schemeClr val="tx1"/>
                </a:solidFill>
              </a:rPr>
              <a:t>di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bidang</a:t>
            </a:r>
            <a:r>
              <a:rPr lang="en-US" sz="2200" dirty="0">
                <a:solidFill>
                  <a:schemeClr val="tx1"/>
                </a:solidFill>
              </a:rPr>
              <a:t> TI</a:t>
            </a:r>
          </a:p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&lt; 60 %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7140575" y="1341438"/>
            <a:ext cx="1717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BIDANG  TI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2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.1.6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	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Standar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Kompetensi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Pendidikan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Formal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Bidang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 TI</a:t>
            </a:r>
          </a:p>
        </p:txBody>
      </p:sp>
      <p:pic>
        <p:nvPicPr>
          <p:cNvPr id="4099" name="Picture 3" descr="G:\BAHAN BINTEK PRAKOM\New Folder (2)\MPj0410084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1708150"/>
            <a:ext cx="21463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G:\BAHAN BINTEK PRAKOM\New Folder (2)\lonel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3500"/>
            <a:ext cx="20097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5" name="Picture 1" descr="H:\Unduhan\uang\New Folder (2)\graduation-cap1 cop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96083">
            <a:off x="7421563" y="4303713"/>
            <a:ext cx="1778000" cy="1779587"/>
          </a:xfrm>
          <a:prstGeom prst="rect">
            <a:avLst/>
          </a:prstGeom>
          <a:noFill/>
          <a:effectLst>
            <a:outerShdw blurRad="1016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6975475" y="5227638"/>
            <a:ext cx="1254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NON BIDANG TI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6800" y="1676400"/>
            <a:ext cx="7772400" cy="4267200"/>
          </a:xfrm>
          <a:prstGeom prst="roundRect">
            <a:avLst>
              <a:gd name="adj" fmla="val 2938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413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1857" name="Picture 1" descr="H:\BAHAN BINTEK PRAKOM\New Folder (2)\CLIPART_OF_22434_SMJP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4849"/>
          <a:stretch>
            <a:fillRect/>
          </a:stretch>
        </p:blipFill>
        <p:spPr bwMode="auto">
          <a:xfrm>
            <a:off x="3505200" y="3503613"/>
            <a:ext cx="52022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" y="220724"/>
            <a:ext cx="9448800" cy="1227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5488" indent="-630238">
              <a:tabLst>
                <a:tab pos="725488" algn="l"/>
              </a:tabLst>
              <a:defRPr/>
            </a:pP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2.2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	PENDIDIKAN DAN PELATIHAN PEJABAT FUNGSIONAL PRANATA KOMPUTER</a:t>
            </a:r>
          </a:p>
        </p:txBody>
      </p:sp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1212275" y="1935675"/>
            <a:ext cx="7010400" cy="53120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1166813" indent="-1071563">
              <a:lnSpc>
                <a:spcPct val="90000"/>
              </a:lnSpc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2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.2.1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	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Jenis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Diklat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Penjenjangan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1212275" y="2463907"/>
            <a:ext cx="7010400" cy="53120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1166813" indent="-1071563">
              <a:lnSpc>
                <a:spcPct val="90000"/>
              </a:lnSpc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2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.2.2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 	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Waktu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Pelaksanaan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Diklat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sp>
        <p:nvSpPr>
          <p:cNvPr id="5" name="Rounded Rectangle 4">
            <a:hlinkClick r:id="rId5" action="ppaction://hlinksldjump"/>
          </p:cNvPr>
          <p:cNvSpPr/>
          <p:nvPr/>
        </p:nvSpPr>
        <p:spPr>
          <a:xfrm>
            <a:off x="1212275" y="2990816"/>
            <a:ext cx="7010400" cy="53120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1166813" indent="-1071563">
              <a:lnSpc>
                <a:spcPct val="90000"/>
              </a:lnSpc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2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.2.3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	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Materi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Diklat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Pranata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Komputer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2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4" name="AutoShape 6"/>
          <p:cNvSpPr>
            <a:spLocks noChangeArrowheads="1"/>
          </p:cNvSpPr>
          <p:nvPr/>
        </p:nvSpPr>
        <p:spPr bwMode="auto">
          <a:xfrm>
            <a:off x="2376488" y="2973388"/>
            <a:ext cx="3367087" cy="1050925"/>
          </a:xfrm>
          <a:prstGeom prst="rightArrow">
            <a:avLst>
              <a:gd name="adj1" fmla="val 71539"/>
              <a:gd name="adj2" fmla="val 8996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Non </a:t>
            </a:r>
            <a:r>
              <a:rPr lang="en-US" sz="2400" dirty="0" err="1">
                <a:solidFill>
                  <a:schemeClr val="tx1"/>
                </a:solidFill>
              </a:rPr>
              <a:t>Bidang</a:t>
            </a:r>
            <a:r>
              <a:rPr lang="en-US" sz="2400" dirty="0">
                <a:solidFill>
                  <a:schemeClr val="tx1"/>
                </a:solidFill>
              </a:rPr>
              <a:t> TI</a:t>
            </a:r>
          </a:p>
        </p:txBody>
      </p:sp>
      <p:sp>
        <p:nvSpPr>
          <p:cNvPr id="278552" name="AutoShape 24"/>
          <p:cNvSpPr>
            <a:spLocks noChangeArrowheads="1"/>
          </p:cNvSpPr>
          <p:nvPr/>
        </p:nvSpPr>
        <p:spPr bwMode="auto">
          <a:xfrm>
            <a:off x="2373313" y="1676400"/>
            <a:ext cx="3375025" cy="762000"/>
          </a:xfrm>
          <a:prstGeom prst="rightArrow">
            <a:avLst>
              <a:gd name="adj1" fmla="val 50000"/>
              <a:gd name="adj2" fmla="val 12864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78553" name="AutoShape 25"/>
          <p:cNvSpPr>
            <a:spLocks noChangeArrowheads="1"/>
          </p:cNvSpPr>
          <p:nvPr/>
        </p:nvSpPr>
        <p:spPr bwMode="auto">
          <a:xfrm>
            <a:off x="2376488" y="4724400"/>
            <a:ext cx="3354387" cy="1071563"/>
          </a:xfrm>
          <a:prstGeom prst="rightArrow">
            <a:avLst>
              <a:gd name="adj1" fmla="val 61369"/>
              <a:gd name="adj2" fmla="val 8734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Non </a:t>
            </a:r>
            <a:r>
              <a:rPr lang="en-US" sz="2400" dirty="0" err="1">
                <a:solidFill>
                  <a:schemeClr val="tx1"/>
                </a:solidFill>
              </a:rPr>
              <a:t>Bidang</a:t>
            </a:r>
            <a:r>
              <a:rPr lang="en-US" sz="2400" dirty="0">
                <a:solidFill>
                  <a:schemeClr val="tx1"/>
                </a:solidFill>
              </a:rPr>
              <a:t> TI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2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.2.1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	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Jenis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Diklat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Penjenjangan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5748250" y="4343400"/>
            <a:ext cx="2139261" cy="1905000"/>
          </a:xfrm>
          <a:prstGeom prst="roundRect">
            <a:avLst>
              <a:gd name="adj" fmla="val 12633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DIKLAT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PRANATA KOMPUTER TINGKAT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AHLI</a:t>
            </a:r>
          </a:p>
        </p:txBody>
      </p:sp>
      <p:sp>
        <p:nvSpPr>
          <p:cNvPr id="23" name="AutoShape 30"/>
          <p:cNvSpPr>
            <a:spLocks noChangeArrowheads="1"/>
          </p:cNvSpPr>
          <p:nvPr/>
        </p:nvSpPr>
        <p:spPr bwMode="auto">
          <a:xfrm>
            <a:off x="5731625" y="1295400"/>
            <a:ext cx="2115243" cy="2729426"/>
          </a:xfrm>
          <a:prstGeom prst="roundRect">
            <a:avLst>
              <a:gd name="adj" fmla="val 11165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DIKLAT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PRANATA KOMPUTER TINGKAT TERAMPIL</a:t>
            </a:r>
          </a:p>
        </p:txBody>
      </p:sp>
      <p:sp>
        <p:nvSpPr>
          <p:cNvPr id="278538" name="AutoShape 10"/>
          <p:cNvSpPr>
            <a:spLocks noChangeArrowheads="1"/>
          </p:cNvSpPr>
          <p:nvPr/>
        </p:nvSpPr>
        <p:spPr bwMode="auto">
          <a:xfrm>
            <a:off x="1274618" y="2958026"/>
            <a:ext cx="1238250" cy="1066800"/>
          </a:xfrm>
          <a:prstGeom prst="roundRect">
            <a:avLst>
              <a:gd name="adj" fmla="val 794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400">
                <a:solidFill>
                  <a:schemeClr val="tx1"/>
                </a:solidFill>
              </a:rPr>
              <a:t>D III</a:t>
            </a:r>
          </a:p>
        </p:txBody>
      </p:sp>
      <p:sp>
        <p:nvSpPr>
          <p:cNvPr id="278547" name="AutoShape 19"/>
          <p:cNvSpPr>
            <a:spLocks noChangeArrowheads="1"/>
          </p:cNvSpPr>
          <p:nvPr/>
        </p:nvSpPr>
        <p:spPr bwMode="auto">
          <a:xfrm>
            <a:off x="1274618" y="4343400"/>
            <a:ext cx="1238250" cy="1905000"/>
          </a:xfrm>
          <a:prstGeom prst="roundRect">
            <a:avLst>
              <a:gd name="adj" fmla="val 726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>
                <a:solidFill>
                  <a:schemeClr val="tx1"/>
                </a:solidFill>
              </a:rPr>
              <a:t>D IV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400">
                <a:solidFill>
                  <a:schemeClr val="tx1"/>
                </a:solidFill>
              </a:rPr>
              <a:t>S 1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400">
                <a:solidFill>
                  <a:schemeClr val="tx1"/>
                </a:solidFill>
              </a:rPr>
              <a:t>S 2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400">
                <a:solidFill>
                  <a:schemeClr val="tx1"/>
                </a:solidFill>
              </a:rPr>
              <a:t>S 3</a:t>
            </a:r>
          </a:p>
        </p:txBody>
      </p:sp>
      <p:sp>
        <p:nvSpPr>
          <p:cNvPr id="278551" name="AutoShape 23"/>
          <p:cNvSpPr>
            <a:spLocks noChangeArrowheads="1"/>
          </p:cNvSpPr>
          <p:nvPr/>
        </p:nvSpPr>
        <p:spPr bwMode="auto">
          <a:xfrm>
            <a:off x="1274618" y="1295400"/>
            <a:ext cx="1238250" cy="1510226"/>
          </a:xfrm>
          <a:prstGeom prst="roundRect">
            <a:avLst>
              <a:gd name="adj" fmla="val 1121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1"/>
                </a:solidFill>
              </a:rPr>
              <a:t>SLTA</a:t>
            </a:r>
          </a:p>
          <a:p>
            <a:pPr algn="ctr" eaLnBrk="0" hangingPunct="0">
              <a:defRPr/>
            </a:pPr>
            <a:r>
              <a:rPr lang="en-US" sz="2400" dirty="0">
                <a:solidFill>
                  <a:schemeClr val="tx1"/>
                </a:solidFill>
              </a:rPr>
              <a:t>D I</a:t>
            </a:r>
          </a:p>
          <a:p>
            <a:pPr algn="ctr" eaLnBrk="0" hangingPunct="0">
              <a:defRPr/>
            </a:pPr>
            <a:r>
              <a:rPr lang="en-US" sz="2400" dirty="0">
                <a:solidFill>
                  <a:schemeClr val="tx1"/>
                </a:solidFill>
              </a:rPr>
              <a:t>D II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7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7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7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7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4" grpId="0" animBg="1"/>
      <p:bldP spid="278552" grpId="0" animBg="1"/>
      <p:bldP spid="2785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609600"/>
            <a:ext cx="9906000" cy="762000"/>
          </a:xfrm>
          <a:prstGeom prst="roundRect">
            <a:avLst/>
          </a:prstGeom>
          <a:solidFill>
            <a:srgbClr val="17375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3500" h="63500"/>
            <a:bevelB w="63500" h="635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6575" algn="r">
              <a:defRPr/>
            </a:pPr>
            <a:r>
              <a:rPr lang="en-US" sz="3600" kern="600" dirty="0">
                <a:latin typeface="Agency FB" pitchFamily="34" charset="0"/>
              </a:rPr>
              <a:t>Out line </a:t>
            </a:r>
            <a:r>
              <a:rPr lang="en-US" sz="3600" kern="600" dirty="0" err="1">
                <a:latin typeface="Agency FB" pitchFamily="34" charset="0"/>
              </a:rPr>
              <a:t>Materi</a:t>
            </a:r>
            <a:endParaRPr lang="en-US" sz="3600" kern="600" dirty="0">
              <a:latin typeface="Agency FB" pitchFamily="34" charset="0"/>
            </a:endParaRPr>
          </a:p>
        </p:txBody>
      </p:sp>
      <p:sp>
        <p:nvSpPr>
          <p:cNvPr id="9" name="Rounded Rectangle 8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848800" y="2428774"/>
            <a:ext cx="663463" cy="68819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  <a:endParaRPr lang="en-US" sz="2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>
            <a:hlinkClick r:id="rId4" action="ppaction://hlinksldjump"/>
            <a:hlinkHover r:id="" action="ppaction://noaction" highlightClick="1"/>
          </p:cNvPr>
          <p:cNvSpPr/>
          <p:nvPr/>
        </p:nvSpPr>
        <p:spPr>
          <a:xfrm>
            <a:off x="838200" y="3202790"/>
            <a:ext cx="663463" cy="68819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</a:t>
            </a:r>
            <a:endParaRPr lang="en-US" sz="2200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838200" y="3964790"/>
            <a:ext cx="663463" cy="68819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spc="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</a:t>
            </a:r>
            <a:endParaRPr lang="en-US" sz="2200" spc="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11325" y="2480259"/>
            <a:ext cx="6562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C00000"/>
                </a:solidFill>
                <a:latin typeface="+mn-lt"/>
              </a:rPr>
              <a:t>Pengangkatan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+mn-lt"/>
              </a:rPr>
              <a:t>Pertama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TextBox 2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711324" y="3288515"/>
            <a:ext cx="711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C00000"/>
                </a:solidFill>
                <a:latin typeface="+mn-lt"/>
              </a:rPr>
              <a:t>Penilaian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+mn-lt"/>
              </a:rPr>
              <a:t>Angka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+mn-lt"/>
              </a:rPr>
              <a:t>Kredit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TextBox 2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711325" y="3964790"/>
            <a:ext cx="7062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C00000"/>
                </a:solidFill>
                <a:latin typeface="+mn-lt"/>
              </a:rPr>
              <a:t>Pembebasan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+mn-lt"/>
              </a:rPr>
              <a:t>Sementara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763713" y="4842459"/>
            <a:ext cx="7062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C00000"/>
                </a:solidFill>
                <a:latin typeface="+mn-lt"/>
              </a:rPr>
              <a:t>Pemberhentian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Rounded Rectangle 12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871137" y="4754344"/>
            <a:ext cx="663463" cy="68819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spc="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endParaRPr lang="en-US" sz="2200" spc="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838200" y="1676400"/>
            <a:ext cx="663463" cy="68819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15" name="TextBox 1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00725" y="1678790"/>
            <a:ext cx="6562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 smtClean="0">
                <a:solidFill>
                  <a:srgbClr val="C00000"/>
                </a:solidFill>
                <a:latin typeface="+mn-lt"/>
              </a:rPr>
              <a:t>Umum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TextBox 1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776413" y="5604459"/>
            <a:ext cx="7062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 smtClean="0">
                <a:solidFill>
                  <a:srgbClr val="C00000"/>
                </a:solidFill>
                <a:latin typeface="+mn-lt"/>
              </a:rPr>
              <a:t>Butir-butir</a:t>
            </a:r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n-lt"/>
              </a:rPr>
              <a:t>Kegiatan</a:t>
            </a:r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Rounded Rectangle 16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883837" y="5516344"/>
            <a:ext cx="663463" cy="68819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spc="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</a:t>
            </a:r>
            <a:endParaRPr lang="en-US" sz="2200" spc="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12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1335700" y="1662549"/>
            <a:ext cx="2667000" cy="10668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/>
              <a:t>SELAMA </a:t>
            </a:r>
          </a:p>
          <a:p>
            <a:pPr algn="ctr">
              <a:defRPr/>
            </a:pPr>
            <a:r>
              <a:rPr lang="en-US" sz="2400" dirty="0"/>
              <a:t>26 HARI</a:t>
            </a:r>
          </a:p>
        </p:txBody>
      </p:sp>
      <p:sp>
        <p:nvSpPr>
          <p:cNvPr id="43013" name="AutoShape 6"/>
          <p:cNvSpPr>
            <a:spLocks noChangeArrowheads="1"/>
          </p:cNvSpPr>
          <p:nvPr/>
        </p:nvSpPr>
        <p:spPr bwMode="auto">
          <a:xfrm>
            <a:off x="1600550" y="4936374"/>
            <a:ext cx="2063750" cy="1143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/>
              <a:t>104 SESI</a:t>
            </a:r>
          </a:p>
        </p:txBody>
      </p:sp>
      <p:sp>
        <p:nvSpPr>
          <p:cNvPr id="43014" name="AutoShape 8"/>
          <p:cNvSpPr>
            <a:spLocks noChangeArrowheads="1"/>
          </p:cNvSpPr>
          <p:nvPr/>
        </p:nvSpPr>
        <p:spPr bwMode="auto">
          <a:xfrm>
            <a:off x="5016500" y="4098925"/>
            <a:ext cx="2609850" cy="1768475"/>
          </a:xfrm>
          <a:prstGeom prst="wedgeRoundRectCallout">
            <a:avLst>
              <a:gd name="adj1" fmla="val -101417"/>
              <a:gd name="adj2" fmla="val 34324"/>
              <a:gd name="adj3" fmla="val 16667"/>
            </a:avLst>
          </a:prstGeom>
          <a:solidFill>
            <a:srgbClr val="D0B5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1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sesi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= 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2 jam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pelajaran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015" name="AutoShape 10"/>
          <p:cNvSpPr>
            <a:spLocks noChangeArrowheads="1"/>
          </p:cNvSpPr>
          <p:nvPr/>
        </p:nvSpPr>
        <p:spPr bwMode="auto">
          <a:xfrm>
            <a:off x="1863725" y="2728913"/>
            <a:ext cx="1651000" cy="2208212"/>
          </a:xfrm>
          <a:prstGeom prst="downArrowCallout">
            <a:avLst>
              <a:gd name="adj1" fmla="val 22986"/>
              <a:gd name="adj2" fmla="val 25000"/>
              <a:gd name="adj3" fmla="val 24280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 err="1"/>
              <a:t>Terdiri</a:t>
            </a:r>
            <a:endParaRPr lang="en-US" sz="2400" dirty="0"/>
          </a:p>
          <a:p>
            <a:pPr algn="ctr">
              <a:defRPr/>
            </a:pPr>
            <a:r>
              <a:rPr lang="en-US" sz="2400" dirty="0" err="1"/>
              <a:t>atas</a:t>
            </a:r>
            <a:endParaRPr lang="en-US" sz="2400" dirty="0"/>
          </a:p>
        </p:txBody>
      </p:sp>
      <p:sp>
        <p:nvSpPr>
          <p:cNvPr id="43016" name="AutoShape 11"/>
          <p:cNvSpPr>
            <a:spLocks noChangeArrowheads="1"/>
          </p:cNvSpPr>
          <p:nvPr/>
        </p:nvSpPr>
        <p:spPr bwMode="auto">
          <a:xfrm>
            <a:off x="5626100" y="1965325"/>
            <a:ext cx="3238500" cy="1676400"/>
          </a:xfrm>
          <a:prstGeom prst="wedgeRoundRectCallout">
            <a:avLst>
              <a:gd name="adj1" fmla="val -43421"/>
              <a:gd name="adj2" fmla="val 76136"/>
              <a:gd name="adj3" fmla="val 16667"/>
            </a:avLst>
          </a:prstGeom>
          <a:solidFill>
            <a:schemeClr val="tx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1 jam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pelajaran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=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45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menit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2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.2.2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	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Waktu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Pelaksanaan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Diklat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5" grpId="0" animBg="1"/>
      <p:bldP spid="430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2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.2.3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	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Materi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Diklat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Pranata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Komputer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  <p:graphicFrame>
        <p:nvGraphicFramePr>
          <p:cNvPr id="9" name="Group 57"/>
          <p:cNvGraphicFramePr>
            <a:graphicFrameLocks noGrp="1"/>
          </p:cNvGraphicFramePr>
          <p:nvPr/>
        </p:nvGraphicFramePr>
        <p:xfrm>
          <a:off x="260350" y="1211263"/>
          <a:ext cx="9448800" cy="4768992"/>
        </p:xfrm>
        <a:graphic>
          <a:graphicData uri="http://schemas.openxmlformats.org/drawingml/2006/table">
            <a:tbl>
              <a:tblPr/>
              <a:tblGrid>
                <a:gridCol w="646072"/>
                <a:gridCol w="4137903"/>
                <a:gridCol w="4664825"/>
              </a:tblGrid>
              <a:tr h="5333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TERAMPIL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AHLI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7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Sistem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Penilaian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AK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Administrasi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PK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Sistem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Penilaian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AK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Administrasi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PK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57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Pengenalan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Teknologi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Komputer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Pengenalan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Teknologi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Informasi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657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Perekaman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Data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Rekayasa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Sistem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Informasi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57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Pemrograman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Analisis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Sistem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Informasi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30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Deteksi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Perbaikan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Sistem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Komputer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Jaringan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Perancangan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Sistem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Informasi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57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Pengenalan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Aplikasi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Khusus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Implementasi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Sistem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30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Etika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Pengembangan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Profesi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Komputer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Administrasi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Pengelolaan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Database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30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Pembuatan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Dokumentasi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Laporan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Administrasi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Pengelolaan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Jaringan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Komputer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079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Etika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Pengembangan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Profesi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Komputer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079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Pembuatan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Dokumentasi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Laporan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36725" y="573088"/>
            <a:ext cx="7772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 err="1">
                <a:solidFill>
                  <a:srgbClr val="C00000"/>
                </a:solidFill>
                <a:latin typeface="+mn-lt"/>
              </a:rPr>
              <a:t>Penilaian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Angka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Kredit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ounded Rectangle 2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513472" y="381000"/>
            <a:ext cx="1010528" cy="10668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</a:t>
            </a:r>
            <a:endParaRPr lang="en-US" sz="48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1744640" y="1143000"/>
            <a:ext cx="6217849" cy="49375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900113" indent="-900113">
              <a:defRPr/>
            </a:pP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3</a:t>
            </a:r>
            <a:r>
              <a:rPr lang="en-US" sz="2200" kern="10" dirty="0" smtClean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.1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 	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Organisasi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Tim 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Penilai</a:t>
            </a:r>
            <a:endParaRPr lang="en-US" sz="2200" kern="10" dirty="0">
              <a:ln w="18415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744640" y="2237450"/>
            <a:ext cx="6217849" cy="49375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98525">
              <a:tabLst>
                <a:tab pos="898525" algn="l"/>
              </a:tabLst>
              <a:defRPr/>
            </a:pP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3</a:t>
            </a:r>
            <a:r>
              <a:rPr lang="en-US" sz="2200" kern="10" dirty="0" smtClean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.2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 	Tim 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Penilai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Angka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Kredit</a:t>
            </a:r>
            <a:endParaRPr lang="en-US" sz="2200" kern="10" dirty="0">
              <a:ln w="18415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744640" y="2538150"/>
            <a:ext cx="7399360" cy="49375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98525">
              <a:tabLst>
                <a:tab pos="898525" algn="l"/>
              </a:tabLst>
              <a:defRPr/>
            </a:pP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3</a:t>
            </a:r>
            <a:r>
              <a:rPr lang="en-US" sz="2200" kern="10" dirty="0" smtClean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.3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 	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Syarat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Menjadi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Anggota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Tim 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Penilai</a:t>
            </a:r>
            <a:endParaRPr lang="en-US" sz="2200" kern="10" dirty="0">
              <a:ln w="18415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744640" y="2851620"/>
            <a:ext cx="7399360" cy="49375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98525">
              <a:tabLst>
                <a:tab pos="898525" algn="l"/>
              </a:tabLst>
              <a:defRPr/>
            </a:pP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3</a:t>
            </a:r>
            <a:r>
              <a:rPr lang="en-US" sz="2200" kern="10" dirty="0" smtClean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.4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 	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Usul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Penilaian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Pejabat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Fungsional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Pranata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Komputer</a:t>
            </a:r>
            <a:endParaRPr lang="en-US" sz="2200" kern="10" dirty="0">
              <a:ln w="18415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1744640" y="3167980"/>
            <a:ext cx="7399360" cy="49375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98525">
              <a:tabLst>
                <a:tab pos="898525" algn="l"/>
              </a:tabLst>
              <a:defRPr/>
            </a:pP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3</a:t>
            </a:r>
            <a:r>
              <a:rPr lang="en-US" sz="2200" kern="10" dirty="0" smtClean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.5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 	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Penilaian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Pejabat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PK Di 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Luar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BPS</a:t>
            </a: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1744640" y="3456166"/>
            <a:ext cx="7399360" cy="49375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98525">
              <a:tabLst>
                <a:tab pos="898525" algn="l"/>
              </a:tabLst>
              <a:defRPr/>
            </a:pP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3</a:t>
            </a:r>
            <a:r>
              <a:rPr lang="en-US" sz="2200" kern="10" dirty="0" smtClean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.6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 	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Manfaat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Angka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 </a:t>
            </a:r>
            <a:r>
              <a:rPr lang="en-US" sz="2200" kern="10" dirty="0" err="1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Kredit</a:t>
            </a:r>
            <a:endParaRPr lang="en-US" sz="2200" kern="10" dirty="0">
              <a:ln w="18415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1744640" y="3793405"/>
            <a:ext cx="7399360" cy="49375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98525">
              <a:tabLst>
                <a:tab pos="898525" algn="l"/>
              </a:tabLst>
              <a:defRPr/>
            </a:pP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3</a:t>
            </a:r>
            <a:r>
              <a:rPr lang="en-US" sz="2200" kern="10" dirty="0" smtClean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.7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 	</a:t>
            </a:r>
            <a:r>
              <a:rPr lang="sv-SE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Pindah Jalur Jabatan Pranata Komputer</a:t>
            </a:r>
            <a:endParaRPr lang="en-US" sz="2200" kern="10" dirty="0">
              <a:ln w="18415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sp>
        <p:nvSpPr>
          <p:cNvPr id="14" name="Rounded Rectangle 13">
            <a:hlinkClick r:id="rId10" action="ppaction://hlinksldjump"/>
          </p:cNvPr>
          <p:cNvSpPr/>
          <p:nvPr/>
        </p:nvSpPr>
        <p:spPr>
          <a:xfrm>
            <a:off x="1744640" y="4097724"/>
            <a:ext cx="7399360" cy="49375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98525">
              <a:tabLst>
                <a:tab pos="898525" algn="l"/>
              </a:tabLst>
              <a:defRPr/>
            </a:pP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3</a:t>
            </a:r>
            <a:r>
              <a:rPr lang="en-US" sz="2200" kern="10" dirty="0" smtClean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.8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 	</a:t>
            </a:r>
            <a:r>
              <a:rPr lang="sv-SE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Penilaian Antar Jenjang</a:t>
            </a:r>
            <a:endParaRPr lang="en-US" sz="2200" kern="10" dirty="0">
              <a:ln w="18415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sp>
        <p:nvSpPr>
          <p:cNvPr id="15" name="Rounded Rectangle 14">
            <a:hlinkClick r:id="rId11" action="ppaction://hlinksldjump"/>
          </p:cNvPr>
          <p:cNvSpPr/>
          <p:nvPr/>
        </p:nvSpPr>
        <p:spPr>
          <a:xfrm>
            <a:off x="2596488" y="4497828"/>
            <a:ext cx="7330440" cy="44267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3</a:t>
            </a:r>
            <a:r>
              <a:rPr lang="en-US" sz="2000" kern="10" dirty="0" smtClean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.8.1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.	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Penilaian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Antar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Jenjang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Pranata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Komputer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Terampil</a:t>
            </a:r>
            <a:endParaRPr lang="en-US" sz="2000" kern="10" dirty="0">
              <a:ln w="18415" cmpd="sng">
                <a:noFill/>
                <a:prstDash val="solid"/>
              </a:ln>
              <a:solidFill>
                <a:schemeClr val="tx2">
                  <a:lumMod val="25000"/>
                </a:schemeClr>
              </a:solidFill>
              <a:cs typeface="Arial"/>
            </a:endParaRPr>
          </a:p>
        </p:txBody>
      </p:sp>
      <p:sp>
        <p:nvSpPr>
          <p:cNvPr id="16" name="Rounded Rectangle 15">
            <a:hlinkClick r:id="rId12" action="ppaction://hlinksldjump"/>
          </p:cNvPr>
          <p:cNvSpPr/>
          <p:nvPr/>
        </p:nvSpPr>
        <p:spPr>
          <a:xfrm>
            <a:off x="2596488" y="4850654"/>
            <a:ext cx="7330440" cy="44267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3</a:t>
            </a:r>
            <a:r>
              <a:rPr lang="en-US" sz="2000" kern="10" dirty="0" smtClean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.8.2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.	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Penilaian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Antar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Jenjang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Pranata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Komputer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cs typeface="Arial"/>
              </a:rPr>
              <a:t>Ahli</a:t>
            </a:r>
            <a:endParaRPr lang="en-US" sz="2000" kern="10" dirty="0">
              <a:ln w="18415" cmpd="sng">
                <a:noFill/>
                <a:prstDash val="solid"/>
              </a:ln>
              <a:solidFill>
                <a:schemeClr val="tx2">
                  <a:lumMod val="25000"/>
                </a:schemeClr>
              </a:solidFill>
              <a:cs typeface="Arial"/>
            </a:endParaRPr>
          </a:p>
        </p:txBody>
      </p:sp>
      <p:sp>
        <p:nvSpPr>
          <p:cNvPr id="17" name="Rounded Rectangle 16">
            <a:hlinkClick r:id="rId13" action="ppaction://hlinksldjump"/>
          </p:cNvPr>
          <p:cNvSpPr/>
          <p:nvPr/>
        </p:nvSpPr>
        <p:spPr>
          <a:xfrm>
            <a:off x="1744640" y="5242764"/>
            <a:ext cx="7399360" cy="49375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98525">
              <a:tabLst>
                <a:tab pos="898525" algn="l"/>
              </a:tabLst>
              <a:defRPr/>
            </a:pP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3</a:t>
            </a:r>
            <a:r>
              <a:rPr lang="en-US" sz="2200" kern="10" dirty="0" smtClean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.9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 	</a:t>
            </a:r>
            <a:r>
              <a:rPr lang="sv-SE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Penilaian Pangkat Puncak</a:t>
            </a:r>
            <a:endParaRPr lang="en-US" sz="2200" kern="10" dirty="0">
              <a:ln w="18415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sp>
        <p:nvSpPr>
          <p:cNvPr id="18" name="Rounded Rectangle 17">
            <a:hlinkClick r:id="rId14" action="ppaction://hlinksldjump"/>
          </p:cNvPr>
          <p:cNvSpPr/>
          <p:nvPr/>
        </p:nvSpPr>
        <p:spPr>
          <a:xfrm>
            <a:off x="1744640" y="5566428"/>
            <a:ext cx="7399360" cy="49375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98525">
              <a:tabLst>
                <a:tab pos="898525" algn="l"/>
              </a:tabLst>
              <a:defRPr/>
            </a:pP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3</a:t>
            </a:r>
            <a:r>
              <a:rPr lang="en-US" sz="2200" kern="10" dirty="0" smtClean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.10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 	</a:t>
            </a:r>
            <a:r>
              <a:rPr lang="sv-SE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Kenaikan Pangkat Prakom Madya </a:t>
            </a:r>
            <a:endParaRPr lang="en-US" sz="2200" kern="10" dirty="0">
              <a:ln w="18415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sp>
        <p:nvSpPr>
          <p:cNvPr id="19" name="Rounded Rectangle 18">
            <a:hlinkClick r:id="rId15" action="ppaction://hlinksldjump"/>
          </p:cNvPr>
          <p:cNvSpPr/>
          <p:nvPr/>
        </p:nvSpPr>
        <p:spPr>
          <a:xfrm>
            <a:off x="1744640" y="5897184"/>
            <a:ext cx="4481119" cy="49375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98525">
              <a:tabLst>
                <a:tab pos="898525" algn="l"/>
              </a:tabLst>
              <a:defRPr/>
            </a:pP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3</a:t>
            </a:r>
            <a:r>
              <a:rPr lang="en-US" sz="2200" kern="10" dirty="0" smtClean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.11</a:t>
            </a:r>
            <a:r>
              <a:rPr lang="en-US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. 	</a:t>
            </a:r>
            <a:r>
              <a:rPr lang="sv-SE" sz="2200" kern="10" dirty="0">
                <a:ln w="1841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/>
              </a:rPr>
              <a:t>Kelebihan Angka Kredit</a:t>
            </a:r>
            <a:endParaRPr lang="en-US" sz="2200" kern="10" dirty="0">
              <a:ln w="18415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3513" y="1541463"/>
            <a:ext cx="6324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3</a:t>
            </a:r>
            <a:r>
              <a:rPr lang="en-US" sz="2000" kern="10" dirty="0" smtClean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.1.1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.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Pejabat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 Yang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Berwenang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Menetapkan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Angka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Kredit</a:t>
            </a:r>
            <a:endParaRPr lang="en-US" sz="20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03513" y="1903413"/>
            <a:ext cx="6205537" cy="35401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3</a:t>
            </a:r>
            <a:r>
              <a:rPr lang="en-US" sz="2000" kern="10" dirty="0" smtClean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.1.2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.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Penilaian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Angka</a:t>
            </a:r>
            <a:r>
              <a:rPr lang="en-US" sz="2000" kern="10" dirty="0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 </a:t>
            </a:r>
            <a:r>
              <a:rPr lang="en-US" sz="2000" kern="10" dirty="0" err="1">
                <a:ln w="18415" cmpd="sng">
                  <a:noFill/>
                  <a:prstDash val="solid"/>
                </a:ln>
                <a:solidFill>
                  <a:schemeClr val="tx2">
                    <a:lumMod val="25000"/>
                  </a:schemeClr>
                </a:solidFill>
                <a:latin typeface="+mn-lt"/>
                <a:cs typeface="Arial"/>
              </a:rPr>
              <a:t>Kredit</a:t>
            </a:r>
            <a:endParaRPr lang="en-US" sz="20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3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.1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	ORGANISASI TIM PENILAI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210050" y="1447800"/>
            <a:ext cx="5543550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Tim Penilai Badan Pusat Statistik (BPS)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Tim Penilai Kantor Pusat BPS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id-ID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Tim Penilai BPS Pro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v</a:t>
            </a:r>
            <a:r>
              <a:rPr lang="id-ID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insi/Kabupaten/Kota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id-ID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Tim Penilai Instansi Pusat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id-ID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Tim Penilai Provinsi/Kabupaten/Kota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" name="Picture 13" descr="3D View 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8" b="11061"/>
          <a:stretch>
            <a:fillRect/>
          </a:stretch>
        </p:blipFill>
        <p:spPr bwMode="auto">
          <a:xfrm>
            <a:off x="0" y="1447800"/>
            <a:ext cx="40386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" name="Picture 1" descr="D:\kalender 2010\foto kalender\jan2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6"/>
          <a:stretch>
            <a:fillRect/>
          </a:stretch>
        </p:blipFill>
        <p:spPr bwMode="auto">
          <a:xfrm>
            <a:off x="685800" y="4259263"/>
            <a:ext cx="2465388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6" name="Picture 2" descr="D:\kalender 2010\foto kalender\jan1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143500"/>
            <a:ext cx="1657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1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3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.1.1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Pejabat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Yang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Berwenang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Menetapkan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Angka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Kredit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66800" y="1371600"/>
            <a:ext cx="7572375" cy="4572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id-ID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Kepala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Badan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id-ID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Pusat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Statistik</a:t>
            </a: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725488" indent="-342900" eaLnBrk="0" hangingPunc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PK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Utama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Kepala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Badan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Pusat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Statistik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Eselon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I 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	yang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Ditunjuk</a:t>
            </a: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725488" indent="-342900" eaLnBrk="0" hangingPunc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PK Madya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di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BPS</a:t>
            </a:r>
            <a:endParaRPr lang="id-ID" sz="2400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Pejabat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Eselon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II yang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Ditunjuk</a:t>
            </a:r>
            <a:r>
              <a:rPr lang="id-ID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725488" indent="-342900" eaLnBrk="0" hangingPunc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PK Pelaksana Pemula - PK Penyelia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725488" indent="-342900" eaLnBrk="0" hangingPunc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PK Pertama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dan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PK M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uda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di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BPS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rgbClr val="C00000"/>
                </a:solidFill>
                <a:cs typeface="Times New Roman" pitchFamily="18" charset="0"/>
              </a:rPr>
              <a:t>Kepala</a:t>
            </a:r>
            <a:r>
              <a:rPr lang="en-US" sz="2400" dirty="0">
                <a:solidFill>
                  <a:srgbClr val="C00000"/>
                </a:solidFill>
                <a:cs typeface="Times New Roman" pitchFamily="18" charset="0"/>
              </a:rPr>
              <a:t> BPS </a:t>
            </a:r>
            <a:r>
              <a:rPr lang="en-US" sz="2400" dirty="0" err="1">
                <a:solidFill>
                  <a:srgbClr val="C00000"/>
                </a:solidFill>
                <a:cs typeface="Times New Roman" pitchFamily="18" charset="0"/>
              </a:rPr>
              <a:t>Provinsi</a:t>
            </a:r>
            <a:r>
              <a:rPr lang="id-ID" sz="24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id-ID" sz="24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	</a:t>
            </a:r>
            <a:endParaRPr lang="en-US" sz="2400" dirty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725488" indent="-342900" eaLnBrk="0" hangingPunc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PK Pelaksana Pemula - PK Penyelia</a:t>
            </a:r>
            <a:endParaRPr lang="en-US" sz="2400" dirty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725488" indent="-342900" eaLnBrk="0" hangingPunc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PK Pertama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dan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id-ID" sz="24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PK M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uda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marL="725488" indent="-342900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di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BPS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Prov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/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Kab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/Kota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0"/>
              </a:spcBef>
              <a:defRPr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" name="Picture 3" descr="H:\Unduhan\uang\New Folder (2)\CLIPART_OF_10926_S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268287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3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.1.1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Pejabat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Yang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Berwenang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Menetapkan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Angka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Kredit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66800" y="1371600"/>
            <a:ext cx="7572375" cy="4572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id-ID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Kepala Pusat atau pejabat eselon II bidang TI</a:t>
            </a: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725488" indent="-342900" eaLnBrk="0" hangingPunc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PK Pelaksana Pemula - PK Penyelia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725488" indent="-342900" eaLnBrk="0" hangingPunc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PK Pertama - PK Madya 			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725488" indent="-342900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Instansi Pusat di luar BPS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id-ID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Gubernur atau pejabat eselon II bidang TI</a:t>
            </a: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725488" indent="-342900" eaLnBrk="0" hangingPunc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PK Pemula - PK Penyelia 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725488" indent="-342900" eaLnBrk="0" hangingPunc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PK Pertama - PK Madya 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725488" indent="-342900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di pro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v</a:t>
            </a: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insi yang bersangkutan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id-ID" sz="2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Bupati/Walikota atau pejabat II bidang TI </a:t>
            </a: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725488" indent="-342900" eaLnBrk="0" hangingPunc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PK Pelaksana Pemula - PK Penyelia 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725488" indent="-342900" eaLnBrk="0" hangingPunc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PK Pertama - PK Madya 			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725488" indent="-342900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	</a:t>
            </a:r>
            <a:r>
              <a:rPr lang="id-ID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di kabupaten/kota yang bersangkutan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0"/>
              </a:spcBef>
              <a:defRPr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" name="Picture 3" descr="H:\Unduhan\uang\New Folder (2)\CLIPART_OF_10926_S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268287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81000" y="2514600"/>
            <a:ext cx="5613400" cy="381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72000" rIns="108000" bIns="72000" anchor="ctr" anchorCtr="1"/>
          <a:lstStyle/>
          <a:p>
            <a:pPr marL="273050" indent="-27305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d-ID" sz="2000" dirty="0">
                <a:solidFill>
                  <a:schemeClr val="bg2">
                    <a:lumMod val="50000"/>
                  </a:schemeClr>
                </a:solidFill>
              </a:rPr>
              <a:t>Calon pejabat Pranata Komputer dinilai terlebih dahulu</a:t>
            </a:r>
          </a:p>
          <a:p>
            <a:pPr marL="273050" indent="-27305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d-ID" sz="2000" dirty="0">
                <a:solidFill>
                  <a:schemeClr val="bg2">
                    <a:lumMod val="50000"/>
                  </a:schemeClr>
                </a:solidFill>
              </a:rPr>
              <a:t>Pejabat Pranata Komputer wajib mengajukan usul penilaian, apabila kumulatif angka kredit diperkirakan memenuhi syarat kenaikan jabatan/pangkat</a:t>
            </a:r>
          </a:p>
          <a:p>
            <a:pPr marL="273050" indent="-27305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Bahan</a:t>
            </a:r>
            <a:r>
              <a:rPr lang="id-ID" sz="2000" dirty="0">
                <a:solidFill>
                  <a:schemeClr val="bg2">
                    <a:lumMod val="50000"/>
                  </a:schemeClr>
                </a:solidFill>
              </a:rPr>
              <a:t> penilaian yang diusulkan harus d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ilengkapi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dg</a:t>
            </a:r>
            <a:r>
              <a:rPr lang="id-ID" sz="2000" dirty="0">
                <a:solidFill>
                  <a:schemeClr val="bg2">
                    <a:lumMod val="50000"/>
                  </a:schemeClr>
                </a:solidFill>
              </a:rPr>
              <a:t> surat tugas dari atasan langsung baik dalam mengerjakan kegiatan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1000" y="1295400"/>
            <a:ext cx="5613400" cy="1219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marL="95250" eaLnBrk="0" hangingPunct="0">
              <a:defRPr/>
            </a:pPr>
            <a:r>
              <a:rPr lang="en-US" sz="3000" dirty="0">
                <a:solidFill>
                  <a:srgbClr val="FFFF00"/>
                </a:solidFill>
                <a:latin typeface="Arial" charset="0"/>
              </a:rPr>
              <a:t>Minimal </a:t>
            </a:r>
            <a:r>
              <a:rPr lang="id-ID" sz="3000" dirty="0">
                <a:solidFill>
                  <a:srgbClr val="FFFF00"/>
                </a:solidFill>
                <a:latin typeface="Arial" charset="0"/>
              </a:rPr>
              <a:t>2 kali dalam setahun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3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.1.2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Penilaian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Angka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Kredit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  <p:pic>
        <p:nvPicPr>
          <p:cNvPr id="5" name="Picture 2" descr="H:\Unduhan\uang\New Folder (2)\CLIPART_OF_18537_SM_2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865313"/>
            <a:ext cx="4114800" cy="3441700"/>
          </a:xfrm>
          <a:prstGeom prst="rect">
            <a:avLst/>
          </a:prstGeom>
          <a:noFill/>
          <a:effectLst>
            <a:outerShdw blurRad="1397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951413" y="1482725"/>
            <a:ext cx="4268787" cy="41560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en-US" sz="2400" b="1" smtClean="0">
                <a:solidFill>
                  <a:schemeClr val="bg2">
                    <a:lumMod val="50000"/>
                  </a:schemeClr>
                </a:solidFill>
              </a:rPr>
              <a:t>Anggota Tim Penilai adalah Pejabat Pranata Komputer/ Struktural yang terdiri dari :</a:t>
            </a:r>
          </a:p>
          <a:p>
            <a:pPr marL="365125" lvl="1" indent="-258763"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  <a:defRPr/>
            </a:pPr>
            <a:r>
              <a:rPr lang="en-US" sz="2400" b="1" smtClean="0">
                <a:solidFill>
                  <a:schemeClr val="bg2">
                    <a:lumMod val="50000"/>
                  </a:schemeClr>
                </a:solidFill>
              </a:rPr>
              <a:t>Seorang Ketua merangkap anggota.</a:t>
            </a:r>
          </a:p>
          <a:p>
            <a:pPr marL="365125" lvl="1" indent="-258763"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  <a:defRPr/>
            </a:pPr>
            <a:r>
              <a:rPr lang="en-US" sz="2400" b="1" smtClean="0">
                <a:solidFill>
                  <a:schemeClr val="bg2">
                    <a:lumMod val="50000"/>
                  </a:schemeClr>
                </a:solidFill>
              </a:rPr>
              <a:t>Seorang Wakil Ketua merangkap anggota.</a:t>
            </a:r>
          </a:p>
          <a:p>
            <a:pPr marL="365125" lvl="1" indent="-258763"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  <a:defRPr/>
            </a:pPr>
            <a:r>
              <a:rPr lang="en-US" sz="2400" b="1" smtClean="0">
                <a:solidFill>
                  <a:schemeClr val="bg2">
                    <a:lumMod val="50000"/>
                  </a:schemeClr>
                </a:solidFill>
              </a:rPr>
              <a:t>Seorang Sekretaris merangkap anggota.</a:t>
            </a:r>
          </a:p>
          <a:p>
            <a:pPr marL="365125" lvl="1" indent="-258763"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  <a:defRPr/>
            </a:pPr>
            <a:r>
              <a:rPr lang="en-US" sz="2400" b="1" smtClean="0">
                <a:solidFill>
                  <a:schemeClr val="bg2">
                    <a:lumMod val="50000"/>
                  </a:schemeClr>
                </a:solidFill>
              </a:rPr>
              <a:t>Sekurang-kurangnya 4  (empat)  orang  anggota.</a:t>
            </a: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457200" y="5486400"/>
            <a:ext cx="4191000" cy="838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MASA JABATAN TIM PENILAI, 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ADALAH 3 (TIGA) TAHUN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3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.2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	TIM PENILAI ANGKA KREDIT</a:t>
            </a:r>
          </a:p>
        </p:txBody>
      </p:sp>
      <p:pic>
        <p:nvPicPr>
          <p:cNvPr id="6147" name="Picture 3" descr="G:\BAHAN BINTEK PRAKOM\New Folder (2)\CLIPART_OF_15199_SMJPG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420813"/>
            <a:ext cx="4217987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795C7F1C-9308-4BB1-95EB-4CCB80D29033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28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95325" y="1427163"/>
            <a:ext cx="4562475" cy="45735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8038" lvl="1" indent="-350838" eaLnBrk="1" hangingPunct="1">
              <a:buFont typeface="Wingdings" pitchFamily="2" charset="2"/>
              <a:buChar char="§"/>
              <a:defRPr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Pangkat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jabatan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penilai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sym typeface="Symbol" pitchFamily="18" charset="2"/>
              </a:rPr>
              <a:t>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pangkat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jabatan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Pranata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Komputer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dinilai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marL="808038" lvl="1" indent="-350838" eaLnBrk="1" hangingPunct="1">
              <a:buFont typeface="Wingdings" pitchFamily="2" charset="2"/>
              <a:buChar char="§"/>
              <a:defRPr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Memiliki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keahlian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kemampuan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menilai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prestasi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kerja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Pranata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Komputer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 </a:t>
            </a:r>
          </a:p>
          <a:p>
            <a:pPr marL="808038" lvl="1" indent="-350838" eaLnBrk="1" hangingPunct="1">
              <a:buFont typeface="Wingdings" pitchFamily="2" charset="2"/>
              <a:buChar char="§"/>
              <a:defRPr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aktif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melakukan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penilaian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3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.3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	SYARAT MENJADI ANGGOTA TIM PENILAI</a:t>
            </a:r>
          </a:p>
        </p:txBody>
      </p:sp>
      <p:pic>
        <p:nvPicPr>
          <p:cNvPr id="7172" name="Picture 4" descr="G:\BAHAN BINTEK PRAKOM\New Folder (2)\CLIPART_OF_17601_SM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8600" y="1427163"/>
            <a:ext cx="3676650" cy="4572000"/>
          </a:xfrm>
          <a:prstGeom prst="rect">
            <a:avLst/>
          </a:prstGeom>
          <a:noFill/>
          <a:effectLst>
            <a:outerShdw blurRad="1397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0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0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00200" y="4038600"/>
            <a:ext cx="149225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FFFF00"/>
                </a:solidFill>
              </a:rPr>
              <a:t>KJ + KP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600200" y="3200400"/>
            <a:ext cx="149225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FFFF00"/>
                </a:solidFill>
              </a:rPr>
              <a:t>KP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3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.4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	USUL PENILAIAN PEJABAT FUNGSIONAL PRANATA KOMPUTER</a:t>
            </a:r>
          </a:p>
        </p:txBody>
      </p:sp>
      <p:sp>
        <p:nvSpPr>
          <p:cNvPr id="32" name="U-Turn Arrow 31"/>
          <p:cNvSpPr/>
          <p:nvPr/>
        </p:nvSpPr>
        <p:spPr>
          <a:xfrm rot="16200000" flipV="1">
            <a:off x="8369300" y="4351338"/>
            <a:ext cx="1444625" cy="635000"/>
          </a:xfrm>
          <a:prstGeom prst="uturnArrow">
            <a:avLst>
              <a:gd name="adj1" fmla="val 13480"/>
              <a:gd name="adj2" fmla="val 18664"/>
              <a:gd name="adj3" fmla="val 19240"/>
              <a:gd name="adj4" fmla="val 25318"/>
              <a:gd name="adj5" fmla="val 75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393950" y="2162175"/>
            <a:ext cx="622300" cy="1905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772150" y="2162175"/>
            <a:ext cx="622300" cy="1905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5400000">
            <a:off x="7403307" y="3264693"/>
            <a:ext cx="622300" cy="18891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7419975" y="4549775"/>
            <a:ext cx="622300" cy="1905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9" name="Oval 4"/>
          <p:cNvSpPr>
            <a:spLocks noChangeArrowheads="1"/>
          </p:cNvSpPr>
          <p:nvPr/>
        </p:nvSpPr>
        <p:spPr bwMode="auto">
          <a:xfrm>
            <a:off x="381000" y="1616075"/>
            <a:ext cx="2235200" cy="127158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>
                <a:solidFill>
                  <a:schemeClr val="tx1"/>
                </a:solidFill>
              </a:rPr>
              <a:t>Pejabat Pranata Komputer</a:t>
            </a: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6420159" y="1312863"/>
            <a:ext cx="2505075" cy="17446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</a:rPr>
              <a:t>Biro </a:t>
            </a:r>
            <a:r>
              <a:rPr lang="en-US" sz="1800" dirty="0" err="1">
                <a:solidFill>
                  <a:schemeClr val="tx1"/>
                </a:solidFill>
              </a:rPr>
              <a:t>Kepegawaian</a:t>
            </a:r>
            <a:r>
              <a:rPr lang="en-US" sz="1800" dirty="0">
                <a:solidFill>
                  <a:schemeClr val="tx1"/>
                </a:solidFill>
              </a:rPr>
              <a:t>/</a:t>
            </a:r>
          </a:p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</a:rPr>
              <a:t>Unit </a:t>
            </a:r>
            <a:r>
              <a:rPr lang="en-US" sz="1800" dirty="0" err="1">
                <a:solidFill>
                  <a:schemeClr val="tx1"/>
                </a:solidFill>
              </a:rPr>
              <a:t>Kerja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Eselon</a:t>
            </a:r>
            <a:r>
              <a:rPr lang="en-US" sz="1800" dirty="0">
                <a:solidFill>
                  <a:schemeClr val="tx1"/>
                </a:solidFill>
              </a:rPr>
              <a:t> II yang </a:t>
            </a:r>
            <a:r>
              <a:rPr lang="en-US" sz="1800" dirty="0" err="1">
                <a:solidFill>
                  <a:schemeClr val="tx1"/>
                </a:solidFill>
              </a:rPr>
              <a:t>membawahi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en-US" sz="1800" dirty="0" err="1">
                <a:solidFill>
                  <a:schemeClr val="tx1"/>
                </a:solidFill>
              </a:rPr>
              <a:t>Pranata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Komputer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6421438" y="3662362"/>
            <a:ext cx="2505075" cy="10620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 dirty="0" err="1">
                <a:solidFill>
                  <a:schemeClr val="tx1"/>
                </a:solidFill>
              </a:rPr>
              <a:t>Sekretariat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Jabatan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Fungsional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Pranata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Komputer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7113" name="Rectangle 8"/>
          <p:cNvSpPr>
            <a:spLocks noChangeArrowheads="1"/>
          </p:cNvSpPr>
          <p:nvPr/>
        </p:nvSpPr>
        <p:spPr bwMode="auto">
          <a:xfrm>
            <a:off x="3594221" y="3352800"/>
            <a:ext cx="2312988" cy="949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>
                <a:solidFill>
                  <a:schemeClr val="tx1"/>
                </a:solidFill>
              </a:rPr>
              <a:t>Penetapan Angka Kredit (PAK)    </a:t>
            </a:r>
          </a:p>
        </p:txBody>
      </p:sp>
      <p:sp>
        <p:nvSpPr>
          <p:cNvPr id="47117" name="Rectangle 14"/>
          <p:cNvSpPr>
            <a:spLocks noChangeArrowheads="1"/>
          </p:cNvSpPr>
          <p:nvPr/>
        </p:nvSpPr>
        <p:spPr bwMode="auto">
          <a:xfrm>
            <a:off x="3016250" y="1535113"/>
            <a:ext cx="2922588" cy="13763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>
                <a:solidFill>
                  <a:schemeClr val="tx1"/>
                </a:solidFill>
              </a:rPr>
              <a:t>Persetujuan dari atasan (setingkat eselon II) dan Bahan Penilaian (Dupak)</a:t>
            </a:r>
          </a:p>
        </p:txBody>
      </p:sp>
      <p:sp>
        <p:nvSpPr>
          <p:cNvPr id="47125" name="Rectangle 8"/>
          <p:cNvSpPr>
            <a:spLocks noChangeArrowheads="1"/>
          </p:cNvSpPr>
          <p:nvPr/>
        </p:nvSpPr>
        <p:spPr bwMode="auto">
          <a:xfrm>
            <a:off x="3605642" y="4459287"/>
            <a:ext cx="2312988" cy="949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>
                <a:solidFill>
                  <a:schemeClr val="tx1"/>
                </a:solidFill>
              </a:rPr>
              <a:t>Nota Pemberitahuan</a:t>
            </a:r>
          </a:p>
        </p:txBody>
      </p:sp>
      <p:sp>
        <p:nvSpPr>
          <p:cNvPr id="47112" name="Rectangle 7"/>
          <p:cNvSpPr>
            <a:spLocks noChangeArrowheads="1"/>
          </p:cNvSpPr>
          <p:nvPr/>
        </p:nvSpPr>
        <p:spPr bwMode="auto">
          <a:xfrm>
            <a:off x="6427479" y="4956175"/>
            <a:ext cx="2505075" cy="911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>
                <a:solidFill>
                  <a:schemeClr val="tx1"/>
                </a:solidFill>
              </a:rPr>
              <a:t>TIM PENILAI</a:t>
            </a:r>
          </a:p>
        </p:txBody>
      </p:sp>
      <p:sp>
        <p:nvSpPr>
          <p:cNvPr id="37" name="Left-Up Arrow 36"/>
          <p:cNvSpPr/>
          <p:nvPr/>
        </p:nvSpPr>
        <p:spPr>
          <a:xfrm rot="18900000">
            <a:off x="5622925" y="3995738"/>
            <a:ext cx="712788" cy="723900"/>
          </a:xfrm>
          <a:prstGeom prst="leftUpArrow">
            <a:avLst>
              <a:gd name="adj1" fmla="val 14332"/>
              <a:gd name="adj2" fmla="val 14286"/>
              <a:gd name="adj3" fmla="val 1485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Left-Up Arrow 37"/>
          <p:cNvSpPr/>
          <p:nvPr/>
        </p:nvSpPr>
        <p:spPr>
          <a:xfrm rot="18900000">
            <a:off x="2801938" y="3498850"/>
            <a:ext cx="711200" cy="723900"/>
          </a:xfrm>
          <a:prstGeom prst="leftUpArrow">
            <a:avLst>
              <a:gd name="adj1" fmla="val 14332"/>
              <a:gd name="adj2" fmla="val 14286"/>
              <a:gd name="adj3" fmla="val 1485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55337"/>
              </p:ext>
            </p:extLst>
          </p:nvPr>
        </p:nvGraphicFramePr>
        <p:xfrm>
          <a:off x="609600" y="1981200"/>
          <a:ext cx="8763000" cy="4572000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1407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Peranata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Komputer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Pegawai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Negeri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Sipil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(PNS)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yang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diberi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tugas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tanggung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jawab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wewenang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hak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secara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penuh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oleh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pejabat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yang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berwenang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untuk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melakukan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kegiatan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sistem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informasi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berbasis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komputer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36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Jabatan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karier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yang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hanya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dapat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diduduki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oleh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Pegawai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Negeri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Sipil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0262">
                <a:tc>
                  <a:txBody>
                    <a:bodyPr/>
                    <a:lstStyle/>
                    <a:p>
                      <a:pPr marL="1422400" marR="0" lvl="0" indent="-142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Kedudukan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Pelaksana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teknis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fungsional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penyelenggaraan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kegiatan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sist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m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informasi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berba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sis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komputer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20712">
                <a:tc>
                  <a:txBody>
                    <a:bodyPr/>
                    <a:lstStyle/>
                    <a:p>
                      <a:pPr marL="1597025" marR="0" lvl="0" indent="-15970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Tugas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Pokok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Merencanakan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menganalisis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merancang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mengimplementasikan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mengembangkan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atau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mengoperasikam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sistem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informasi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berbasis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komputer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3"/>
          <p:cNvSpPr txBox="1">
            <a:spLocks noGrp="1"/>
          </p:cNvSpPr>
          <p:nvPr/>
        </p:nvSpPr>
        <p:spPr>
          <a:xfrm>
            <a:off x="72136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1C9ADB5D-251F-4DD3-9017-F7ABB8209783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3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08125" y="624840"/>
            <a:ext cx="7772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800" dirty="0" err="1" smtClean="0">
                <a:solidFill>
                  <a:srgbClr val="C00000"/>
                </a:solidFill>
                <a:latin typeface="+mn-lt"/>
              </a:rPr>
              <a:t>Umum</a:t>
            </a:r>
            <a:endParaRPr lang="en-US" sz="3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Rounded Rectangle 5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284872" y="381000"/>
            <a:ext cx="1010528" cy="10668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en-US" sz="48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 txBox="1">
            <a:spLocks noGrp="1"/>
          </p:cNvSpPr>
          <p:nvPr/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fld id="{C95A8625-EA93-4304-B924-827479BCE4EF}" type="slidenum">
              <a:rPr lang="en-US" sz="1200">
                <a:solidFill>
                  <a:schemeClr val="bg1"/>
                </a:solidFill>
                <a:latin typeface="+mn-lt"/>
              </a:rPr>
              <a:pPr algn="r" eaLnBrk="0" hangingPunct="0">
                <a:defRPr/>
              </a:pPr>
              <a:t>30</a:t>
            </a:fld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5093525" y="3307858"/>
            <a:ext cx="1872000" cy="7016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 dirty="0">
                <a:solidFill>
                  <a:schemeClr val="tx1"/>
                </a:solidFill>
                <a:sym typeface="Symbol" pitchFamily="18" charset="2"/>
              </a:rPr>
              <a:t>DINILAI OLEH TIM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600" dirty="0">
                <a:solidFill>
                  <a:schemeClr val="tx1"/>
                </a:solidFill>
                <a:sym typeface="Symbol" pitchFamily="18" charset="2"/>
              </a:rPr>
              <a:t>PENILAI </a:t>
            </a:r>
            <a:r>
              <a:rPr lang="en-US" sz="1600" dirty="0">
                <a:solidFill>
                  <a:schemeClr val="tx1"/>
                </a:solidFill>
              </a:rPr>
              <a:t>BPS PUSAT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3798" name="AutoShape 54"/>
          <p:cNvCxnSpPr>
            <a:cxnSpLocks noChangeShapeType="1"/>
          </p:cNvCxnSpPr>
          <p:nvPr/>
        </p:nvCxnSpPr>
        <p:spPr bwMode="auto">
          <a:xfrm>
            <a:off x="4579938" y="6056313"/>
            <a:ext cx="304800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5093525" y="5471630"/>
            <a:ext cx="1872000" cy="533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</a:rPr>
              <a:t>BPS 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7354887" y="1440628"/>
            <a:ext cx="2153048" cy="687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54000" tIns="10800" rIns="54000" bIns="10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 dirty="0">
                <a:solidFill>
                  <a:schemeClr val="tx1"/>
                </a:solidFill>
                <a:sym typeface="Symbol" pitchFamily="18" charset="2"/>
              </a:rPr>
              <a:t>DINILAI OLEH TIM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600" dirty="0">
                <a:solidFill>
                  <a:schemeClr val="tx1"/>
                </a:solidFill>
                <a:sym typeface="Symbol" pitchFamily="18" charset="2"/>
              </a:rPr>
              <a:t>PENILAI INSTANSI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ectangle 36"/>
          <p:cNvSpPr>
            <a:spLocks noChangeArrowheads="1"/>
          </p:cNvSpPr>
          <p:nvPr/>
        </p:nvSpPr>
        <p:spPr bwMode="auto">
          <a:xfrm>
            <a:off x="7354887" y="2489634"/>
            <a:ext cx="2153048" cy="687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54000" tIns="10800" rIns="54000" bIns="10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 dirty="0">
                <a:solidFill>
                  <a:schemeClr val="tx1"/>
                </a:solidFill>
                <a:sym typeface="Symbol" pitchFamily="18" charset="2"/>
              </a:rPr>
              <a:t>DINILAI OLEH TIM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600" dirty="0">
                <a:solidFill>
                  <a:schemeClr val="tx1"/>
                </a:solidFill>
                <a:sym typeface="Symbol" pitchFamily="18" charset="2"/>
              </a:rPr>
              <a:t>PENILAI </a:t>
            </a:r>
            <a:r>
              <a:rPr lang="en-US" sz="1600" dirty="0">
                <a:solidFill>
                  <a:schemeClr val="tx1"/>
                </a:solidFill>
              </a:rPr>
              <a:t>BPS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7354887" y="4553384"/>
            <a:ext cx="2153049" cy="687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54000" tIns="10800" rIns="54000" bIns="10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 dirty="0">
                <a:solidFill>
                  <a:schemeClr val="tx1"/>
                </a:solidFill>
                <a:sym typeface="Symbol" pitchFamily="18" charset="2"/>
              </a:rPr>
              <a:t>DINILAI OLEH TIM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600" dirty="0">
                <a:solidFill>
                  <a:schemeClr val="tx1"/>
                </a:solidFill>
                <a:sym typeface="Symbol" pitchFamily="18" charset="2"/>
              </a:rPr>
              <a:t>PENILAI  PROV/KAB/KOTA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3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.5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	PENILAIAN PEJABAT PK DI LUAR BPS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741613" y="2200275"/>
            <a:ext cx="669925" cy="1528763"/>
            <a:chOff x="2607352" y="2073043"/>
            <a:chExt cx="669249" cy="1528469"/>
          </a:xfrm>
        </p:grpSpPr>
        <p:sp>
          <p:nvSpPr>
            <p:cNvPr id="44" name="Bent-Up Arrow 43"/>
            <p:cNvSpPr/>
            <p:nvPr/>
          </p:nvSpPr>
          <p:spPr>
            <a:xfrm rot="5400000">
              <a:off x="2724413" y="3049324"/>
              <a:ext cx="723761" cy="380616"/>
            </a:xfrm>
            <a:prstGeom prst="bentUpArrow">
              <a:avLst>
                <a:gd name="adj1" fmla="val 10734"/>
                <a:gd name="adj2" fmla="val 17863"/>
                <a:gd name="adj3" fmla="val 25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Bent-Up Arrow 44"/>
            <p:cNvSpPr/>
            <p:nvPr/>
          </p:nvSpPr>
          <p:spPr>
            <a:xfrm rot="16200000" flipV="1">
              <a:off x="2679178" y="2289851"/>
              <a:ext cx="814231" cy="380616"/>
            </a:xfrm>
            <a:prstGeom prst="bentUpArrow">
              <a:avLst>
                <a:gd name="adj1" fmla="val 10734"/>
                <a:gd name="adj2" fmla="val 17863"/>
                <a:gd name="adj3" fmla="val 25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07352" y="2887274"/>
              <a:ext cx="304492" cy="46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657064" y="2797610"/>
            <a:ext cx="11628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</a:rPr>
              <a:t>PUSAT</a:t>
            </a: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4440238" y="1651000"/>
            <a:ext cx="669925" cy="1176338"/>
            <a:chOff x="4427537" y="1524001"/>
            <a:chExt cx="669249" cy="1175514"/>
          </a:xfrm>
        </p:grpSpPr>
        <p:sp>
          <p:nvSpPr>
            <p:cNvPr id="57" name="Bent-Up Arrow 56"/>
            <p:cNvSpPr/>
            <p:nvPr/>
          </p:nvSpPr>
          <p:spPr>
            <a:xfrm rot="5400000">
              <a:off x="4611410" y="2214139"/>
              <a:ext cx="590136" cy="380616"/>
            </a:xfrm>
            <a:prstGeom prst="bentUpArrow">
              <a:avLst>
                <a:gd name="adj1" fmla="val 10734"/>
                <a:gd name="adj2" fmla="val 17863"/>
                <a:gd name="adj3" fmla="val 25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Bent-Up Arrow 57"/>
            <p:cNvSpPr/>
            <p:nvPr/>
          </p:nvSpPr>
          <p:spPr>
            <a:xfrm rot="16200000" flipV="1">
              <a:off x="4613789" y="1626382"/>
              <a:ext cx="585378" cy="380616"/>
            </a:xfrm>
            <a:prstGeom prst="bentUpArrow">
              <a:avLst>
                <a:gd name="adj1" fmla="val 10734"/>
                <a:gd name="adj2" fmla="val 17863"/>
                <a:gd name="adj3" fmla="val 25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27537" y="2109379"/>
              <a:ext cx="304492" cy="460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3414712" y="1975285"/>
            <a:ext cx="1142999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</a:rPr>
              <a:t>ADA TIM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4446588" y="3538538"/>
            <a:ext cx="622300" cy="144462"/>
          </a:xfrm>
          <a:prstGeom prst="rightArrow">
            <a:avLst>
              <a:gd name="adj1" fmla="val 27150"/>
              <a:gd name="adj2" fmla="val 545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414712" y="3313547"/>
            <a:ext cx="11430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</a:rPr>
              <a:t>TIDAK ADA 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</a:rPr>
              <a:t>TIM</a:t>
            </a:r>
          </a:p>
          <a:p>
            <a:pPr algn="ctr" eaLnBrk="0" hangingPunct="0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773363" y="4721225"/>
            <a:ext cx="638175" cy="1076325"/>
            <a:chOff x="2772750" y="4784172"/>
            <a:chExt cx="638769" cy="1077399"/>
          </a:xfrm>
        </p:grpSpPr>
        <p:sp>
          <p:nvSpPr>
            <p:cNvPr id="63" name="Bent-Up Arrow 62"/>
            <p:cNvSpPr/>
            <p:nvPr/>
          </p:nvSpPr>
          <p:spPr>
            <a:xfrm rot="5400000">
              <a:off x="2859325" y="5309377"/>
              <a:ext cx="723033" cy="381355"/>
            </a:xfrm>
            <a:prstGeom prst="bentUpArrow">
              <a:avLst>
                <a:gd name="adj1" fmla="val 10734"/>
                <a:gd name="adj2" fmla="val 17863"/>
                <a:gd name="adj3" fmla="val 25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Bent-Up Arrow 63"/>
            <p:cNvSpPr/>
            <p:nvPr/>
          </p:nvSpPr>
          <p:spPr>
            <a:xfrm rot="16200000" flipV="1">
              <a:off x="3011083" y="4803254"/>
              <a:ext cx="419518" cy="381355"/>
            </a:xfrm>
            <a:prstGeom prst="bentUpArrow">
              <a:avLst>
                <a:gd name="adj1" fmla="val 10734"/>
                <a:gd name="adj2" fmla="val 17863"/>
                <a:gd name="adj3" fmla="val 25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72750" y="5148073"/>
              <a:ext cx="305084" cy="460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6" name="Right Arrow 65"/>
          <p:cNvSpPr/>
          <p:nvPr/>
        </p:nvSpPr>
        <p:spPr>
          <a:xfrm>
            <a:off x="4446588" y="4721225"/>
            <a:ext cx="622300" cy="142875"/>
          </a:xfrm>
          <a:prstGeom prst="rightArrow">
            <a:avLst>
              <a:gd name="adj1" fmla="val 27150"/>
              <a:gd name="adj2" fmla="val 545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AutoShape 30"/>
          <p:cNvSpPr>
            <a:spLocks noChangeArrowheads="1"/>
          </p:cNvSpPr>
          <p:nvPr/>
        </p:nvSpPr>
        <p:spPr bwMode="auto">
          <a:xfrm>
            <a:off x="3414712" y="4535922"/>
            <a:ext cx="1157287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</a:rPr>
              <a:t>ADA TIM</a:t>
            </a:r>
          </a:p>
        </p:txBody>
      </p:sp>
      <p:sp>
        <p:nvSpPr>
          <p:cNvPr id="67" name="Right Arrow 66"/>
          <p:cNvSpPr/>
          <p:nvPr/>
        </p:nvSpPr>
        <p:spPr>
          <a:xfrm>
            <a:off x="4446588" y="5654675"/>
            <a:ext cx="622300" cy="142875"/>
          </a:xfrm>
          <a:prstGeom prst="rightArrow">
            <a:avLst>
              <a:gd name="adj1" fmla="val 27150"/>
              <a:gd name="adj2" fmla="val 545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3414712" y="5408400"/>
            <a:ext cx="1157287" cy="687600"/>
          </a:xfrm>
          <a:prstGeom prst="roundRect">
            <a:avLst>
              <a:gd name="adj" fmla="val 1039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</a:rPr>
              <a:t>TIDAK ADA 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</a:rPr>
              <a:t>TIM</a:t>
            </a:r>
          </a:p>
          <a:p>
            <a:pPr algn="ctr" eaLnBrk="0" hangingPunct="0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6732588" y="4721225"/>
            <a:ext cx="622300" cy="142875"/>
          </a:xfrm>
          <a:prstGeom prst="rightArrow">
            <a:avLst>
              <a:gd name="adj1" fmla="val 27150"/>
              <a:gd name="adj2" fmla="val 545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5093525" y="4542147"/>
            <a:ext cx="1872000" cy="687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54000" tIns="10800" rIns="54000" bIns="10800" anchor="ctr"/>
          <a:lstStyle/>
          <a:p>
            <a:pPr algn="ctr" eaLnBrk="0" hangingPunct="0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sz="1600" dirty="0">
                <a:solidFill>
                  <a:schemeClr val="tx1"/>
                </a:solidFill>
                <a:sym typeface="Symbol" pitchFamily="18" charset="2"/>
              </a:rPr>
              <a:t>≤ PK PENYELIA/</a:t>
            </a:r>
          </a:p>
          <a:p>
            <a:pPr algn="ctr" eaLnBrk="0" hangingPunct="0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sz="1600" dirty="0">
                <a:solidFill>
                  <a:schemeClr val="tx1"/>
                </a:solidFill>
                <a:sym typeface="Symbol" pitchFamily="18" charset="2"/>
              </a:rPr>
              <a:t>PK MADYA</a:t>
            </a:r>
          </a:p>
        </p:txBody>
      </p:sp>
      <p:sp>
        <p:nvSpPr>
          <p:cNvPr id="69" name="Right Arrow 68"/>
          <p:cNvSpPr/>
          <p:nvPr/>
        </p:nvSpPr>
        <p:spPr>
          <a:xfrm>
            <a:off x="6732588" y="2682875"/>
            <a:ext cx="622300" cy="144463"/>
          </a:xfrm>
          <a:prstGeom prst="rightArrow">
            <a:avLst>
              <a:gd name="adj1" fmla="val 27150"/>
              <a:gd name="adj2" fmla="val 545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5093525" y="2481697"/>
            <a:ext cx="1872000" cy="687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  <a:sym typeface="Symbol" pitchFamily="18" charset="2"/>
              </a:rPr>
              <a:t>PK UTAMA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0" name="Right Arrow 69"/>
          <p:cNvSpPr/>
          <p:nvPr/>
        </p:nvSpPr>
        <p:spPr>
          <a:xfrm>
            <a:off x="6732588" y="1651000"/>
            <a:ext cx="622300" cy="144463"/>
          </a:xfrm>
          <a:prstGeom prst="rightArrow">
            <a:avLst>
              <a:gd name="adj1" fmla="val 27150"/>
              <a:gd name="adj2" fmla="val 545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5093525" y="1422834"/>
            <a:ext cx="1872000" cy="687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54000" tIns="10800" rIns="54000" bIns="10800" anchor="ctr"/>
          <a:lstStyle/>
          <a:p>
            <a:pPr algn="ctr" eaLnBrk="0" hangingPunct="0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sz="1600" dirty="0">
                <a:solidFill>
                  <a:schemeClr val="tx1"/>
                </a:solidFill>
                <a:sym typeface="Symbol" pitchFamily="18" charset="2"/>
              </a:rPr>
              <a:t>≤ PK PENYELIA/</a:t>
            </a:r>
          </a:p>
          <a:p>
            <a:pPr algn="ctr" eaLnBrk="0" hangingPunct="0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sz="1600" dirty="0">
                <a:solidFill>
                  <a:schemeClr val="tx1"/>
                </a:solidFill>
                <a:sym typeface="Symbol" pitchFamily="18" charset="2"/>
              </a:rPr>
              <a:t>PK MADYA</a:t>
            </a:r>
          </a:p>
        </p:txBody>
      </p:sp>
      <p:sp>
        <p:nvSpPr>
          <p:cNvPr id="72" name="Bent-Up Arrow 71"/>
          <p:cNvSpPr/>
          <p:nvPr/>
        </p:nvSpPr>
        <p:spPr>
          <a:xfrm rot="5400000">
            <a:off x="1104900" y="4645025"/>
            <a:ext cx="723900" cy="381000"/>
          </a:xfrm>
          <a:prstGeom prst="bentUpArrow">
            <a:avLst>
              <a:gd name="adj1" fmla="val 10734"/>
              <a:gd name="adj2" fmla="val 17863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Bent-Up Arrow 72"/>
          <p:cNvSpPr/>
          <p:nvPr/>
        </p:nvSpPr>
        <p:spPr>
          <a:xfrm rot="16200000" flipV="1">
            <a:off x="1059656" y="3221832"/>
            <a:ext cx="814387" cy="381000"/>
          </a:xfrm>
          <a:prstGeom prst="bentUpArrow">
            <a:avLst>
              <a:gd name="adj1" fmla="val 10734"/>
              <a:gd name="adj2" fmla="val 17863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81000" y="3670163"/>
            <a:ext cx="1811736" cy="94915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</a:rPr>
              <a:t>INSTANSI LAIN</a:t>
            </a:r>
          </a:p>
        </p:txBody>
      </p:sp>
      <p:sp>
        <p:nvSpPr>
          <p:cNvPr id="54" name="AutoShape 6"/>
          <p:cNvSpPr>
            <a:spLocks noChangeArrowheads="1"/>
          </p:cNvSpPr>
          <p:nvPr/>
        </p:nvSpPr>
        <p:spPr bwMode="auto">
          <a:xfrm>
            <a:off x="1662113" y="4864535"/>
            <a:ext cx="1163637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</a:rPr>
              <a:t>DAERAH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 txBox="1">
            <a:spLocks noGrp="1"/>
          </p:cNvSpPr>
          <p:nvPr/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fld id="{5FE79C2A-9502-4F7D-8D4B-D8FD18EF6B0E}" type="slidenum">
              <a:rPr lang="en-US" sz="1200">
                <a:solidFill>
                  <a:schemeClr val="bg1"/>
                </a:solidFill>
                <a:latin typeface="+mn-lt"/>
              </a:rPr>
              <a:pPr algn="r" eaLnBrk="0" hangingPunct="0">
                <a:defRPr/>
              </a:pPr>
              <a:t>31</a:t>
            </a:fld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3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.6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	MANFAAT ANGKA KREDIT</a:t>
            </a:r>
          </a:p>
        </p:txBody>
      </p:sp>
      <p:sp>
        <p:nvSpPr>
          <p:cNvPr id="42" name="Rectangle 3"/>
          <p:cNvSpPr txBox="1">
            <a:spLocks/>
          </p:cNvSpPr>
          <p:nvPr/>
        </p:nvSpPr>
        <p:spPr>
          <a:xfrm>
            <a:off x="4114800" y="1423988"/>
            <a:ext cx="4953000" cy="4932362"/>
          </a:xfrm>
          <a:prstGeom prst="rect">
            <a:avLst/>
          </a:prstGeom>
        </p:spPr>
        <p:txBody>
          <a:bodyPr/>
          <a:lstStyle/>
          <a:p>
            <a:pPr marL="450850" indent="-4508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450850" algn="l"/>
              </a:tabLst>
              <a:defRPr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Pengangkatan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Pertama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450850" indent="-4508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450850" algn="l"/>
              </a:tabLst>
              <a:defRPr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Kenaikan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Jabatan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:</a:t>
            </a:r>
          </a:p>
          <a:p>
            <a:pPr marL="908050" lvl="2" indent="-4508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450850" algn="l"/>
              </a:tabLst>
              <a:defRPr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Setelah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1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Tahun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dalam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Jabatan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450850" indent="-450850" eaLnBrk="0" hangingPunct="0">
              <a:lnSpc>
                <a:spcPct val="90000"/>
              </a:lnSpc>
              <a:spcBef>
                <a:spcPct val="60000"/>
              </a:spcBef>
              <a:buFont typeface="Wingdings" pitchFamily="2" charset="2"/>
              <a:buChar char="§"/>
              <a:tabLst>
                <a:tab pos="450850" algn="l"/>
              </a:tabLst>
              <a:defRPr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Kenaikan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Pangkat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: PP No.12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Tahun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2002</a:t>
            </a:r>
          </a:p>
          <a:p>
            <a:pPr marL="908050" lvl="2" indent="-4508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450850" algn="l"/>
              </a:tabLst>
              <a:defRPr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Setelah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1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Tahun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dalam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Jabatan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(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untuk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pangkat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tertentu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)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dan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2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Tahun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dalam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Pangkat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/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golongan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4451" name="Picture 3" descr="H:\Unduhan\uang\New Folder (2)\Clip_Art_2_042-177x2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2925" y="1424050"/>
            <a:ext cx="2463800" cy="388361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5"/>
          <p:cNvSpPr>
            <a:spLocks noChangeArrowheads="1"/>
          </p:cNvSpPr>
          <p:nvPr/>
        </p:nvSpPr>
        <p:spPr bwMode="auto">
          <a:xfrm rot="16200000">
            <a:off x="1773238" y="4489450"/>
            <a:ext cx="1108075" cy="123825"/>
          </a:xfrm>
          <a:prstGeom prst="stripedRightArrow">
            <a:avLst>
              <a:gd name="adj1" fmla="val 37161"/>
              <a:gd name="adj2" fmla="val 123847"/>
            </a:avLst>
          </a:prstGeom>
          <a:solidFill>
            <a:srgbClr val="FF9900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48130" name="Slide Number Placeholder 3"/>
          <p:cNvSpPr txBox="1">
            <a:spLocks noGrp="1"/>
          </p:cNvSpPr>
          <p:nvPr/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fld id="{6FE8B0D4-E6AF-4667-8404-295773C699E9}" type="slidenum">
              <a:rPr lang="en-US" sz="1200">
                <a:solidFill>
                  <a:schemeClr val="bg1"/>
                </a:solidFill>
                <a:latin typeface="+mn-lt"/>
              </a:rPr>
              <a:pPr algn="r" eaLnBrk="0" hangingPunct="0">
                <a:defRPr/>
              </a:pPr>
              <a:t>32</a:t>
            </a:fld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3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.7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	</a:t>
            </a:r>
            <a:r>
              <a:rPr lang="sv-SE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PINDAH JALUR JABATAN PRANATA KOMPUTER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  <p:sp>
        <p:nvSpPr>
          <p:cNvPr id="6" name="AutoShape 33"/>
          <p:cNvSpPr>
            <a:spLocks noChangeArrowheads="1"/>
          </p:cNvSpPr>
          <p:nvPr/>
        </p:nvSpPr>
        <p:spPr bwMode="auto">
          <a:xfrm flipH="1">
            <a:off x="6075363" y="1444625"/>
            <a:ext cx="944562" cy="603250"/>
          </a:xfrm>
          <a:prstGeom prst="rightArrow">
            <a:avLst>
              <a:gd name="adj1" fmla="val 50000"/>
              <a:gd name="adj2" fmla="val 3912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7689850" y="2120900"/>
            <a:ext cx="798513" cy="871538"/>
          </a:xfrm>
          <a:prstGeom prst="upArrow">
            <a:avLst>
              <a:gd name="adj1" fmla="val 50000"/>
              <a:gd name="adj2" fmla="val 3681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 rot="2787711">
            <a:off x="4973638" y="4840287"/>
            <a:ext cx="725488" cy="284163"/>
          </a:xfrm>
          <a:prstGeom prst="rightArrow">
            <a:avLst>
              <a:gd name="adj1" fmla="val 39661"/>
              <a:gd name="adj2" fmla="val 4944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5049838" y="3062288"/>
            <a:ext cx="1989137" cy="546100"/>
          </a:xfrm>
          <a:prstGeom prst="rightArrow">
            <a:avLst>
              <a:gd name="adj1" fmla="val 38860"/>
              <a:gd name="adj2" fmla="val 6921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1571625" y="3486150"/>
            <a:ext cx="944563" cy="547688"/>
          </a:xfrm>
          <a:prstGeom prst="rightArrow">
            <a:avLst>
              <a:gd name="adj1" fmla="val 35783"/>
              <a:gd name="adj2" fmla="val 57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1204913" y="2352675"/>
            <a:ext cx="547687" cy="738188"/>
          </a:xfrm>
          <a:prstGeom prst="downArrow">
            <a:avLst>
              <a:gd name="adj1" fmla="val 29120"/>
              <a:gd name="adj2" fmla="val 5011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36920" y="3123688"/>
            <a:ext cx="1148891" cy="16629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SLTA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D I 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D II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D III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4045028" y="2922566"/>
            <a:ext cx="1525174" cy="87152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BIDANG TI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4042361" y="4033761"/>
            <a:ext cx="1525174" cy="87152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NON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BID. TI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87058" y="1849917"/>
            <a:ext cx="1815683" cy="6704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PK  TERAMPIL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250982" y="1447673"/>
            <a:ext cx="1815683" cy="6704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PK AHLI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6835086" y="1434023"/>
            <a:ext cx="2499414" cy="6704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00"/>
                </a:solidFill>
              </a:rPr>
              <a:t>DIUSULKAN</a:t>
            </a:r>
          </a:p>
        </p:txBody>
      </p:sp>
      <p:sp>
        <p:nvSpPr>
          <p:cNvPr id="22" name="Oval 39"/>
          <p:cNvSpPr>
            <a:spLocks noChangeArrowheads="1"/>
          </p:cNvSpPr>
          <p:nvPr/>
        </p:nvSpPr>
        <p:spPr bwMode="auto">
          <a:xfrm>
            <a:off x="1572899" y="5038290"/>
            <a:ext cx="1525174" cy="105770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en-US" sz="1600" dirty="0" err="1">
                <a:solidFill>
                  <a:schemeClr val="tx1"/>
                </a:solidFill>
              </a:rPr>
              <a:t>Mengikuti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algn="ctr" eaLnBrk="0" hangingPunct="0">
              <a:defRPr/>
            </a:pPr>
            <a:r>
              <a:rPr lang="en-US" sz="1600" dirty="0" err="1">
                <a:solidFill>
                  <a:schemeClr val="tx1"/>
                </a:solidFill>
              </a:rPr>
              <a:t>pendidikan</a:t>
            </a:r>
            <a:endParaRPr lang="en-US" sz="1600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Oval 43"/>
          <p:cNvSpPr>
            <a:spLocks noChangeArrowheads="1"/>
          </p:cNvSpPr>
          <p:nvPr/>
        </p:nvSpPr>
        <p:spPr bwMode="auto">
          <a:xfrm>
            <a:off x="6882326" y="2721445"/>
            <a:ext cx="2482654" cy="27486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</a:rPr>
              <a:t>DUPAK</a:t>
            </a:r>
          </a:p>
          <a:p>
            <a:pPr algn="ctr" eaLnBrk="0" hangingPunct="0">
              <a:defRPr/>
            </a:pPr>
            <a:r>
              <a:rPr lang="en-US" sz="1800" dirty="0" err="1">
                <a:solidFill>
                  <a:schemeClr val="tx1"/>
                </a:solidFill>
              </a:rPr>
              <a:t>Memenuhi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algn="ctr" eaLnBrk="0" hangingPunct="0">
              <a:defRPr/>
            </a:pPr>
            <a:r>
              <a:rPr lang="en-US" sz="1800" dirty="0" err="1">
                <a:solidFill>
                  <a:schemeClr val="tx1"/>
                </a:solidFill>
              </a:rPr>
              <a:t>Angka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kredit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pPr algn="ctr" eaLnBrk="0" hangingPunct="0">
              <a:defRPr/>
            </a:pPr>
            <a:r>
              <a:rPr lang="en-US" sz="1800" dirty="0" err="1">
                <a:solidFill>
                  <a:schemeClr val="tx1"/>
                </a:solidFill>
              </a:rPr>
              <a:t>Unsur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Utama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</a:rPr>
              <a:t>Min 80 %</a:t>
            </a:r>
          </a:p>
          <a:p>
            <a:pPr algn="ctr" eaLnBrk="0" hangingPunct="0">
              <a:defRPr/>
            </a:pPr>
            <a:r>
              <a:rPr lang="en-US" sz="1800" dirty="0" err="1">
                <a:solidFill>
                  <a:schemeClr val="tx1"/>
                </a:solidFill>
              </a:rPr>
              <a:t>Unsur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Penunjang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</a:rPr>
              <a:t>Max 20 %</a:t>
            </a:r>
          </a:p>
        </p:txBody>
      </p:sp>
      <p:sp>
        <p:nvSpPr>
          <p:cNvPr id="26" name="Left-Up Arrow 25"/>
          <p:cNvSpPr/>
          <p:nvPr/>
        </p:nvSpPr>
        <p:spPr>
          <a:xfrm rot="2700000" flipH="1">
            <a:off x="3452813" y="3452813"/>
            <a:ext cx="946150" cy="941387"/>
          </a:xfrm>
          <a:prstGeom prst="leftUpArrow">
            <a:avLst>
              <a:gd name="adj1" fmla="val 14332"/>
              <a:gd name="adj2" fmla="val 14286"/>
              <a:gd name="adj3" fmla="val 1485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2543997" y="3083944"/>
            <a:ext cx="835457" cy="1729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D IV/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S 1</a:t>
            </a:r>
          </a:p>
          <a:p>
            <a:pPr algn="ctr" eaLnBrk="0" hangingPunct="0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 rot="19177145">
            <a:off x="6067425" y="4878388"/>
            <a:ext cx="1033463" cy="284162"/>
          </a:xfrm>
          <a:prstGeom prst="rightArrow">
            <a:avLst>
              <a:gd name="adj1" fmla="val 39661"/>
              <a:gd name="adj2" fmla="val 4944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049882" y="5268986"/>
            <a:ext cx="1815683" cy="1087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00"/>
                </a:solidFill>
              </a:rPr>
              <a:t>DIKLAT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00"/>
                </a:solidFill>
              </a:rPr>
              <a:t>PRANATA KOMPUTER TINGKAT AHLI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 txBox="1">
            <a:spLocks noGrp="1"/>
          </p:cNvSpPr>
          <p:nvPr/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fld id="{B1F77993-BD3E-48CA-941E-9918DE2D5E05}" type="slidenum">
              <a:rPr lang="en-US" sz="1200">
                <a:solidFill>
                  <a:schemeClr val="bg1"/>
                </a:solidFill>
                <a:latin typeface="+mn-lt"/>
              </a:rPr>
              <a:pPr algn="r" eaLnBrk="0" hangingPunct="0">
                <a:defRPr/>
              </a:pPr>
              <a:t>33</a:t>
            </a:fld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3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.8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	</a:t>
            </a:r>
            <a:r>
              <a:rPr lang="sv-SE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PENILAIAN ANTAR JENJANG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  <p:sp>
        <p:nvSpPr>
          <p:cNvPr id="35" name="Rectangle 2057"/>
          <p:cNvSpPr>
            <a:spLocks noChangeArrowheads="1"/>
          </p:cNvSpPr>
          <p:nvPr/>
        </p:nvSpPr>
        <p:spPr bwMode="auto">
          <a:xfrm>
            <a:off x="6866720" y="4406400"/>
            <a:ext cx="2579056" cy="108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</a:rPr>
              <a:t>Jml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satuan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hasil</a:t>
            </a:r>
            <a:r>
              <a:rPr lang="en-US" sz="2000" dirty="0">
                <a:solidFill>
                  <a:schemeClr val="tx1"/>
                </a:solidFill>
              </a:rPr>
              <a:t> X</a:t>
            </a: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</a:rPr>
              <a:t>Angka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kredit</a:t>
            </a:r>
            <a:r>
              <a:rPr lang="en-US" sz="2000" dirty="0">
                <a:solidFill>
                  <a:schemeClr val="tx1"/>
                </a:solidFill>
              </a:rPr>
              <a:t> X 1</a:t>
            </a:r>
          </a:p>
        </p:txBody>
      </p:sp>
      <p:sp>
        <p:nvSpPr>
          <p:cNvPr id="36" name="Rectangle 2058"/>
          <p:cNvSpPr>
            <a:spLocks noChangeArrowheads="1"/>
          </p:cNvSpPr>
          <p:nvPr/>
        </p:nvSpPr>
        <p:spPr bwMode="auto">
          <a:xfrm>
            <a:off x="6866720" y="3079500"/>
            <a:ext cx="2579056" cy="108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</a:rPr>
              <a:t>Jml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satuan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hasil</a:t>
            </a:r>
            <a:r>
              <a:rPr lang="en-US" sz="2000" dirty="0">
                <a:solidFill>
                  <a:schemeClr val="tx1"/>
                </a:solidFill>
              </a:rPr>
              <a:t> X</a:t>
            </a: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</a:rPr>
              <a:t>Angka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kredit</a:t>
            </a:r>
            <a:r>
              <a:rPr lang="en-US" sz="2000" dirty="0">
                <a:solidFill>
                  <a:schemeClr val="tx1"/>
                </a:solidFill>
              </a:rPr>
              <a:t> X 1</a:t>
            </a:r>
          </a:p>
        </p:txBody>
      </p:sp>
      <p:sp>
        <p:nvSpPr>
          <p:cNvPr id="37" name="Rectangle 2059"/>
          <p:cNvSpPr>
            <a:spLocks noChangeArrowheads="1"/>
          </p:cNvSpPr>
          <p:nvPr/>
        </p:nvSpPr>
        <p:spPr bwMode="auto">
          <a:xfrm>
            <a:off x="6866720" y="1739400"/>
            <a:ext cx="2579056" cy="108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</a:rPr>
              <a:t>Jml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satuan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hasil</a:t>
            </a:r>
            <a:r>
              <a:rPr lang="en-US" sz="2000" dirty="0">
                <a:solidFill>
                  <a:schemeClr val="tx1"/>
                </a:solidFill>
              </a:rPr>
              <a:t> X</a:t>
            </a: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</a:rPr>
              <a:t>Angka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kredit</a:t>
            </a:r>
            <a:r>
              <a:rPr lang="en-US" sz="2000" dirty="0">
                <a:solidFill>
                  <a:schemeClr val="tx1"/>
                </a:solidFill>
              </a:rPr>
              <a:t> X 0,8</a:t>
            </a:r>
          </a:p>
        </p:txBody>
      </p:sp>
      <p:sp>
        <p:nvSpPr>
          <p:cNvPr id="44" name="Bent-Up Arrow 43"/>
          <p:cNvSpPr/>
          <p:nvPr/>
        </p:nvSpPr>
        <p:spPr>
          <a:xfrm rot="5400000">
            <a:off x="1778000" y="3963988"/>
            <a:ext cx="1501775" cy="561975"/>
          </a:xfrm>
          <a:prstGeom prst="bentUpArrow">
            <a:avLst>
              <a:gd name="adj1" fmla="val 10734"/>
              <a:gd name="adj2" fmla="val 17863"/>
              <a:gd name="adj3" fmla="val 25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5" name="Bent-Up Arrow 44"/>
          <p:cNvSpPr/>
          <p:nvPr/>
        </p:nvSpPr>
        <p:spPr>
          <a:xfrm rot="16200000" flipV="1">
            <a:off x="1816894" y="2664619"/>
            <a:ext cx="1423987" cy="561975"/>
          </a:xfrm>
          <a:prstGeom prst="bentUpArrow">
            <a:avLst>
              <a:gd name="adj1" fmla="val 10734"/>
              <a:gd name="adj2" fmla="val 17863"/>
              <a:gd name="adj3" fmla="val 25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1824038" y="3494088"/>
            <a:ext cx="985837" cy="250825"/>
          </a:xfrm>
          <a:prstGeom prst="rightArrow">
            <a:avLst>
              <a:gd name="adj1" fmla="val 27150"/>
              <a:gd name="adj2" fmla="val 5457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AutoShape 2050"/>
          <p:cNvSpPr>
            <a:spLocks noChangeArrowheads="1"/>
          </p:cNvSpPr>
          <p:nvPr/>
        </p:nvSpPr>
        <p:spPr bwMode="auto">
          <a:xfrm>
            <a:off x="340056" y="2971800"/>
            <a:ext cx="1651000" cy="1295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PRANATA 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KOMPUTER</a:t>
            </a:r>
          </a:p>
        </p:txBody>
      </p:sp>
      <p:sp>
        <p:nvSpPr>
          <p:cNvPr id="48" name="Right Arrow 47"/>
          <p:cNvSpPr/>
          <p:nvPr/>
        </p:nvSpPr>
        <p:spPr>
          <a:xfrm>
            <a:off x="5878513" y="3494088"/>
            <a:ext cx="985837" cy="250825"/>
          </a:xfrm>
          <a:prstGeom prst="rightArrow">
            <a:avLst>
              <a:gd name="adj1" fmla="val 27150"/>
              <a:gd name="adj2" fmla="val 5457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1" name="AutoShape 2053"/>
          <p:cNvSpPr>
            <a:spLocks noChangeArrowheads="1"/>
          </p:cNvSpPr>
          <p:nvPr/>
        </p:nvSpPr>
        <p:spPr bwMode="auto">
          <a:xfrm>
            <a:off x="2839147" y="3169500"/>
            <a:ext cx="3581489" cy="9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SESUAI TINGKAT 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 JENJANG JABATAN</a:t>
            </a:r>
          </a:p>
        </p:txBody>
      </p:sp>
      <p:sp>
        <p:nvSpPr>
          <p:cNvPr id="49" name="Right Arrow 48"/>
          <p:cNvSpPr/>
          <p:nvPr/>
        </p:nvSpPr>
        <p:spPr>
          <a:xfrm>
            <a:off x="6421438" y="2233613"/>
            <a:ext cx="442912" cy="252412"/>
          </a:xfrm>
          <a:prstGeom prst="rightArrow">
            <a:avLst>
              <a:gd name="adj1" fmla="val 27150"/>
              <a:gd name="adj2" fmla="val 5457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9" name="AutoShape 2051"/>
          <p:cNvSpPr>
            <a:spLocks noChangeArrowheads="1"/>
          </p:cNvSpPr>
          <p:nvPr/>
        </p:nvSpPr>
        <p:spPr bwMode="auto">
          <a:xfrm>
            <a:off x="2839059" y="4496400"/>
            <a:ext cx="3582974" cy="9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SATU TINGKAT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DI BAWAH JENJANG JABATAN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6421438" y="4743450"/>
            <a:ext cx="442912" cy="252413"/>
          </a:xfrm>
          <a:prstGeom prst="rightArrow">
            <a:avLst>
              <a:gd name="adj1" fmla="val 27150"/>
              <a:gd name="adj2" fmla="val 5457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0" name="AutoShape 2052"/>
          <p:cNvSpPr>
            <a:spLocks noChangeArrowheads="1"/>
          </p:cNvSpPr>
          <p:nvPr/>
        </p:nvSpPr>
        <p:spPr bwMode="auto">
          <a:xfrm>
            <a:off x="2839147" y="1829400"/>
            <a:ext cx="3581489" cy="9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SATU TINGKAT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DI ATAS JENJANG JABATAN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3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.8.1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	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Penilaian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Antar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Jenjang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Pranata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Komputer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Terampil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  <p:sp>
        <p:nvSpPr>
          <p:cNvPr id="304138" name="Line 1034"/>
          <p:cNvSpPr>
            <a:spLocks noChangeShapeType="1"/>
          </p:cNvSpPr>
          <p:nvPr/>
        </p:nvSpPr>
        <p:spPr bwMode="auto">
          <a:xfrm>
            <a:off x="4735513" y="1331913"/>
            <a:ext cx="0" cy="4557712"/>
          </a:xfrm>
          <a:prstGeom prst="line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/>
          <a:lstStyle/>
          <a:p>
            <a:pPr algn="ctr" eaLnBrk="0" hangingPunct="0">
              <a:defRPr/>
            </a:pPr>
            <a:endParaRPr lang="en-US" sz="180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2236" name="Oval 1027"/>
          <p:cNvSpPr>
            <a:spLocks noChangeArrowheads="1"/>
          </p:cNvSpPr>
          <p:nvPr/>
        </p:nvSpPr>
        <p:spPr bwMode="auto">
          <a:xfrm>
            <a:off x="2478088" y="2292350"/>
            <a:ext cx="1871662" cy="75565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PELAKSANA</a:t>
            </a:r>
          </a:p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PEMULA</a:t>
            </a:r>
          </a:p>
        </p:txBody>
      </p:sp>
      <p:sp>
        <p:nvSpPr>
          <p:cNvPr id="52238" name="Oval 1029"/>
          <p:cNvSpPr>
            <a:spLocks noChangeArrowheads="1"/>
          </p:cNvSpPr>
          <p:nvPr/>
        </p:nvSpPr>
        <p:spPr bwMode="auto">
          <a:xfrm>
            <a:off x="2478088" y="1219200"/>
            <a:ext cx="1871662" cy="75723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PELAKSANA</a:t>
            </a:r>
          </a:p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(0,8)</a:t>
            </a:r>
          </a:p>
        </p:txBody>
      </p:sp>
      <p:sp>
        <p:nvSpPr>
          <p:cNvPr id="52239" name="Oval 1030"/>
          <p:cNvSpPr>
            <a:spLocks noChangeArrowheads="1"/>
          </p:cNvSpPr>
          <p:nvPr/>
        </p:nvSpPr>
        <p:spPr bwMode="auto">
          <a:xfrm>
            <a:off x="2478088" y="5105400"/>
            <a:ext cx="1871662" cy="75565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PELAKSANA</a:t>
            </a:r>
          </a:p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PEMULA</a:t>
            </a:r>
          </a:p>
        </p:txBody>
      </p:sp>
      <p:sp>
        <p:nvSpPr>
          <p:cNvPr id="52243" name="Oval 1036"/>
          <p:cNvSpPr>
            <a:spLocks noChangeArrowheads="1"/>
          </p:cNvSpPr>
          <p:nvPr/>
        </p:nvSpPr>
        <p:spPr bwMode="auto">
          <a:xfrm>
            <a:off x="2478088" y="4160838"/>
            <a:ext cx="1871662" cy="75565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PELAKSANA</a:t>
            </a:r>
          </a:p>
        </p:txBody>
      </p:sp>
      <p:sp>
        <p:nvSpPr>
          <p:cNvPr id="52244" name="Oval 1037"/>
          <p:cNvSpPr>
            <a:spLocks noChangeArrowheads="1"/>
          </p:cNvSpPr>
          <p:nvPr/>
        </p:nvSpPr>
        <p:spPr bwMode="auto">
          <a:xfrm>
            <a:off x="2478088" y="3200400"/>
            <a:ext cx="1871662" cy="75565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PELAKSANA</a:t>
            </a:r>
          </a:p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LANJUTAN (0,8)</a:t>
            </a:r>
          </a:p>
        </p:txBody>
      </p:sp>
      <p:sp>
        <p:nvSpPr>
          <p:cNvPr id="52248" name="Oval 1041"/>
          <p:cNvSpPr>
            <a:spLocks noChangeArrowheads="1"/>
          </p:cNvSpPr>
          <p:nvPr/>
        </p:nvSpPr>
        <p:spPr bwMode="auto">
          <a:xfrm>
            <a:off x="7391400" y="3200400"/>
            <a:ext cx="1871663" cy="74295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PELAKSANA</a:t>
            </a:r>
          </a:p>
        </p:txBody>
      </p:sp>
      <p:sp>
        <p:nvSpPr>
          <p:cNvPr id="52250" name="Oval 1043"/>
          <p:cNvSpPr>
            <a:spLocks noChangeArrowheads="1"/>
          </p:cNvSpPr>
          <p:nvPr/>
        </p:nvSpPr>
        <p:spPr bwMode="auto">
          <a:xfrm>
            <a:off x="7391400" y="2249488"/>
            <a:ext cx="1871663" cy="744537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PELAKSANA</a:t>
            </a:r>
          </a:p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LANJUTAN</a:t>
            </a:r>
          </a:p>
        </p:txBody>
      </p:sp>
      <p:sp>
        <p:nvSpPr>
          <p:cNvPr id="52251" name="Oval 1044"/>
          <p:cNvSpPr>
            <a:spLocks noChangeArrowheads="1"/>
          </p:cNvSpPr>
          <p:nvPr/>
        </p:nvSpPr>
        <p:spPr bwMode="auto">
          <a:xfrm>
            <a:off x="7391400" y="1295400"/>
            <a:ext cx="1871663" cy="74453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PENYELIA</a:t>
            </a:r>
          </a:p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(0,8)</a:t>
            </a:r>
          </a:p>
        </p:txBody>
      </p:sp>
      <p:sp>
        <p:nvSpPr>
          <p:cNvPr id="52254" name="Oval 1047"/>
          <p:cNvSpPr>
            <a:spLocks noChangeArrowheads="1"/>
          </p:cNvSpPr>
          <p:nvPr/>
        </p:nvSpPr>
        <p:spPr bwMode="auto">
          <a:xfrm>
            <a:off x="7391400" y="5048250"/>
            <a:ext cx="1871663" cy="74295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PELAKSANA</a:t>
            </a:r>
          </a:p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LANJUTAN</a:t>
            </a:r>
          </a:p>
        </p:txBody>
      </p:sp>
      <p:sp>
        <p:nvSpPr>
          <p:cNvPr id="52256" name="Oval 1049"/>
          <p:cNvSpPr>
            <a:spLocks noChangeArrowheads="1"/>
          </p:cNvSpPr>
          <p:nvPr/>
        </p:nvSpPr>
        <p:spPr bwMode="auto">
          <a:xfrm>
            <a:off x="7391400" y="4114800"/>
            <a:ext cx="1871663" cy="74295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PENYELIA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1777755" y="1600200"/>
            <a:ext cx="669248" cy="1139924"/>
            <a:chOff x="2023849" y="1720404"/>
            <a:chExt cx="669248" cy="1139924"/>
          </a:xfrm>
          <a:solidFill>
            <a:schemeClr val="accent2">
              <a:lumMod val="75000"/>
            </a:schemeClr>
          </a:solidFill>
        </p:grpSpPr>
        <p:grpSp>
          <p:nvGrpSpPr>
            <p:cNvPr id="3" name="Group 28"/>
            <p:cNvGrpSpPr/>
            <p:nvPr/>
          </p:nvGrpSpPr>
          <p:grpSpPr>
            <a:xfrm>
              <a:off x="2312097" y="1720404"/>
              <a:ext cx="381000" cy="1139924"/>
              <a:chOff x="2312097" y="1720404"/>
              <a:chExt cx="381000" cy="1139924"/>
            </a:xfrm>
            <a:grpFill/>
          </p:grpSpPr>
          <p:sp>
            <p:nvSpPr>
              <p:cNvPr id="26" name="Bent-Up Arrow 25"/>
              <p:cNvSpPr/>
              <p:nvPr/>
            </p:nvSpPr>
            <p:spPr>
              <a:xfrm rot="5400000">
                <a:off x="2232853" y="2400084"/>
                <a:ext cx="539488" cy="381000"/>
              </a:xfrm>
              <a:prstGeom prst="bentUpArrow">
                <a:avLst>
                  <a:gd name="adj1" fmla="val 10734"/>
                  <a:gd name="adj2" fmla="val 17863"/>
                  <a:gd name="adj3" fmla="val 2500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27" name="Bent-Up Arrow 26"/>
              <p:cNvSpPr/>
              <p:nvPr/>
            </p:nvSpPr>
            <p:spPr>
              <a:xfrm rot="16200000" flipV="1">
                <a:off x="2198828" y="1833673"/>
                <a:ext cx="607538" cy="381000"/>
              </a:xfrm>
              <a:prstGeom prst="bentUpArrow">
                <a:avLst>
                  <a:gd name="adj1" fmla="val 10734"/>
                  <a:gd name="adj2" fmla="val 17863"/>
                  <a:gd name="adj3" fmla="val 2500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2023849" y="2273318"/>
              <a:ext cx="304800" cy="3409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2081544" y="3596640"/>
            <a:ext cx="381000" cy="1905000"/>
            <a:chOff x="2312097" y="1720404"/>
            <a:chExt cx="381000" cy="1139924"/>
          </a:xfrm>
          <a:solidFill>
            <a:schemeClr val="accent2">
              <a:lumMod val="75000"/>
            </a:schemeClr>
          </a:solidFill>
        </p:grpSpPr>
        <p:sp>
          <p:nvSpPr>
            <p:cNvPr id="34" name="Bent-Up Arrow 33"/>
            <p:cNvSpPr/>
            <p:nvPr/>
          </p:nvSpPr>
          <p:spPr>
            <a:xfrm rot="5400000">
              <a:off x="2232853" y="2400084"/>
              <a:ext cx="539488" cy="381000"/>
            </a:xfrm>
            <a:prstGeom prst="bentUpArrow">
              <a:avLst>
                <a:gd name="adj1" fmla="val 10734"/>
                <a:gd name="adj2" fmla="val 17863"/>
                <a:gd name="adj3" fmla="val 25000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Bent-Up Arrow 35"/>
            <p:cNvSpPr/>
            <p:nvPr/>
          </p:nvSpPr>
          <p:spPr>
            <a:xfrm rot="16200000" flipV="1">
              <a:off x="2198828" y="1833673"/>
              <a:ext cx="607538" cy="381000"/>
            </a:xfrm>
            <a:prstGeom prst="bentUpArrow">
              <a:avLst>
                <a:gd name="adj1" fmla="val 10734"/>
                <a:gd name="adj2" fmla="val 17863"/>
                <a:gd name="adj3" fmla="val 25000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1277938" y="4521200"/>
            <a:ext cx="1168400" cy="127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04130" name="AutoShape 1026"/>
          <p:cNvSpPr>
            <a:spLocks noChangeArrowheads="1"/>
          </p:cNvSpPr>
          <p:nvPr/>
        </p:nvSpPr>
        <p:spPr bwMode="auto">
          <a:xfrm>
            <a:off x="304800" y="4160838"/>
            <a:ext cx="1471613" cy="78422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PELAKSANA</a:t>
            </a:r>
          </a:p>
        </p:txBody>
      </p:sp>
      <p:sp>
        <p:nvSpPr>
          <p:cNvPr id="304132" name="AutoShape 1028"/>
          <p:cNvSpPr>
            <a:spLocks noChangeArrowheads="1"/>
          </p:cNvSpPr>
          <p:nvPr/>
        </p:nvSpPr>
        <p:spPr bwMode="auto">
          <a:xfrm>
            <a:off x="304800" y="1722438"/>
            <a:ext cx="1473200" cy="78422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PELAKSANA</a:t>
            </a:r>
          </a:p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PEMULA</a:t>
            </a:r>
          </a:p>
        </p:txBody>
      </p:sp>
      <p:grpSp>
        <p:nvGrpSpPr>
          <p:cNvPr id="5" name="Group 28"/>
          <p:cNvGrpSpPr/>
          <p:nvPr/>
        </p:nvGrpSpPr>
        <p:grpSpPr>
          <a:xfrm>
            <a:off x="6981232" y="1645920"/>
            <a:ext cx="381000" cy="1905000"/>
            <a:chOff x="2312097" y="1720404"/>
            <a:chExt cx="381000" cy="1139924"/>
          </a:xfrm>
          <a:solidFill>
            <a:schemeClr val="accent2">
              <a:lumMod val="75000"/>
            </a:schemeClr>
          </a:solidFill>
        </p:grpSpPr>
        <p:sp>
          <p:nvSpPr>
            <p:cNvPr id="54" name="Bent-Up Arrow 53"/>
            <p:cNvSpPr/>
            <p:nvPr/>
          </p:nvSpPr>
          <p:spPr>
            <a:xfrm rot="5400000">
              <a:off x="2232853" y="2400084"/>
              <a:ext cx="539488" cy="381000"/>
            </a:xfrm>
            <a:prstGeom prst="bentUpArrow">
              <a:avLst>
                <a:gd name="adj1" fmla="val 10734"/>
                <a:gd name="adj2" fmla="val 17863"/>
                <a:gd name="adj3" fmla="val 25000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" name="Bent-Up Arrow 54"/>
            <p:cNvSpPr/>
            <p:nvPr/>
          </p:nvSpPr>
          <p:spPr>
            <a:xfrm rot="16200000" flipV="1">
              <a:off x="2198828" y="1833673"/>
              <a:ext cx="607538" cy="381000"/>
            </a:xfrm>
            <a:prstGeom prst="bentUpArrow">
              <a:avLst>
                <a:gd name="adj1" fmla="val 10734"/>
                <a:gd name="adj2" fmla="val 17863"/>
                <a:gd name="adj3" fmla="val 25000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56" name="Right Arrow 55"/>
          <p:cNvSpPr/>
          <p:nvPr/>
        </p:nvSpPr>
        <p:spPr>
          <a:xfrm>
            <a:off x="6176963" y="2570163"/>
            <a:ext cx="1169987" cy="127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04144" name="AutoShape 1040"/>
          <p:cNvSpPr>
            <a:spLocks noChangeArrowheads="1"/>
          </p:cNvSpPr>
          <p:nvPr/>
        </p:nvSpPr>
        <p:spPr bwMode="auto">
          <a:xfrm>
            <a:off x="5170488" y="2252663"/>
            <a:ext cx="1471612" cy="827087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PELAKSANA</a:t>
            </a:r>
          </a:p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LANJUTAN</a:t>
            </a:r>
          </a:p>
        </p:txBody>
      </p:sp>
      <p:grpSp>
        <p:nvGrpSpPr>
          <p:cNvPr id="6" name="Group 56"/>
          <p:cNvGrpSpPr/>
          <p:nvPr/>
        </p:nvGrpSpPr>
        <p:grpSpPr>
          <a:xfrm>
            <a:off x="6691671" y="4375671"/>
            <a:ext cx="669248" cy="1139924"/>
            <a:chOff x="2023849" y="1720404"/>
            <a:chExt cx="669248" cy="1139924"/>
          </a:xfrm>
          <a:solidFill>
            <a:schemeClr val="accent2">
              <a:lumMod val="75000"/>
            </a:schemeClr>
          </a:solidFill>
        </p:grpSpPr>
        <p:grpSp>
          <p:nvGrpSpPr>
            <p:cNvPr id="7" name="Group 28"/>
            <p:cNvGrpSpPr/>
            <p:nvPr/>
          </p:nvGrpSpPr>
          <p:grpSpPr>
            <a:xfrm>
              <a:off x="2312097" y="1720404"/>
              <a:ext cx="381000" cy="1139924"/>
              <a:chOff x="2312097" y="1720404"/>
              <a:chExt cx="381000" cy="1139924"/>
            </a:xfrm>
            <a:grpFill/>
          </p:grpSpPr>
          <p:sp>
            <p:nvSpPr>
              <p:cNvPr id="60" name="Bent-Up Arrow 59"/>
              <p:cNvSpPr/>
              <p:nvPr/>
            </p:nvSpPr>
            <p:spPr>
              <a:xfrm rot="5400000">
                <a:off x="2232853" y="2400084"/>
                <a:ext cx="539488" cy="381000"/>
              </a:xfrm>
              <a:prstGeom prst="bentUpArrow">
                <a:avLst>
                  <a:gd name="adj1" fmla="val 10734"/>
                  <a:gd name="adj2" fmla="val 17863"/>
                  <a:gd name="adj3" fmla="val 2500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Bent-Up Arrow 60"/>
              <p:cNvSpPr/>
              <p:nvPr/>
            </p:nvSpPr>
            <p:spPr>
              <a:xfrm rot="16200000" flipV="1">
                <a:off x="2198828" y="1833673"/>
                <a:ext cx="607538" cy="381000"/>
              </a:xfrm>
              <a:prstGeom prst="bentUpArrow">
                <a:avLst>
                  <a:gd name="adj1" fmla="val 10734"/>
                  <a:gd name="adj2" fmla="val 17863"/>
                  <a:gd name="adj3" fmla="val 2500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2023849" y="2273318"/>
              <a:ext cx="304800" cy="3409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304152" name="AutoShape 1048"/>
          <p:cNvSpPr>
            <a:spLocks noChangeArrowheads="1"/>
          </p:cNvSpPr>
          <p:nvPr/>
        </p:nvSpPr>
        <p:spPr bwMode="auto">
          <a:xfrm>
            <a:off x="5211763" y="4491038"/>
            <a:ext cx="1473200" cy="82867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PENYELIA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 animBg="1"/>
      <p:bldP spid="52238" grpId="0" animBg="1"/>
      <p:bldP spid="52239" grpId="0" animBg="1"/>
      <p:bldP spid="52243" grpId="0" animBg="1"/>
      <p:bldP spid="52244" grpId="0" animBg="1"/>
      <p:bldP spid="52248" grpId="0" animBg="1"/>
      <p:bldP spid="52250" grpId="0" animBg="1"/>
      <p:bldP spid="52251" grpId="0" animBg="1"/>
      <p:bldP spid="52254" grpId="0" animBg="1"/>
      <p:bldP spid="52256" grpId="0" animBg="1"/>
      <p:bldP spid="33" grpId="0" animBg="1"/>
      <p:bldP spid="304130" grpId="0" animBg="1"/>
      <p:bldP spid="304132" grpId="0" animBg="1"/>
      <p:bldP spid="56" grpId="0" animBg="1"/>
      <p:bldP spid="304144" grpId="0" animBg="1"/>
      <p:bldP spid="3041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34"/>
          <p:cNvSpPr>
            <a:spLocks noChangeShapeType="1"/>
          </p:cNvSpPr>
          <p:nvPr/>
        </p:nvSpPr>
        <p:spPr bwMode="auto">
          <a:xfrm>
            <a:off x="4735513" y="1331913"/>
            <a:ext cx="0" cy="4557712"/>
          </a:xfrm>
          <a:prstGeom prst="line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/>
          <a:lstStyle/>
          <a:p>
            <a:pPr algn="ctr" eaLnBrk="0" hangingPunct="0">
              <a:defRPr/>
            </a:pPr>
            <a:endParaRPr lang="en-US" sz="1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Oval 1027"/>
          <p:cNvSpPr>
            <a:spLocks noChangeArrowheads="1"/>
          </p:cNvSpPr>
          <p:nvPr/>
        </p:nvSpPr>
        <p:spPr bwMode="auto">
          <a:xfrm>
            <a:off x="2471400" y="2286000"/>
            <a:ext cx="1872000" cy="7560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PERTAMA</a:t>
            </a:r>
          </a:p>
        </p:txBody>
      </p:sp>
      <p:sp>
        <p:nvSpPr>
          <p:cNvPr id="4" name="Oval 1029"/>
          <p:cNvSpPr>
            <a:spLocks noChangeArrowheads="1"/>
          </p:cNvSpPr>
          <p:nvPr/>
        </p:nvSpPr>
        <p:spPr bwMode="auto">
          <a:xfrm>
            <a:off x="2477784" y="1295400"/>
            <a:ext cx="1872000" cy="7560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MUDA (0,8)</a:t>
            </a:r>
          </a:p>
        </p:txBody>
      </p:sp>
      <p:sp>
        <p:nvSpPr>
          <p:cNvPr id="5" name="Oval 1030"/>
          <p:cNvSpPr>
            <a:spLocks noChangeArrowheads="1"/>
          </p:cNvSpPr>
          <p:nvPr/>
        </p:nvSpPr>
        <p:spPr bwMode="auto">
          <a:xfrm>
            <a:off x="2477784" y="5029200"/>
            <a:ext cx="1872000" cy="7560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PERTAMA</a:t>
            </a:r>
          </a:p>
        </p:txBody>
      </p:sp>
      <p:sp>
        <p:nvSpPr>
          <p:cNvPr id="6" name="Oval 1036"/>
          <p:cNvSpPr>
            <a:spLocks noChangeArrowheads="1"/>
          </p:cNvSpPr>
          <p:nvPr/>
        </p:nvSpPr>
        <p:spPr bwMode="auto">
          <a:xfrm>
            <a:off x="2477784" y="4161001"/>
            <a:ext cx="1872000" cy="7560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MUDA</a:t>
            </a:r>
          </a:p>
        </p:txBody>
      </p:sp>
      <p:sp>
        <p:nvSpPr>
          <p:cNvPr id="7" name="Oval 1037"/>
          <p:cNvSpPr>
            <a:spLocks noChangeArrowheads="1"/>
          </p:cNvSpPr>
          <p:nvPr/>
        </p:nvSpPr>
        <p:spPr bwMode="auto">
          <a:xfrm>
            <a:off x="2471400" y="3276600"/>
            <a:ext cx="1872000" cy="7560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MADYA (0,8)</a:t>
            </a:r>
          </a:p>
        </p:txBody>
      </p:sp>
      <p:sp>
        <p:nvSpPr>
          <p:cNvPr id="8" name="Oval 1041"/>
          <p:cNvSpPr>
            <a:spLocks noChangeArrowheads="1"/>
          </p:cNvSpPr>
          <p:nvPr/>
        </p:nvSpPr>
        <p:spPr bwMode="auto">
          <a:xfrm>
            <a:off x="7391400" y="3142507"/>
            <a:ext cx="1872000" cy="743693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MUDA</a:t>
            </a:r>
          </a:p>
        </p:txBody>
      </p:sp>
      <p:sp>
        <p:nvSpPr>
          <p:cNvPr id="9" name="Oval 1043"/>
          <p:cNvSpPr>
            <a:spLocks noChangeArrowheads="1"/>
          </p:cNvSpPr>
          <p:nvPr/>
        </p:nvSpPr>
        <p:spPr bwMode="auto">
          <a:xfrm>
            <a:off x="7391399" y="2249562"/>
            <a:ext cx="1872000" cy="743693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MADYA</a:t>
            </a:r>
          </a:p>
        </p:txBody>
      </p:sp>
      <p:sp>
        <p:nvSpPr>
          <p:cNvPr id="10" name="Oval 1044"/>
          <p:cNvSpPr>
            <a:spLocks noChangeArrowheads="1"/>
          </p:cNvSpPr>
          <p:nvPr/>
        </p:nvSpPr>
        <p:spPr bwMode="auto">
          <a:xfrm>
            <a:off x="7391399" y="1313707"/>
            <a:ext cx="1872000" cy="743693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UTAMA (0,8)</a:t>
            </a:r>
          </a:p>
        </p:txBody>
      </p:sp>
      <p:sp>
        <p:nvSpPr>
          <p:cNvPr id="11" name="Oval 1047"/>
          <p:cNvSpPr>
            <a:spLocks noChangeArrowheads="1"/>
          </p:cNvSpPr>
          <p:nvPr/>
        </p:nvSpPr>
        <p:spPr bwMode="auto">
          <a:xfrm>
            <a:off x="7391400" y="5047507"/>
            <a:ext cx="1872000" cy="743693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MADYA</a:t>
            </a:r>
          </a:p>
        </p:txBody>
      </p:sp>
      <p:sp>
        <p:nvSpPr>
          <p:cNvPr id="12" name="AutoShape 1048"/>
          <p:cNvSpPr>
            <a:spLocks noChangeArrowheads="1"/>
          </p:cNvSpPr>
          <p:nvPr/>
        </p:nvSpPr>
        <p:spPr bwMode="auto">
          <a:xfrm>
            <a:off x="5211859" y="4490930"/>
            <a:ext cx="1472397" cy="828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UTAMA</a:t>
            </a:r>
          </a:p>
        </p:txBody>
      </p:sp>
      <p:sp>
        <p:nvSpPr>
          <p:cNvPr id="13" name="Oval 1049"/>
          <p:cNvSpPr>
            <a:spLocks noChangeArrowheads="1"/>
          </p:cNvSpPr>
          <p:nvPr/>
        </p:nvSpPr>
        <p:spPr bwMode="auto">
          <a:xfrm>
            <a:off x="7391399" y="4056907"/>
            <a:ext cx="1872000" cy="743693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UTAMA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77755" y="1600200"/>
            <a:ext cx="669248" cy="1139924"/>
            <a:chOff x="2023849" y="1720404"/>
            <a:chExt cx="669248" cy="1139924"/>
          </a:xfrm>
          <a:solidFill>
            <a:schemeClr val="accent2">
              <a:lumMod val="75000"/>
            </a:schemeClr>
          </a:solidFill>
        </p:grpSpPr>
        <p:grpSp>
          <p:nvGrpSpPr>
            <p:cNvPr id="15" name="Group 28"/>
            <p:cNvGrpSpPr/>
            <p:nvPr/>
          </p:nvGrpSpPr>
          <p:grpSpPr>
            <a:xfrm>
              <a:off x="2312097" y="1720404"/>
              <a:ext cx="381000" cy="1139924"/>
              <a:chOff x="2312097" y="1720404"/>
              <a:chExt cx="381000" cy="1139924"/>
            </a:xfrm>
            <a:grpFill/>
          </p:grpSpPr>
          <p:sp>
            <p:nvSpPr>
              <p:cNvPr id="17" name="Bent-Up Arrow 16"/>
              <p:cNvSpPr/>
              <p:nvPr/>
            </p:nvSpPr>
            <p:spPr>
              <a:xfrm rot="5400000">
                <a:off x="2232853" y="2400084"/>
                <a:ext cx="539488" cy="381000"/>
              </a:xfrm>
              <a:prstGeom prst="bentUpArrow">
                <a:avLst>
                  <a:gd name="adj1" fmla="val 10734"/>
                  <a:gd name="adj2" fmla="val 17863"/>
                  <a:gd name="adj3" fmla="val 2500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" name="Bent-Up Arrow 17"/>
              <p:cNvSpPr/>
              <p:nvPr/>
            </p:nvSpPr>
            <p:spPr>
              <a:xfrm rot="16200000" flipV="1">
                <a:off x="2198828" y="1833673"/>
                <a:ext cx="607538" cy="381000"/>
              </a:xfrm>
              <a:prstGeom prst="bentUpArrow">
                <a:avLst>
                  <a:gd name="adj1" fmla="val 10734"/>
                  <a:gd name="adj2" fmla="val 17863"/>
                  <a:gd name="adj3" fmla="val 2500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023849" y="2273318"/>
              <a:ext cx="304800" cy="3409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28"/>
          <p:cNvGrpSpPr/>
          <p:nvPr/>
        </p:nvGrpSpPr>
        <p:grpSpPr>
          <a:xfrm>
            <a:off x="2081544" y="3596640"/>
            <a:ext cx="381000" cy="1905000"/>
            <a:chOff x="2312097" y="1720404"/>
            <a:chExt cx="381000" cy="1139924"/>
          </a:xfrm>
          <a:solidFill>
            <a:schemeClr val="accent2">
              <a:lumMod val="75000"/>
            </a:schemeClr>
          </a:solidFill>
        </p:grpSpPr>
        <p:sp>
          <p:nvSpPr>
            <p:cNvPr id="20" name="Bent-Up Arrow 19"/>
            <p:cNvSpPr/>
            <p:nvPr/>
          </p:nvSpPr>
          <p:spPr>
            <a:xfrm rot="5400000">
              <a:off x="2232853" y="2400084"/>
              <a:ext cx="539488" cy="381000"/>
            </a:xfrm>
            <a:prstGeom prst="bentUpArrow">
              <a:avLst>
                <a:gd name="adj1" fmla="val 10734"/>
                <a:gd name="adj2" fmla="val 17863"/>
                <a:gd name="adj3" fmla="val 25000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1" name="Bent-Up Arrow 20"/>
            <p:cNvSpPr/>
            <p:nvPr/>
          </p:nvSpPr>
          <p:spPr>
            <a:xfrm rot="16200000" flipV="1">
              <a:off x="2198828" y="1833673"/>
              <a:ext cx="607538" cy="381000"/>
            </a:xfrm>
            <a:prstGeom prst="bentUpArrow">
              <a:avLst>
                <a:gd name="adj1" fmla="val 10734"/>
                <a:gd name="adj2" fmla="val 17863"/>
                <a:gd name="adj3" fmla="val 25000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1277938" y="4521200"/>
            <a:ext cx="1168400" cy="127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AutoShape 1026"/>
          <p:cNvSpPr>
            <a:spLocks noChangeArrowheads="1"/>
          </p:cNvSpPr>
          <p:nvPr/>
        </p:nvSpPr>
        <p:spPr bwMode="auto">
          <a:xfrm>
            <a:off x="304800" y="4161002"/>
            <a:ext cx="1472397" cy="784631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MUDA</a:t>
            </a:r>
          </a:p>
        </p:txBody>
      </p:sp>
      <p:sp>
        <p:nvSpPr>
          <p:cNvPr id="24" name="AutoShape 1028"/>
          <p:cNvSpPr>
            <a:spLocks noChangeArrowheads="1"/>
          </p:cNvSpPr>
          <p:nvPr/>
        </p:nvSpPr>
        <p:spPr bwMode="auto">
          <a:xfrm>
            <a:off x="304800" y="1721950"/>
            <a:ext cx="1472955" cy="784353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PERTAMA</a:t>
            </a:r>
          </a:p>
        </p:txBody>
      </p:sp>
      <p:grpSp>
        <p:nvGrpSpPr>
          <p:cNvPr id="25" name="Group 28"/>
          <p:cNvGrpSpPr/>
          <p:nvPr/>
        </p:nvGrpSpPr>
        <p:grpSpPr>
          <a:xfrm>
            <a:off x="6981232" y="1645920"/>
            <a:ext cx="381000" cy="1905000"/>
            <a:chOff x="2312097" y="1720404"/>
            <a:chExt cx="381000" cy="1139924"/>
          </a:xfrm>
          <a:solidFill>
            <a:schemeClr val="accent2">
              <a:lumMod val="75000"/>
            </a:schemeClr>
          </a:solidFill>
        </p:grpSpPr>
        <p:sp>
          <p:nvSpPr>
            <p:cNvPr id="26" name="Bent-Up Arrow 25"/>
            <p:cNvSpPr/>
            <p:nvPr/>
          </p:nvSpPr>
          <p:spPr>
            <a:xfrm rot="5400000">
              <a:off x="2232853" y="2400084"/>
              <a:ext cx="539488" cy="381000"/>
            </a:xfrm>
            <a:prstGeom prst="bentUpArrow">
              <a:avLst>
                <a:gd name="adj1" fmla="val 10734"/>
                <a:gd name="adj2" fmla="val 17863"/>
                <a:gd name="adj3" fmla="val 25000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7" name="Bent-Up Arrow 26"/>
            <p:cNvSpPr/>
            <p:nvPr/>
          </p:nvSpPr>
          <p:spPr>
            <a:xfrm rot="16200000" flipV="1">
              <a:off x="2198828" y="1833673"/>
              <a:ext cx="607538" cy="381000"/>
            </a:xfrm>
            <a:prstGeom prst="bentUpArrow">
              <a:avLst>
                <a:gd name="adj1" fmla="val 10734"/>
                <a:gd name="adj2" fmla="val 17863"/>
                <a:gd name="adj3" fmla="val 25000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6176963" y="2570163"/>
            <a:ext cx="1169987" cy="127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9" name="AutoShape 1040"/>
          <p:cNvSpPr>
            <a:spLocks noChangeArrowheads="1"/>
          </p:cNvSpPr>
          <p:nvPr/>
        </p:nvSpPr>
        <p:spPr bwMode="auto">
          <a:xfrm>
            <a:off x="5169699" y="2252172"/>
            <a:ext cx="1472397" cy="828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FFFF00"/>
                </a:solidFill>
              </a:rPr>
              <a:t>MADYA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691671" y="4375671"/>
            <a:ext cx="669248" cy="1139924"/>
            <a:chOff x="2023849" y="1720404"/>
            <a:chExt cx="669248" cy="1139924"/>
          </a:xfrm>
          <a:solidFill>
            <a:schemeClr val="accent2">
              <a:lumMod val="75000"/>
            </a:schemeClr>
          </a:solidFill>
        </p:grpSpPr>
        <p:grpSp>
          <p:nvGrpSpPr>
            <p:cNvPr id="31" name="Group 28"/>
            <p:cNvGrpSpPr/>
            <p:nvPr/>
          </p:nvGrpSpPr>
          <p:grpSpPr>
            <a:xfrm>
              <a:off x="2312097" y="1720404"/>
              <a:ext cx="381000" cy="1139924"/>
              <a:chOff x="2312097" y="1720404"/>
              <a:chExt cx="381000" cy="1139924"/>
            </a:xfrm>
            <a:grpFill/>
          </p:grpSpPr>
          <p:sp>
            <p:nvSpPr>
              <p:cNvPr id="33" name="Bent-Up Arrow 32"/>
              <p:cNvSpPr/>
              <p:nvPr/>
            </p:nvSpPr>
            <p:spPr>
              <a:xfrm rot="5400000">
                <a:off x="2232853" y="2400084"/>
                <a:ext cx="539488" cy="381000"/>
              </a:xfrm>
              <a:prstGeom prst="bentUpArrow">
                <a:avLst>
                  <a:gd name="adj1" fmla="val 10734"/>
                  <a:gd name="adj2" fmla="val 17863"/>
                  <a:gd name="adj3" fmla="val 2500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4" name="Bent-Up Arrow 33"/>
              <p:cNvSpPr/>
              <p:nvPr/>
            </p:nvSpPr>
            <p:spPr>
              <a:xfrm rot="16200000" flipV="1">
                <a:off x="2198828" y="1833673"/>
                <a:ext cx="607538" cy="381000"/>
              </a:xfrm>
              <a:prstGeom prst="bentUpArrow">
                <a:avLst>
                  <a:gd name="adj1" fmla="val 10734"/>
                  <a:gd name="adj2" fmla="val 17863"/>
                  <a:gd name="adj3" fmla="val 2500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2023849" y="2273318"/>
              <a:ext cx="304800" cy="3409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3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.8.2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	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Penilaian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Antar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Jenjang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Pranata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Komputer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Ahli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 descr="G:\BAHAN BINTEK PRAKOM\New Folder (2)\lonely oran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20097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Slide Number Placeholder 3"/>
          <p:cNvSpPr txBox="1">
            <a:spLocks noGrp="1"/>
          </p:cNvSpPr>
          <p:nvPr/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fld id="{38F94FC1-CA4A-4D5B-9F44-6ACDF0B01F3D}" type="slidenum">
              <a:rPr lang="en-US" sz="1200">
                <a:solidFill>
                  <a:schemeClr val="bg1"/>
                </a:solidFill>
                <a:latin typeface="+mn-lt"/>
              </a:rPr>
              <a:pPr algn="r" eaLnBrk="0" hangingPunct="0">
                <a:defRPr/>
              </a:pPr>
              <a:t>36</a:t>
            </a:fld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3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.9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	</a:t>
            </a:r>
            <a:r>
              <a:rPr lang="sv-SE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PENILAIAN PANGKAT PUNCAK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934200" y="1371600"/>
            <a:ext cx="2515423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d-ID" sz="2000" dirty="0">
                <a:solidFill>
                  <a:schemeClr val="tx1"/>
                </a:solidFill>
                <a:cs typeface="Arial" charset="0"/>
              </a:rPr>
              <a:t>PK Penyelia 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id-ID" sz="2000" dirty="0">
                <a:solidFill>
                  <a:schemeClr val="tx1"/>
                </a:solidFill>
                <a:cs typeface="Arial" charset="0"/>
              </a:rPr>
              <a:t>(golongan III/d)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Min 10 AK</a:t>
            </a:r>
          </a:p>
        </p:txBody>
      </p:sp>
      <p:sp>
        <p:nvSpPr>
          <p:cNvPr id="15" name="Bent-Up Arrow 14"/>
          <p:cNvSpPr/>
          <p:nvPr/>
        </p:nvSpPr>
        <p:spPr>
          <a:xfrm rot="16200000" flipV="1">
            <a:off x="6170905" y="1827505"/>
            <a:ext cx="688390" cy="838200"/>
          </a:xfrm>
          <a:prstGeom prst="bentUpArrow">
            <a:avLst>
              <a:gd name="adj1" fmla="val 26232"/>
              <a:gd name="adj2" fmla="val 33360"/>
              <a:gd name="adj3" fmla="val 4049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Bent-Up Arrow 15"/>
          <p:cNvSpPr/>
          <p:nvPr/>
        </p:nvSpPr>
        <p:spPr>
          <a:xfrm rot="16200000" flipH="1">
            <a:off x="3046705" y="4747528"/>
            <a:ext cx="688390" cy="838200"/>
          </a:xfrm>
          <a:prstGeom prst="bentUpArrow">
            <a:avLst>
              <a:gd name="adj1" fmla="val 26232"/>
              <a:gd name="adj2" fmla="val 33360"/>
              <a:gd name="adj3" fmla="val 4049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2765425" y="2579295"/>
            <a:ext cx="4359275" cy="2243138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0" hangingPunct="0">
              <a:defRPr/>
            </a:pPr>
            <a:r>
              <a:rPr lang="en-US" sz="2400" dirty="0">
                <a:solidFill>
                  <a:schemeClr val="tx1"/>
                </a:solidFill>
                <a:cs typeface="Arial" charset="0"/>
              </a:rPr>
              <a:t>S</a:t>
            </a:r>
            <a:r>
              <a:rPr lang="id-ID" sz="2400" dirty="0">
                <a:solidFill>
                  <a:schemeClr val="tx1"/>
                </a:solidFill>
                <a:cs typeface="Arial" charset="0"/>
              </a:rPr>
              <a:t>etiap tahun sejak menduduki </a:t>
            </a:r>
            <a:endParaRPr lang="en-US" sz="2400" dirty="0">
              <a:solidFill>
                <a:schemeClr val="tx1"/>
              </a:solidFill>
              <a:cs typeface="Arial" charset="0"/>
            </a:endParaRPr>
          </a:p>
          <a:p>
            <a:pPr algn="ctr" rtl="1" eaLnBrk="0" hangingPunct="0">
              <a:defRPr/>
            </a:pPr>
            <a:r>
              <a:rPr lang="id-ID" sz="2400" dirty="0">
                <a:solidFill>
                  <a:schemeClr val="tx1"/>
                </a:solidFill>
                <a:cs typeface="Arial" charset="0"/>
              </a:rPr>
              <a:t>pangkat/jabatan puncak wajib </a:t>
            </a:r>
          </a:p>
          <a:p>
            <a:pPr algn="ctr" rtl="1" eaLnBrk="0" hangingPunct="0">
              <a:defRPr/>
            </a:pPr>
            <a:r>
              <a:rPr lang="id-ID" sz="2400" dirty="0">
                <a:solidFill>
                  <a:schemeClr val="tx1"/>
                </a:solidFill>
                <a:cs typeface="Arial" charset="0"/>
              </a:rPr>
              <a:t>mengumpulkan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charset="0"/>
              </a:rPr>
              <a:t>angka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charset="0"/>
              </a:rPr>
              <a:t>kredit</a:t>
            </a:r>
            <a:endParaRPr lang="en-US" sz="2400" dirty="0">
              <a:solidFill>
                <a:schemeClr val="tx1"/>
              </a:solidFill>
              <a:cs typeface="Arial" charset="0"/>
            </a:endParaRPr>
          </a:p>
          <a:p>
            <a:pPr algn="ctr" rtl="1" eaLnBrk="0" hangingPunct="0">
              <a:defRPr/>
            </a:pPr>
            <a:r>
              <a:rPr lang="en-US" sz="2400" dirty="0">
                <a:solidFill>
                  <a:schemeClr val="tx1"/>
                </a:solidFill>
                <a:cs typeface="Arial" charset="0"/>
              </a:rPr>
              <a:t>dari </a:t>
            </a:r>
            <a:r>
              <a:rPr lang="en-US" sz="2400" dirty="0" err="1">
                <a:solidFill>
                  <a:schemeClr val="tx1"/>
                </a:solidFill>
                <a:cs typeface="Arial" charset="0"/>
              </a:rPr>
              <a:t>unsur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charset="0"/>
              </a:rPr>
              <a:t>utama</a:t>
            </a:r>
            <a:endParaRPr lang="en-US" sz="24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5" name="Picture 5" descr="G:\BAHAN BINTEK PRAKOM\New Folder (2)\lonely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lum bright="12000" contrast="47000"/>
          </a:blip>
          <a:srcRect/>
          <a:stretch>
            <a:fillRect/>
          </a:stretch>
        </p:blipFill>
        <p:spPr bwMode="auto">
          <a:xfrm flipH="1">
            <a:off x="7551226" y="2171776"/>
            <a:ext cx="1859474" cy="3771824"/>
          </a:xfrm>
          <a:prstGeom prst="rect">
            <a:avLst/>
          </a:prstGeom>
          <a:noFill/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33175" y="4927937"/>
            <a:ext cx="2516400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id-ID" sz="2000" dirty="0">
                <a:solidFill>
                  <a:schemeClr val="tx1"/>
                </a:solidFill>
                <a:cs typeface="Arial" charset="0"/>
              </a:rPr>
              <a:t>PK Utama 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id-ID" sz="2000" dirty="0">
                <a:solidFill>
                  <a:schemeClr val="tx1"/>
                </a:solidFill>
                <a:cs typeface="Arial" charset="0"/>
              </a:rPr>
              <a:t>(golongan IV/e)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Min 25 AK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0"/>
          <p:cNvSpPr>
            <a:spLocks noChangeArrowheads="1"/>
          </p:cNvSpPr>
          <p:nvPr/>
        </p:nvSpPr>
        <p:spPr bwMode="auto">
          <a:xfrm rot="5400000">
            <a:off x="434181" y="3952082"/>
            <a:ext cx="1800225" cy="1906588"/>
          </a:xfrm>
          <a:prstGeom prst="bentUpArrow">
            <a:avLst>
              <a:gd name="adj1" fmla="val 36192"/>
              <a:gd name="adj2" fmla="val 33793"/>
              <a:gd name="adj3" fmla="val 40989"/>
            </a:avLst>
          </a:prstGeom>
          <a:solidFill>
            <a:srgbClr val="A226DA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5C99"/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852609" y="3303303"/>
            <a:ext cx="2629961" cy="8114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</a:rPr>
              <a:t>Prakom Madya </a:t>
            </a:r>
          </a:p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G</a:t>
            </a:r>
            <a:r>
              <a:rPr lang="id-ID" sz="1800" dirty="0">
                <a:solidFill>
                  <a:schemeClr val="tx1"/>
                </a:solidFill>
              </a:rPr>
              <a:t>olongan IV/</a:t>
            </a:r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id-ID" sz="1800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3509963" y="3411538"/>
            <a:ext cx="2316162" cy="550862"/>
          </a:xfrm>
          <a:prstGeom prst="rightArrow">
            <a:avLst>
              <a:gd name="adj1" fmla="val 54167"/>
              <a:gd name="adj2" fmla="val 101469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5C99"/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3509963" y="2552700"/>
            <a:ext cx="2316162" cy="550863"/>
          </a:xfrm>
          <a:prstGeom prst="rightArrow">
            <a:avLst>
              <a:gd name="adj1" fmla="val 54167"/>
              <a:gd name="adj2" fmla="val 101469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5C99"/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52609" y="2416097"/>
            <a:ext cx="2629961" cy="8114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</a:rPr>
              <a:t>Prakom Madya </a:t>
            </a:r>
          </a:p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G</a:t>
            </a:r>
            <a:r>
              <a:rPr lang="id-ID" sz="1800" dirty="0">
                <a:solidFill>
                  <a:schemeClr val="tx1"/>
                </a:solidFill>
              </a:rPr>
              <a:t>olongan IV/</a:t>
            </a: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id-ID" sz="1800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951439" y="2416097"/>
            <a:ext cx="2629961" cy="81149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</a:rPr>
              <a:t>Prakom Madya </a:t>
            </a:r>
          </a:p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G</a:t>
            </a:r>
            <a:r>
              <a:rPr lang="id-ID" sz="1800" dirty="0">
                <a:solidFill>
                  <a:schemeClr val="tx1"/>
                </a:solidFill>
              </a:rPr>
              <a:t>olongan IV/a)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3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.10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	</a:t>
            </a:r>
            <a:r>
              <a:rPr lang="sv-SE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KENAIKAN PANGKAT PRAKOM MADYA 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632325" y="4740275"/>
            <a:ext cx="465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4400" dirty="0">
                <a:solidFill>
                  <a:srgbClr val="000000"/>
                </a:solidFill>
                <a:latin typeface="+mn-lt"/>
              </a:rPr>
              <a:t>+</a:t>
            </a: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 rot="6831">
            <a:off x="7137400" y="4008438"/>
            <a:ext cx="2251075" cy="1690687"/>
          </a:xfrm>
          <a:prstGeom prst="bentUpArrow">
            <a:avLst>
              <a:gd name="adj1" fmla="val 39685"/>
              <a:gd name="adj2" fmla="val 50000"/>
              <a:gd name="adj3" fmla="val 44200"/>
            </a:avLst>
          </a:prstGeom>
          <a:solidFill>
            <a:srgbClr val="A226DA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KP</a:t>
            </a: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2287346" y="4332132"/>
            <a:ext cx="2287614" cy="168766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id-ID" sz="1800" dirty="0">
              <a:solidFill>
                <a:srgbClr val="FFFF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id-ID" sz="1800" dirty="0">
                <a:solidFill>
                  <a:srgbClr val="FFFF00"/>
                </a:solidFill>
              </a:rPr>
              <a:t>Angka Kredit Yang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id-ID" sz="1800" dirty="0">
                <a:solidFill>
                  <a:srgbClr val="FFFF00"/>
                </a:solidFill>
              </a:rPr>
              <a:t>Dipersyaratkan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id-ID" sz="1800" dirty="0">
                <a:solidFill>
                  <a:srgbClr val="FFFF00"/>
                </a:solidFill>
              </a:rPr>
              <a:t>(Minimal 12 Ak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id-ID" sz="1800" dirty="0">
                <a:solidFill>
                  <a:srgbClr val="FFFF00"/>
                </a:solidFill>
              </a:rPr>
              <a:t>Dari Unsur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id-ID" sz="1800" dirty="0">
                <a:solidFill>
                  <a:srgbClr val="FFFF00"/>
                </a:solidFill>
              </a:rPr>
              <a:t>Pengembangan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id-ID" sz="1800" dirty="0">
                <a:solidFill>
                  <a:srgbClr val="FFFF00"/>
                </a:solidFill>
              </a:rPr>
              <a:t>Profesi</a:t>
            </a:r>
            <a:r>
              <a:rPr lang="en-US" sz="1800" dirty="0">
                <a:solidFill>
                  <a:srgbClr val="FFFF00"/>
                </a:solidFill>
              </a:rPr>
              <a:t>)</a:t>
            </a:r>
            <a:endParaRPr lang="id-ID" sz="1800" dirty="0">
              <a:solidFill>
                <a:srgbClr val="FFFF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id-ID" sz="1800" dirty="0">
              <a:solidFill>
                <a:srgbClr val="FFFF00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152731" y="4274069"/>
            <a:ext cx="2014859" cy="16686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id-ID" sz="1800" dirty="0">
                <a:solidFill>
                  <a:srgbClr val="FFFF00"/>
                </a:solidFill>
              </a:rPr>
              <a:t>DP3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id-ID" sz="1800" dirty="0">
                <a:solidFill>
                  <a:srgbClr val="FFFF00"/>
                </a:solidFill>
              </a:rPr>
              <a:t>Setiap Unsurnya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id-ID" sz="1800" dirty="0">
                <a:solidFill>
                  <a:srgbClr val="FFFF00"/>
                </a:solidFill>
              </a:rPr>
              <a:t>Ber Nilai Baik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id-ID" sz="1800" dirty="0">
                <a:solidFill>
                  <a:srgbClr val="FFFF00"/>
                </a:solidFill>
              </a:rPr>
              <a:t>Dalam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id-ID" sz="1800" dirty="0">
                <a:solidFill>
                  <a:srgbClr val="FFFF00"/>
                </a:solidFill>
              </a:rPr>
              <a:t>1 Tahun Terakhir</a:t>
            </a:r>
            <a:endParaRPr lang="en-US" sz="1800" dirty="0">
              <a:solidFill>
                <a:srgbClr val="FFFF00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255000" y="1296988"/>
            <a:ext cx="1447800" cy="3230562"/>
            <a:chOff x="8255375" y="1296730"/>
            <a:chExt cx="1447800" cy="3230563"/>
          </a:xfrm>
        </p:grpSpPr>
        <p:graphicFrame>
          <p:nvGraphicFramePr>
            <p:cNvPr id="40992" name="Object 6"/>
            <p:cNvGraphicFramePr>
              <a:graphicFrameLocks noChangeAspect="1"/>
            </p:cNvGraphicFramePr>
            <p:nvPr/>
          </p:nvGraphicFramePr>
          <p:xfrm>
            <a:off x="8255375" y="1296730"/>
            <a:ext cx="1447800" cy="3230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2" name="Clip" r:id="rId4" imgW="2260600" imgH="4551363" progId="">
                    <p:embed/>
                  </p:oleObj>
                </mc:Choice>
                <mc:Fallback>
                  <p:oleObj name="Clip" r:id="rId4" imgW="2260600" imgH="4551363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5375" y="1296730"/>
                          <a:ext cx="1447800" cy="3230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8911013" y="1838067"/>
              <a:ext cx="509587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defRPr/>
              </a:pPr>
              <a:r>
                <a:rPr lang="en-US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IV</a:t>
              </a:r>
            </a:p>
            <a:p>
              <a:pPr algn="r" eaLnBrk="0" hangingPunct="0">
                <a:lnSpc>
                  <a:spcPct val="70000"/>
                </a:lnSpc>
                <a:defRPr/>
              </a:pPr>
              <a:r>
                <a:rPr lang="id-ID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b</a:t>
              </a:r>
              <a:r>
                <a:rPr lang="en-US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-</a:t>
              </a:r>
              <a:r>
                <a:rPr lang="id-ID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c</a:t>
              </a:r>
              <a:endPara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951439" y="3303303"/>
            <a:ext cx="2629961" cy="8114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</a:rPr>
              <a:t>Prakom Madya </a:t>
            </a:r>
          </a:p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G</a:t>
            </a:r>
            <a:r>
              <a:rPr lang="id-ID" sz="1800" dirty="0">
                <a:solidFill>
                  <a:schemeClr val="tx1"/>
                </a:solidFill>
              </a:rPr>
              <a:t>olongan IV/</a:t>
            </a: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id-ID" sz="1800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81000" y="1295400"/>
            <a:ext cx="1449388" cy="3232150"/>
            <a:chOff x="381001" y="1295400"/>
            <a:chExt cx="1448822" cy="3231893"/>
          </a:xfrm>
        </p:grpSpPr>
        <p:graphicFrame>
          <p:nvGraphicFramePr>
            <p:cNvPr id="40990" name="Object 3"/>
            <p:cNvGraphicFramePr>
              <a:graphicFrameLocks noChangeAspect="1"/>
            </p:cNvGraphicFramePr>
            <p:nvPr/>
          </p:nvGraphicFramePr>
          <p:xfrm>
            <a:off x="381001" y="1295400"/>
            <a:ext cx="1448822" cy="3231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3" name="Clip" r:id="rId6" imgW="2260600" imgH="4551363" progId="">
                    <p:embed/>
                  </p:oleObj>
                </mc:Choice>
                <mc:Fallback>
                  <p:oleObj name="Clip" r:id="rId6" imgW="2260600" imgH="4551363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1" y="1295400"/>
                          <a:ext cx="1448822" cy="32318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950691" y="1844631"/>
              <a:ext cx="706161" cy="49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defRPr/>
              </a:pPr>
              <a:r>
                <a:rPr lang="en-US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IV</a:t>
              </a:r>
            </a:p>
            <a:p>
              <a:pPr algn="ctr" eaLnBrk="0" hangingPunct="0">
                <a:lnSpc>
                  <a:spcPct val="70000"/>
                </a:lnSpc>
                <a:defRPr/>
              </a:pPr>
              <a:r>
                <a:rPr lang="en-US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a-b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23" grpId="0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U-Turn Arrow 29"/>
          <p:cNvSpPr/>
          <p:nvPr/>
        </p:nvSpPr>
        <p:spPr>
          <a:xfrm rot="10800000" flipV="1">
            <a:off x="4646613" y="3924300"/>
            <a:ext cx="2244725" cy="642938"/>
          </a:xfrm>
          <a:prstGeom prst="uturnArrow">
            <a:avLst>
              <a:gd name="adj1" fmla="val 10204"/>
              <a:gd name="adj2" fmla="val 18770"/>
              <a:gd name="adj3" fmla="val 18770"/>
              <a:gd name="adj4" fmla="val 20389"/>
              <a:gd name="adj5" fmla="val 5579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U-Turn Arrow 28"/>
          <p:cNvSpPr/>
          <p:nvPr/>
        </p:nvSpPr>
        <p:spPr>
          <a:xfrm rot="10800000">
            <a:off x="4646613" y="5664200"/>
            <a:ext cx="2244725" cy="644525"/>
          </a:xfrm>
          <a:prstGeom prst="uturnArrow">
            <a:avLst>
              <a:gd name="adj1" fmla="val 10204"/>
              <a:gd name="adj2" fmla="val 18770"/>
              <a:gd name="adj3" fmla="val 18770"/>
              <a:gd name="adj4" fmla="val 20389"/>
              <a:gd name="adj5" fmla="val 5579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U-Turn Arrow 25"/>
          <p:cNvSpPr/>
          <p:nvPr/>
        </p:nvSpPr>
        <p:spPr>
          <a:xfrm rot="5400000">
            <a:off x="6961981" y="3647282"/>
            <a:ext cx="2333625" cy="811212"/>
          </a:xfrm>
          <a:prstGeom prst="uturnArrow">
            <a:avLst>
              <a:gd name="adj1" fmla="val 10204"/>
              <a:gd name="adj2" fmla="val 18770"/>
              <a:gd name="adj3" fmla="val 18770"/>
              <a:gd name="adj4" fmla="val 20389"/>
              <a:gd name="adj5" fmla="val 632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42"/>
          <p:cNvSpPr>
            <a:spLocks noChangeArrowheads="1"/>
          </p:cNvSpPr>
          <p:nvPr/>
        </p:nvSpPr>
        <p:spPr bwMode="auto">
          <a:xfrm>
            <a:off x="2895600" y="4470400"/>
            <a:ext cx="1219200" cy="638175"/>
          </a:xfrm>
          <a:prstGeom prst="lef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1"/>
                </a:solidFill>
              </a:rPr>
              <a:t>KJ</a:t>
            </a:r>
          </a:p>
        </p:txBody>
      </p:sp>
      <p:sp>
        <p:nvSpPr>
          <p:cNvPr id="38" name="AutoShape 43"/>
          <p:cNvSpPr>
            <a:spLocks noChangeArrowheads="1"/>
          </p:cNvSpPr>
          <p:nvPr/>
        </p:nvSpPr>
        <p:spPr bwMode="auto">
          <a:xfrm>
            <a:off x="2895600" y="5180013"/>
            <a:ext cx="1219200" cy="638175"/>
          </a:xfrm>
          <a:prstGeom prst="lef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1"/>
                </a:solidFill>
              </a:rPr>
              <a:t>KP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3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.11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 	</a:t>
            </a:r>
            <a:r>
              <a:rPr lang="sv-SE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KELEBIHAN ANGKA KREDIT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490538" y="1223963"/>
            <a:ext cx="895826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Kelebihan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angka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kredit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kenaikan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pangkat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/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jabatan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id-ID" sz="2400" dirty="0">
                <a:solidFill>
                  <a:schemeClr val="bg1"/>
                </a:solidFill>
                <a:latin typeface="+mn-lt"/>
              </a:rPr>
              <a:t>dapat diperhitungkan untuk kenaikan pangkat/jabatan berikutnya dengan syarat setiap unsur pada DP3 bernilai baik dalam 1 tahun terakhir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Oval 36"/>
          <p:cNvSpPr>
            <a:spLocks noChangeArrowheads="1"/>
          </p:cNvSpPr>
          <p:nvPr/>
        </p:nvSpPr>
        <p:spPr bwMode="auto">
          <a:xfrm>
            <a:off x="1088691" y="4470291"/>
            <a:ext cx="1805995" cy="645375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00"/>
                </a:solidFill>
              </a:rPr>
              <a:t>PK MUDA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4021519" y="4293023"/>
            <a:ext cx="1617281" cy="822643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en-US" sz="1600" dirty="0" err="1">
                <a:solidFill>
                  <a:srgbClr val="FFFF00"/>
                </a:solidFill>
              </a:rPr>
              <a:t>Setelah</a:t>
            </a:r>
            <a:r>
              <a:rPr lang="en-US" sz="1600" dirty="0">
                <a:solidFill>
                  <a:srgbClr val="FFFF00"/>
                </a:solidFill>
              </a:rPr>
              <a:t> 1 </a:t>
            </a:r>
            <a:r>
              <a:rPr lang="en-US" sz="1600" dirty="0" err="1">
                <a:solidFill>
                  <a:srgbClr val="FFFF00"/>
                </a:solidFill>
              </a:rPr>
              <a:t>th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di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Jabatan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8" name="Oval 37"/>
          <p:cNvSpPr>
            <a:spLocks noChangeArrowheads="1"/>
          </p:cNvSpPr>
          <p:nvPr/>
        </p:nvSpPr>
        <p:spPr bwMode="auto">
          <a:xfrm>
            <a:off x="1089750" y="5179439"/>
            <a:ext cx="1805850" cy="646651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00"/>
                </a:solidFill>
              </a:rPr>
              <a:t>III/c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4021520" y="5179439"/>
            <a:ext cx="1617280" cy="780571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en-US" sz="1600" dirty="0" err="1">
                <a:solidFill>
                  <a:srgbClr val="FFFF00"/>
                </a:solidFill>
              </a:rPr>
              <a:t>Setelah</a:t>
            </a:r>
            <a:r>
              <a:rPr lang="en-US" sz="1600" dirty="0">
                <a:solidFill>
                  <a:srgbClr val="FFFF00"/>
                </a:solidFill>
              </a:rPr>
              <a:t> 2 </a:t>
            </a:r>
            <a:r>
              <a:rPr lang="en-US" sz="1600" dirty="0" err="1">
                <a:solidFill>
                  <a:srgbClr val="FFFF00"/>
                </a:solidFill>
              </a:rPr>
              <a:t>th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di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Pangkat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3200400" y="2609850"/>
            <a:ext cx="2355850" cy="1063625"/>
          </a:xfrm>
          <a:prstGeom prst="rightArrow">
            <a:avLst>
              <a:gd name="adj1" fmla="val 67962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1"/>
                </a:solidFill>
              </a:rPr>
              <a:t>KP</a:t>
            </a:r>
            <a:endParaRPr lang="id-ID" sz="2400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id-ID" sz="1600" dirty="0">
                <a:solidFill>
                  <a:schemeClr val="tx1"/>
                </a:solidFill>
              </a:rPr>
              <a:t>AK min = 150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2" name="Oval 7"/>
          <p:cNvSpPr>
            <a:spLocks noChangeArrowheads="1"/>
          </p:cNvSpPr>
          <p:nvPr/>
        </p:nvSpPr>
        <p:spPr bwMode="auto">
          <a:xfrm>
            <a:off x="5579806" y="2438400"/>
            <a:ext cx="2423428" cy="130350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d-ID" sz="2000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id-ID" sz="2000" dirty="0">
                <a:solidFill>
                  <a:schemeClr val="tx1"/>
                </a:solidFill>
              </a:rPr>
              <a:t>P</a:t>
            </a:r>
            <a:r>
              <a:rPr lang="en-US" sz="2000" dirty="0">
                <a:solidFill>
                  <a:schemeClr val="tx1"/>
                </a:solidFill>
              </a:rPr>
              <a:t>K </a:t>
            </a:r>
            <a:r>
              <a:rPr lang="en-US" sz="2000" dirty="0" err="1">
                <a:solidFill>
                  <a:schemeClr val="tx1"/>
                </a:solidFill>
              </a:rPr>
              <a:t>Pertama</a:t>
            </a:r>
            <a:r>
              <a:rPr lang="id-ID" sz="2000" dirty="0">
                <a:solidFill>
                  <a:schemeClr val="tx1"/>
                </a:solidFill>
              </a:rPr>
              <a:t> (</a:t>
            </a:r>
            <a:r>
              <a:rPr lang="en-US" sz="2000" dirty="0">
                <a:solidFill>
                  <a:schemeClr val="tx1"/>
                </a:solidFill>
              </a:rPr>
              <a:t>III/b)</a:t>
            </a:r>
            <a:endParaRPr lang="id-ID" sz="2000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id-ID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Kelebihan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id-ID" sz="1600" dirty="0">
                <a:solidFill>
                  <a:schemeClr val="tx1"/>
                </a:solidFill>
              </a:rPr>
              <a:t>43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angka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kredit</a:t>
            </a:r>
            <a:r>
              <a:rPr lang="id-ID" sz="1600" dirty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" name="Oval 21"/>
          <p:cNvSpPr>
            <a:spLocks noChangeArrowheads="1"/>
          </p:cNvSpPr>
          <p:nvPr/>
        </p:nvSpPr>
        <p:spPr bwMode="auto">
          <a:xfrm>
            <a:off x="1066800" y="2609943"/>
            <a:ext cx="2341104" cy="1063721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id-ID" sz="2000" dirty="0">
                <a:solidFill>
                  <a:schemeClr val="tx1"/>
                </a:solidFill>
              </a:rPr>
              <a:t>P</a:t>
            </a:r>
            <a:r>
              <a:rPr lang="en-US" sz="2000" dirty="0">
                <a:solidFill>
                  <a:schemeClr val="tx1"/>
                </a:solidFill>
              </a:rPr>
              <a:t>K</a:t>
            </a:r>
            <a:r>
              <a:rPr lang="id-ID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Pertama</a:t>
            </a:r>
            <a:r>
              <a:rPr lang="id-ID" sz="2000" dirty="0">
                <a:solidFill>
                  <a:schemeClr val="tx1"/>
                </a:solidFill>
              </a:rPr>
              <a:t> (III/a)</a:t>
            </a:r>
          </a:p>
          <a:p>
            <a:pPr algn="ctr" eaLnBrk="0" hangingPunct="0">
              <a:defRPr/>
            </a:pPr>
            <a:r>
              <a:rPr lang="id-ID" sz="1600" dirty="0">
                <a:solidFill>
                  <a:schemeClr val="tx1"/>
                </a:solidFill>
              </a:rPr>
              <a:t>(Angka Kredit 193)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4" name="AutoShape 28"/>
          <p:cNvSpPr>
            <a:spLocks noChangeArrowheads="1"/>
          </p:cNvSpPr>
          <p:nvPr/>
        </p:nvSpPr>
        <p:spPr bwMode="auto">
          <a:xfrm>
            <a:off x="5854700" y="4470400"/>
            <a:ext cx="2124075" cy="1489075"/>
          </a:xfrm>
          <a:prstGeom prst="flowChartMultidocumen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</a:rPr>
              <a:t>4</a:t>
            </a:r>
            <a:r>
              <a:rPr lang="en-US" sz="1800" dirty="0">
                <a:solidFill>
                  <a:schemeClr val="tx1"/>
                </a:solidFill>
              </a:rPr>
              <a:t>3 </a:t>
            </a:r>
            <a:r>
              <a:rPr lang="id-ID" sz="1800" dirty="0">
                <a:solidFill>
                  <a:schemeClr val="tx1"/>
                </a:solidFill>
              </a:rPr>
              <a:t>AK </a:t>
            </a:r>
            <a:r>
              <a:rPr lang="en-US" sz="1800" dirty="0">
                <a:solidFill>
                  <a:schemeClr val="tx1"/>
                </a:solidFill>
              </a:rPr>
              <a:t>+ min 7</a:t>
            </a:r>
            <a:r>
              <a:rPr lang="id-ID" sz="1800" dirty="0">
                <a:solidFill>
                  <a:schemeClr val="tx1"/>
                </a:solidFill>
              </a:rPr>
              <a:t> 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</a:rPr>
              <a:t>dan </a:t>
            </a:r>
            <a:r>
              <a:rPr lang="en-US" sz="1800" dirty="0">
                <a:solidFill>
                  <a:schemeClr val="tx1"/>
                </a:solidFill>
              </a:rPr>
              <a:t>DP3 </a:t>
            </a:r>
            <a:r>
              <a:rPr lang="en-US" sz="1800" dirty="0" err="1">
                <a:solidFill>
                  <a:schemeClr val="tx1"/>
                </a:solidFill>
              </a:rPr>
              <a:t>Baik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animBg="1"/>
      <p:bldP spid="18" grpId="0"/>
      <p:bldP spid="41" grpId="0" animBg="1"/>
      <p:bldP spid="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-Shape 6"/>
          <p:cNvSpPr/>
          <p:nvPr/>
        </p:nvSpPr>
        <p:spPr>
          <a:xfrm>
            <a:off x="990600" y="3429000"/>
            <a:ext cx="576019" cy="1676400"/>
          </a:xfrm>
          <a:prstGeom prst="corner">
            <a:avLst>
              <a:gd name="adj1" fmla="val 36771"/>
              <a:gd name="adj2" fmla="val 3412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" y="304800"/>
            <a:ext cx="9079939" cy="3276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1057"/>
          <p:cNvSpPr>
            <a:spLocks noChangeArrowheads="1"/>
          </p:cNvSpPr>
          <p:nvPr/>
        </p:nvSpPr>
        <p:spPr bwMode="auto">
          <a:xfrm>
            <a:off x="457200" y="381000"/>
            <a:ext cx="7772400" cy="3200400"/>
          </a:xfrm>
          <a:prstGeom prst="round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eaLnBrk="0" hangingPunct="0">
              <a:tabLst>
                <a:tab pos="688975" algn="l"/>
              </a:tabLst>
              <a:defRPr/>
            </a:pPr>
            <a:r>
              <a:rPr lang="en-US" sz="2800" dirty="0">
                <a:solidFill>
                  <a:srgbClr val="FFFF00"/>
                </a:solidFill>
                <a:cs typeface="Arial" charset="0"/>
              </a:rPr>
              <a:t>K</a:t>
            </a:r>
            <a:r>
              <a:rPr lang="id-ID" sz="2800" dirty="0">
                <a:solidFill>
                  <a:srgbClr val="FFFF00"/>
                </a:solidFill>
                <a:cs typeface="Arial" charset="0"/>
              </a:rPr>
              <a:t>elebihan angka kredit memenuhi jumlah angka kredit untuk KP satu tingkat atau lebih</a:t>
            </a:r>
            <a:r>
              <a:rPr lang="en-US" sz="28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cs typeface="Arial" charset="0"/>
              </a:rPr>
              <a:t>dari</a:t>
            </a:r>
            <a:r>
              <a:rPr lang="id-ID" sz="2800" dirty="0">
                <a:solidFill>
                  <a:srgbClr val="FFFF00"/>
                </a:solidFill>
                <a:cs typeface="Arial" charset="0"/>
              </a:rPr>
              <a:t> jabatan terakhir yang diduduki,</a:t>
            </a:r>
            <a:r>
              <a:rPr lang="en-US" sz="28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id-ID" sz="2800" dirty="0">
                <a:solidFill>
                  <a:srgbClr val="FFFF00"/>
                </a:solidFill>
                <a:cs typeface="Arial" charset="0"/>
              </a:rPr>
              <a:t>dapat diangkat dalam jabatan yang sesuai dengan angka kredit dengan syarat</a:t>
            </a:r>
            <a:r>
              <a:rPr lang="en-US" sz="2800" dirty="0">
                <a:solidFill>
                  <a:srgbClr val="FFFF00"/>
                </a:solidFill>
                <a:cs typeface="Arial" charset="0"/>
              </a:rPr>
              <a:t>:</a:t>
            </a:r>
          </a:p>
          <a:p>
            <a:pPr lvl="1" eaLnBrk="0" hangingPunct="0">
              <a:buFont typeface="Wingdings" pitchFamily="2" charset="2"/>
              <a:buChar char="v"/>
              <a:tabLst>
                <a:tab pos="509588" algn="l"/>
              </a:tabLst>
              <a:defRPr/>
            </a:pPr>
            <a:r>
              <a:rPr lang="en-US" sz="28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id-ID" sz="2800" dirty="0">
                <a:solidFill>
                  <a:srgbClr val="FFFF00"/>
                </a:solidFill>
                <a:cs typeface="Arial" charset="0"/>
              </a:rPr>
              <a:t>1 tahun dalam jabatan</a:t>
            </a:r>
            <a:endParaRPr lang="en-US" sz="2800" dirty="0">
              <a:solidFill>
                <a:srgbClr val="FFFF00"/>
              </a:solidFill>
              <a:cs typeface="Arial" charset="0"/>
            </a:endParaRPr>
          </a:p>
          <a:p>
            <a:pPr lvl="1" eaLnBrk="0" hangingPunct="0">
              <a:buFont typeface="Wingdings" pitchFamily="2" charset="2"/>
              <a:buChar char="v"/>
              <a:tabLst>
                <a:tab pos="509588" algn="l"/>
              </a:tabLst>
              <a:defRPr/>
            </a:pPr>
            <a:r>
              <a:rPr lang="en-US" sz="28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id-ID" sz="2800" dirty="0">
                <a:solidFill>
                  <a:srgbClr val="FFFF00"/>
                </a:solidFill>
                <a:cs typeface="Arial" charset="0"/>
              </a:rPr>
              <a:t>DP3 baik dalam 1 tahun terakhir</a:t>
            </a:r>
            <a:endParaRPr lang="en-US" sz="28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4" name="Rectangle 1058"/>
          <p:cNvSpPr>
            <a:spLocks noChangeArrowheads="1"/>
          </p:cNvSpPr>
          <p:nvPr/>
        </p:nvSpPr>
        <p:spPr bwMode="auto">
          <a:xfrm>
            <a:off x="1566619" y="3810000"/>
            <a:ext cx="7424981" cy="2209800"/>
          </a:xfrm>
          <a:prstGeom prst="roundRect">
            <a:avLst>
              <a:gd name="adj" fmla="val 9394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marL="1341438" indent="-1341438" eaLnBrk="0" hangingPunct="0">
              <a:defRPr/>
            </a:pPr>
            <a:r>
              <a:rPr lang="en-US" sz="2200" dirty="0">
                <a:solidFill>
                  <a:schemeClr val="tx1"/>
                </a:solidFill>
              </a:rPr>
              <a:t>CONTOH : 	</a:t>
            </a:r>
            <a:r>
              <a:rPr lang="en-US" sz="2200" dirty="0" err="1">
                <a:solidFill>
                  <a:schemeClr val="tx1"/>
                </a:solidFill>
              </a:rPr>
              <a:t>Gol</a:t>
            </a:r>
            <a:r>
              <a:rPr lang="en-US" sz="2200" dirty="0">
                <a:solidFill>
                  <a:schemeClr val="tx1"/>
                </a:solidFill>
              </a:rPr>
              <a:t>. III/a (</a:t>
            </a:r>
            <a:r>
              <a:rPr lang="en-US" sz="2200" dirty="0" err="1">
                <a:solidFill>
                  <a:schemeClr val="tx1"/>
                </a:solidFill>
              </a:rPr>
              <a:t>tmt</a:t>
            </a:r>
            <a:r>
              <a:rPr lang="en-US" sz="2200" dirty="0">
                <a:solidFill>
                  <a:schemeClr val="tx1"/>
                </a:solidFill>
              </a:rPr>
              <a:t> 1 April 2008), PK </a:t>
            </a:r>
            <a:r>
              <a:rPr lang="en-US" sz="2200" dirty="0" err="1">
                <a:solidFill>
                  <a:schemeClr val="tx1"/>
                </a:solidFill>
              </a:rPr>
              <a:t>Pertama</a:t>
            </a:r>
            <a:r>
              <a:rPr lang="en-US" sz="2200" dirty="0">
                <a:solidFill>
                  <a:schemeClr val="tx1"/>
                </a:solidFill>
              </a:rPr>
              <a:t>                             (1 </a:t>
            </a:r>
            <a:r>
              <a:rPr lang="en-US" sz="2200" dirty="0" err="1">
                <a:solidFill>
                  <a:schemeClr val="tx1"/>
                </a:solidFill>
              </a:rPr>
              <a:t>tahun</a:t>
            </a:r>
            <a:r>
              <a:rPr lang="en-US" sz="2200" dirty="0">
                <a:solidFill>
                  <a:schemeClr val="tx1"/>
                </a:solidFill>
              </a:rPr>
              <a:t>);  AK yang </a:t>
            </a:r>
            <a:r>
              <a:rPr lang="en-US" sz="2200" dirty="0" err="1">
                <a:solidFill>
                  <a:schemeClr val="tx1"/>
                </a:solidFill>
              </a:rPr>
              <a:t>dimiliki</a:t>
            </a:r>
            <a:r>
              <a:rPr lang="en-US" sz="2200" dirty="0">
                <a:solidFill>
                  <a:schemeClr val="tx1"/>
                </a:solidFill>
              </a:rPr>
              <a:t> = 123</a:t>
            </a:r>
          </a:p>
          <a:p>
            <a:pPr marL="1341438" eaLnBrk="0" hangingPunct="0">
              <a:tabLst>
                <a:tab pos="1341438" algn="l"/>
              </a:tabLst>
              <a:defRPr/>
            </a:pPr>
            <a:r>
              <a:rPr lang="en-US" sz="2200" dirty="0" err="1">
                <a:solidFill>
                  <a:schemeClr val="tx1"/>
                </a:solidFill>
              </a:rPr>
              <a:t>Penilaian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mendapat</a:t>
            </a:r>
            <a:r>
              <a:rPr lang="en-US" sz="2200" dirty="0">
                <a:solidFill>
                  <a:schemeClr val="tx1"/>
                </a:solidFill>
              </a:rPr>
              <a:t> 203, </a:t>
            </a:r>
            <a:r>
              <a:rPr lang="en-US" sz="2200" dirty="0" err="1">
                <a:solidFill>
                  <a:schemeClr val="tx1"/>
                </a:solidFill>
              </a:rPr>
              <a:t>pada</a:t>
            </a:r>
            <a:r>
              <a:rPr lang="en-US" sz="2200" dirty="0">
                <a:solidFill>
                  <a:schemeClr val="tx1"/>
                </a:solidFill>
              </a:rPr>
              <a:t> 7 </a:t>
            </a:r>
            <a:r>
              <a:rPr lang="en-US" sz="2200" dirty="0" err="1">
                <a:solidFill>
                  <a:schemeClr val="tx1"/>
                </a:solidFill>
              </a:rPr>
              <a:t>Januari</a:t>
            </a:r>
            <a:r>
              <a:rPr lang="en-US" sz="2200" dirty="0">
                <a:solidFill>
                  <a:schemeClr val="tx1"/>
                </a:solidFill>
              </a:rPr>
              <a:t> 2010</a:t>
            </a:r>
          </a:p>
          <a:p>
            <a:pPr marL="1341438" eaLnBrk="0" hangingPunct="0">
              <a:tabLst>
                <a:tab pos="1341438" algn="l"/>
              </a:tabLst>
              <a:defRPr/>
            </a:pPr>
            <a:r>
              <a:rPr lang="en-US" sz="2200" dirty="0">
                <a:solidFill>
                  <a:schemeClr val="tx1"/>
                </a:solidFill>
              </a:rPr>
              <a:t>TMT </a:t>
            </a:r>
            <a:r>
              <a:rPr lang="en-US" sz="2200" dirty="0" err="1">
                <a:solidFill>
                  <a:schemeClr val="tx1"/>
                </a:solidFill>
              </a:rPr>
              <a:t>Jabatan</a:t>
            </a:r>
            <a:r>
              <a:rPr lang="en-US" sz="2200" dirty="0">
                <a:solidFill>
                  <a:schemeClr val="tx1"/>
                </a:solidFill>
              </a:rPr>
              <a:t> : PK </a:t>
            </a:r>
            <a:r>
              <a:rPr lang="en-US" sz="2200" dirty="0" err="1">
                <a:solidFill>
                  <a:schemeClr val="tx1"/>
                </a:solidFill>
              </a:rPr>
              <a:t>Muda</a:t>
            </a:r>
            <a:r>
              <a:rPr lang="en-US" sz="2200" dirty="0">
                <a:solidFill>
                  <a:schemeClr val="tx1"/>
                </a:solidFill>
              </a:rPr>
              <a:t> (1 </a:t>
            </a:r>
            <a:r>
              <a:rPr lang="en-US" sz="2200" dirty="0" err="1">
                <a:solidFill>
                  <a:schemeClr val="tx1"/>
                </a:solidFill>
              </a:rPr>
              <a:t>Februari</a:t>
            </a:r>
            <a:r>
              <a:rPr lang="en-US" sz="2200" dirty="0">
                <a:solidFill>
                  <a:schemeClr val="tx1"/>
                </a:solidFill>
              </a:rPr>
              <a:t> 2010)</a:t>
            </a:r>
          </a:p>
          <a:p>
            <a:pPr marL="1341438" eaLnBrk="0" hangingPunct="0">
              <a:tabLst>
                <a:tab pos="1341438" algn="l"/>
              </a:tabLst>
              <a:defRPr/>
            </a:pPr>
            <a:r>
              <a:rPr lang="en-US" sz="2200" dirty="0">
                <a:solidFill>
                  <a:schemeClr val="tx1"/>
                </a:solidFill>
              </a:rPr>
              <a:t>KP </a:t>
            </a:r>
            <a:r>
              <a:rPr lang="en-US" sz="2200" dirty="0" err="1">
                <a:solidFill>
                  <a:schemeClr val="tx1"/>
                </a:solidFill>
              </a:rPr>
              <a:t>ke</a:t>
            </a:r>
            <a:r>
              <a:rPr lang="en-US" sz="2200" dirty="0">
                <a:solidFill>
                  <a:schemeClr val="tx1"/>
                </a:solidFill>
              </a:rPr>
              <a:t> III/b : 1 April 2010</a:t>
            </a:r>
          </a:p>
          <a:p>
            <a:pPr marL="1341438" eaLnBrk="0" hangingPunct="0">
              <a:tabLst>
                <a:tab pos="1341438" algn="l"/>
              </a:tabLst>
              <a:defRPr/>
            </a:pPr>
            <a:r>
              <a:rPr lang="en-US" sz="2200" dirty="0">
                <a:solidFill>
                  <a:schemeClr val="tx1"/>
                </a:solidFill>
              </a:rPr>
              <a:t>KP </a:t>
            </a:r>
            <a:r>
              <a:rPr lang="en-US" sz="2200" dirty="0" err="1">
                <a:solidFill>
                  <a:schemeClr val="tx1"/>
                </a:solidFill>
              </a:rPr>
              <a:t>ke</a:t>
            </a:r>
            <a:r>
              <a:rPr lang="en-US" sz="2200" dirty="0">
                <a:solidFill>
                  <a:schemeClr val="tx1"/>
                </a:solidFill>
              </a:rPr>
              <a:t> III/c : 1 April 2012</a:t>
            </a:r>
          </a:p>
        </p:txBody>
      </p:sp>
      <p:sp>
        <p:nvSpPr>
          <p:cNvPr id="5" name="TextBox 4"/>
          <p:cNvSpPr txBox="1"/>
          <p:nvPr/>
        </p:nvSpPr>
        <p:spPr>
          <a:xfrm rot="602628">
            <a:off x="8005763" y="-228600"/>
            <a:ext cx="1395412" cy="4554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9000" dirty="0">
                <a:solidFill>
                  <a:srgbClr val="FFFF00"/>
                </a:solidFill>
                <a:latin typeface="+mn-lt"/>
              </a:rPr>
              <a:t>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85800" y="6096000"/>
            <a:ext cx="84470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id-ID" sz="2000">
              <a:solidFill>
                <a:srgbClr val="FF9900"/>
              </a:solidFill>
            </a:endParaRPr>
          </a:p>
        </p:txBody>
      </p:sp>
      <p:sp>
        <p:nvSpPr>
          <p:cNvPr id="12" name="Rounded Rectangle 11">
            <a:hlinkClick r:id="" action="ppaction://noaction"/>
            <a:hlinkHover r:id="" action="ppaction://noaction" highlightClick="1"/>
          </p:cNvPr>
          <p:cNvSpPr/>
          <p:nvPr/>
        </p:nvSpPr>
        <p:spPr>
          <a:xfrm>
            <a:off x="685800" y="2514601"/>
            <a:ext cx="8229600" cy="3581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marL="284128" indent="-284128">
              <a:spcBef>
                <a:spcPts val="0"/>
              </a:spcBef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</a:endParaRPr>
          </a:p>
          <a:p>
            <a:pPr marL="798513" lvl="1" indent="-392113">
              <a:spcBef>
                <a:spcPct val="35000"/>
              </a:spcBef>
              <a:buFont typeface="Tahoma" pitchFamily="34" charset="0"/>
              <a:buNone/>
              <a:defRPr/>
            </a:pPr>
            <a:r>
              <a:rPr lang="en-US" b="0" dirty="0">
                <a:solidFill>
                  <a:schemeClr val="tx1"/>
                </a:solidFill>
              </a:rPr>
              <a:t>1</a:t>
            </a:r>
            <a:r>
              <a:rPr lang="id-ID" b="0" dirty="0">
                <a:solidFill>
                  <a:schemeClr val="tx1"/>
                </a:solidFill>
              </a:rPr>
              <a:t>. </a:t>
            </a:r>
            <a:r>
              <a:rPr lang="en-US" b="0" dirty="0" err="1">
                <a:solidFill>
                  <a:schemeClr val="tx1"/>
                </a:solidFill>
              </a:rPr>
              <a:t>KepmenPAN</a:t>
            </a:r>
            <a:r>
              <a:rPr lang="en-US" b="0" dirty="0">
                <a:solidFill>
                  <a:schemeClr val="tx1"/>
                </a:solidFill>
              </a:rPr>
              <a:t> No. </a:t>
            </a:r>
            <a:r>
              <a:rPr lang="id-ID" b="0" dirty="0">
                <a:solidFill>
                  <a:schemeClr val="tx1"/>
                </a:solidFill>
              </a:rPr>
              <a:t>66/KEP/M.PAN/7/2003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tanggal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id-ID" b="0" dirty="0">
                <a:solidFill>
                  <a:schemeClr val="tx1"/>
                </a:solidFill>
              </a:rPr>
              <a:t>17 Juli 2003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tentang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Jabatan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id-ID" b="0" dirty="0">
                <a:solidFill>
                  <a:schemeClr val="tx1"/>
                </a:solidFill>
              </a:rPr>
              <a:t>Fungsional </a:t>
            </a:r>
            <a:r>
              <a:rPr lang="en-US" b="0" dirty="0" err="1">
                <a:solidFill>
                  <a:schemeClr val="tx1"/>
                </a:solidFill>
              </a:rPr>
              <a:t>Pranata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Komputer</a:t>
            </a:r>
            <a:r>
              <a:rPr lang="id-ID" b="0" dirty="0">
                <a:solidFill>
                  <a:schemeClr val="tx1"/>
                </a:solidFill>
              </a:rPr>
              <a:t> dan Angka Kreditnya.</a:t>
            </a:r>
            <a:endParaRPr lang="en-US" b="0" dirty="0">
              <a:solidFill>
                <a:schemeClr val="tx1"/>
              </a:solidFill>
            </a:endParaRPr>
          </a:p>
          <a:p>
            <a:pPr marL="798513" lvl="1" indent="-392113">
              <a:spcBef>
                <a:spcPct val="65000"/>
              </a:spcBef>
              <a:buFont typeface="Tahoma" pitchFamily="34" charset="0"/>
              <a:buNone/>
              <a:defRPr/>
            </a:pPr>
            <a:r>
              <a:rPr lang="id-ID" b="0" dirty="0">
                <a:solidFill>
                  <a:schemeClr val="tx1"/>
                </a:solidFill>
              </a:rPr>
              <a:t>2. Surat Keputusan Bersama (SKB) Kepala BPS dan Kepala BKN Nomor 002/BPS-SKB/II/2004 dan Nomor 04 Tahun 2004 t</a:t>
            </a:r>
            <a:r>
              <a:rPr lang="en-US" b="0" dirty="0">
                <a:solidFill>
                  <a:schemeClr val="tx1"/>
                </a:solidFill>
              </a:rPr>
              <a:t>e</a:t>
            </a:r>
            <a:r>
              <a:rPr lang="id-ID" b="0" dirty="0">
                <a:solidFill>
                  <a:schemeClr val="tx1"/>
                </a:solidFill>
              </a:rPr>
              <a:t>ntang Petunjuk Pelaksanaan Jabatan Fungsional Pranata Komputer.</a:t>
            </a:r>
            <a:endParaRPr lang="en-US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Albertus Extra Bold" pitchFamily="34" charset="0"/>
              <a:cs typeface="Arial" pitchFamily="34" charset="0"/>
            </a:endParaRPr>
          </a:p>
        </p:txBody>
      </p:sp>
      <p:sp>
        <p:nvSpPr>
          <p:cNvPr id="14" name="Rounded Rectangle 13">
            <a:hlinkClick r:id="" action="ppaction://noaction"/>
            <a:hlinkHover r:id="" action="ppaction://noaction" highlightClick="1"/>
          </p:cNvPr>
          <p:cNvSpPr/>
          <p:nvPr/>
        </p:nvSpPr>
        <p:spPr>
          <a:xfrm>
            <a:off x="2133600" y="685800"/>
            <a:ext cx="5715000" cy="129540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US" sz="4000" dirty="0" err="1">
                <a:solidFill>
                  <a:schemeClr val="tx1"/>
                </a:solidFill>
                <a:latin typeface="Albertus Extra Bold" pitchFamily="34" charset="0"/>
              </a:rPr>
              <a:t>Dasar</a:t>
            </a:r>
            <a:r>
              <a:rPr lang="en-US" sz="4000" dirty="0">
                <a:solidFill>
                  <a:schemeClr val="tx1"/>
                </a:solidFill>
                <a:latin typeface="Albertus Extra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lbertus Extra Bold" pitchFamily="34" charset="0"/>
              </a:rPr>
              <a:t>Pelaksanaan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28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1" name="AutoShape 1031"/>
          <p:cNvSpPr>
            <a:spLocks noChangeArrowheads="1"/>
          </p:cNvSpPr>
          <p:nvPr/>
        </p:nvSpPr>
        <p:spPr bwMode="auto">
          <a:xfrm>
            <a:off x="3421063" y="3467100"/>
            <a:ext cx="1981200" cy="2857500"/>
          </a:xfrm>
          <a:prstGeom prst="right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938" y="533400"/>
            <a:ext cx="3314700" cy="31575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8900000">
            <a:off x="549877" y="898332"/>
            <a:ext cx="3751679" cy="2061142"/>
          </a:xfrm>
          <a:prstGeom prst="rightArrow">
            <a:avLst/>
          </a:prstGeom>
          <a:gradFill>
            <a:gsLst>
              <a:gs pos="0">
                <a:srgbClr val="FF0000"/>
              </a:gs>
              <a:gs pos="68000">
                <a:srgbClr val="FFFF00"/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870" name="Text Box 1030"/>
          <p:cNvSpPr txBox="1">
            <a:spLocks noChangeArrowheads="1"/>
          </p:cNvSpPr>
          <p:nvPr/>
        </p:nvSpPr>
        <p:spPr bwMode="auto">
          <a:xfrm>
            <a:off x="516366" y="4619502"/>
            <a:ext cx="3314700" cy="12057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2000" dirty="0" err="1">
                <a:cs typeface="Arial" charset="0"/>
              </a:rPr>
              <a:t>Memperoleh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angka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kredit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memenuhi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syarat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untuk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kenaikan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pangkat</a:t>
            </a:r>
            <a:endParaRPr lang="en-US" sz="2000" dirty="0">
              <a:cs typeface="Arial" charset="0"/>
            </a:endParaRPr>
          </a:p>
        </p:txBody>
      </p:sp>
      <p:sp>
        <p:nvSpPr>
          <p:cNvPr id="164872" name="Oval 1032"/>
          <p:cNvSpPr>
            <a:spLocks noChangeArrowheads="1"/>
          </p:cNvSpPr>
          <p:nvPr/>
        </p:nvSpPr>
        <p:spPr bwMode="auto">
          <a:xfrm>
            <a:off x="5410200" y="609600"/>
            <a:ext cx="3886200" cy="23622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cs typeface="Arial" charset="0"/>
              </a:rPr>
              <a:t>KENAIKAN </a:t>
            </a:r>
            <a:r>
              <a:rPr lang="id-ID" sz="2800" dirty="0">
                <a:cs typeface="Arial" charset="0"/>
              </a:rPr>
              <a:t>PANGKAT/ JABATAN </a:t>
            </a:r>
            <a:endParaRPr lang="en-US" sz="2800" dirty="0">
              <a:cs typeface="Arial" charset="0"/>
            </a:endParaRPr>
          </a:p>
          <a:p>
            <a:pPr algn="ctr">
              <a:defRPr/>
            </a:pPr>
            <a:r>
              <a:rPr lang="id-ID" sz="2800" dirty="0">
                <a:cs typeface="Arial" charset="0"/>
              </a:rPr>
              <a:t>SETINGKAT LEBIH TINGGI</a:t>
            </a:r>
            <a:r>
              <a:rPr lang="en-US" sz="2800" dirty="0">
                <a:cs typeface="Arial" charset="0"/>
              </a:rPr>
              <a:t> </a:t>
            </a:r>
          </a:p>
        </p:txBody>
      </p:sp>
      <p:sp>
        <p:nvSpPr>
          <p:cNvPr id="164874" name="Rectangle 1034"/>
          <p:cNvSpPr>
            <a:spLocks noChangeArrowheads="1"/>
          </p:cNvSpPr>
          <p:nvPr/>
        </p:nvSpPr>
        <p:spPr bwMode="auto">
          <a:xfrm>
            <a:off x="516366" y="3691662"/>
            <a:ext cx="3314700" cy="9278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cs typeface="Arial" charset="0"/>
              </a:rPr>
              <a:t>T</a:t>
            </a:r>
            <a:r>
              <a:rPr lang="id-ID" sz="2000" dirty="0">
                <a:cs typeface="Arial" charset="0"/>
              </a:rPr>
              <a:t>ahun pertama dalam </a:t>
            </a:r>
            <a:endParaRPr lang="en-US" sz="2000" dirty="0">
              <a:cs typeface="Arial" charset="0"/>
            </a:endParaRPr>
          </a:p>
          <a:p>
            <a:pPr algn="ctr">
              <a:defRPr/>
            </a:pPr>
            <a:r>
              <a:rPr lang="id-ID" sz="2000" dirty="0">
                <a:cs typeface="Arial" charset="0"/>
              </a:rPr>
              <a:t>masa pangkat/jabatan</a:t>
            </a:r>
            <a:endParaRPr lang="en-US" sz="2000" dirty="0">
              <a:cs typeface="Arial" charset="0"/>
            </a:endParaRPr>
          </a:p>
        </p:txBody>
      </p:sp>
      <p:pic>
        <p:nvPicPr>
          <p:cNvPr id="11269" name="Picture 5" descr="G:\BAHAN BINTEK PRAKOM\New Folder (2)\45997-Royalty-Free-RF-Clipart-Illustration-Of-A-3d-Orange-Businessman-Running-In-A-Cog-Whe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914400"/>
            <a:ext cx="2760662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032"/>
          <p:cNvSpPr>
            <a:spLocks noChangeArrowheads="1"/>
          </p:cNvSpPr>
          <p:nvPr/>
        </p:nvSpPr>
        <p:spPr bwMode="auto">
          <a:xfrm>
            <a:off x="5410200" y="3984046"/>
            <a:ext cx="3886200" cy="188335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cs typeface="Arial" charset="0"/>
              </a:rPr>
              <a:t>M</a:t>
            </a:r>
            <a:r>
              <a:rPr lang="id-ID" sz="2000" dirty="0">
                <a:cs typeface="Arial" charset="0"/>
              </a:rPr>
              <a:t>engumpulkan sekurang-kurangnya 20% angka kredit dari jumlah angka kredit yang dipersyaratkan dari unsur utama</a:t>
            </a:r>
            <a:endParaRPr lang="en-US" sz="2000" dirty="0"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6779929" y="2512728"/>
            <a:ext cx="1143000" cy="2061142"/>
          </a:xfrm>
          <a:prstGeom prst="rightArrow">
            <a:avLst/>
          </a:prstGeom>
          <a:gradFill>
            <a:gsLst>
              <a:gs pos="0">
                <a:srgbClr val="FF0000"/>
              </a:gs>
              <a:gs pos="68000">
                <a:srgbClr val="FFFF00"/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36725" y="6096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dirty="0" err="1">
                <a:solidFill>
                  <a:srgbClr val="C00000"/>
                </a:solidFill>
                <a:latin typeface="+mn-lt"/>
              </a:rPr>
              <a:t>Pembebasan</a:t>
            </a:r>
            <a:r>
              <a:rPr lang="en-US" sz="4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+mn-lt"/>
              </a:rPr>
              <a:t>Sementara</a:t>
            </a:r>
            <a:endParaRPr lang="en-US" sz="4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Rounded Rectangle 4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513472" y="381000"/>
            <a:ext cx="1010528" cy="10668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</a:t>
            </a:r>
            <a:endParaRPr lang="en-US" sz="48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866505" y="2377440"/>
            <a:ext cx="4220095" cy="715089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03275" algn="ctr">
              <a:tabLst>
                <a:tab pos="898525" algn="l"/>
              </a:tabLst>
              <a:defRPr/>
            </a:pPr>
            <a:r>
              <a:rPr lang="en-US" sz="36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4</a:t>
            </a:r>
            <a:r>
              <a:rPr lang="en-US" sz="3600" kern="10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.1</a:t>
            </a:r>
            <a:r>
              <a:rPr lang="en-US" sz="36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.	</a:t>
            </a:r>
            <a:r>
              <a:rPr lang="sv-SE" sz="3600" kern="1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/>
              </a:rPr>
              <a:t>Angka Kredit</a:t>
            </a:r>
            <a:endParaRPr lang="en-US" sz="3600" kern="10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cs typeface="Arial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2895600" y="3657600"/>
            <a:ext cx="4191000" cy="71508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898525" indent="-803275" algn="ctr">
              <a:tabLst>
                <a:tab pos="898525" algn="l"/>
              </a:tabLst>
              <a:defRPr/>
            </a:pPr>
            <a:r>
              <a:rPr lang="en-US" sz="3600" kern="1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4</a:t>
            </a:r>
            <a:r>
              <a:rPr lang="en-US" sz="3600" kern="1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.2</a:t>
            </a:r>
            <a:r>
              <a:rPr lang="en-US" sz="3600" kern="1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.	</a:t>
            </a:r>
            <a:r>
              <a:rPr lang="sv-SE" sz="3600" kern="10" dirty="0">
                <a:ln w="18415" cmpd="sng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Lainnya</a:t>
            </a:r>
            <a:endParaRPr lang="en-US" sz="3600" kern="10" dirty="0">
              <a:ln w="18415" cmpd="sng">
                <a:noFill/>
                <a:prstDash val="solid"/>
              </a:ln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/>
          <p:nvPr/>
        </p:nvGrpSpPr>
        <p:grpSpPr>
          <a:xfrm flipH="1">
            <a:off x="2856230" y="4068000"/>
            <a:ext cx="669248" cy="864000"/>
            <a:chOff x="2023849" y="1720404"/>
            <a:chExt cx="669248" cy="1139924"/>
          </a:xfrm>
          <a:solidFill>
            <a:schemeClr val="accent2">
              <a:lumMod val="75000"/>
            </a:schemeClr>
          </a:solidFill>
        </p:grpSpPr>
        <p:grpSp>
          <p:nvGrpSpPr>
            <p:cNvPr id="9" name="Group 28"/>
            <p:cNvGrpSpPr/>
            <p:nvPr/>
          </p:nvGrpSpPr>
          <p:grpSpPr>
            <a:xfrm>
              <a:off x="2312097" y="1720404"/>
              <a:ext cx="381000" cy="1139924"/>
              <a:chOff x="2312097" y="1720404"/>
              <a:chExt cx="381000" cy="1139924"/>
            </a:xfrm>
            <a:grpFill/>
          </p:grpSpPr>
          <p:sp>
            <p:nvSpPr>
              <p:cNvPr id="27" name="Bent-Up Arrow 26"/>
              <p:cNvSpPr/>
              <p:nvPr/>
            </p:nvSpPr>
            <p:spPr>
              <a:xfrm rot="5400000">
                <a:off x="2232853" y="2400084"/>
                <a:ext cx="539488" cy="381000"/>
              </a:xfrm>
              <a:prstGeom prst="bentUpArrow">
                <a:avLst>
                  <a:gd name="adj1" fmla="val 10734"/>
                  <a:gd name="adj2" fmla="val 17863"/>
                  <a:gd name="adj3" fmla="val 2500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8" name="Bent-Up Arrow 27"/>
              <p:cNvSpPr/>
              <p:nvPr/>
            </p:nvSpPr>
            <p:spPr>
              <a:xfrm rot="16200000" flipV="1">
                <a:off x="2198828" y="1833673"/>
                <a:ext cx="607538" cy="381000"/>
              </a:xfrm>
              <a:prstGeom prst="bentUpArrow">
                <a:avLst>
                  <a:gd name="adj1" fmla="val 10734"/>
                  <a:gd name="adj2" fmla="val 17863"/>
                  <a:gd name="adj3" fmla="val 25000"/>
                </a:avLst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2023849" y="2273318"/>
              <a:ext cx="304800" cy="3409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U-Turn Arrow 1"/>
          <p:cNvSpPr/>
          <p:nvPr/>
        </p:nvSpPr>
        <p:spPr>
          <a:xfrm rot="10800000" flipV="1">
            <a:off x="6369050" y="3887788"/>
            <a:ext cx="1793875" cy="579437"/>
          </a:xfrm>
          <a:prstGeom prst="uturnArrow">
            <a:avLst>
              <a:gd name="adj1" fmla="val 15464"/>
              <a:gd name="adj2" fmla="val 18770"/>
              <a:gd name="adj3" fmla="val 18770"/>
              <a:gd name="adj4" fmla="val 14492"/>
              <a:gd name="adj5" fmla="val 49898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U-Turn Arrow 2"/>
          <p:cNvSpPr/>
          <p:nvPr/>
        </p:nvSpPr>
        <p:spPr>
          <a:xfrm rot="10800000">
            <a:off x="6337300" y="5445125"/>
            <a:ext cx="1793875" cy="585788"/>
          </a:xfrm>
          <a:prstGeom prst="uturnArrow">
            <a:avLst>
              <a:gd name="adj1" fmla="val 15070"/>
              <a:gd name="adj2" fmla="val 18770"/>
              <a:gd name="adj3" fmla="val 18770"/>
              <a:gd name="adj4" fmla="val 20389"/>
              <a:gd name="adj5" fmla="val 6360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utoShape 42"/>
          <p:cNvSpPr>
            <a:spLocks noChangeArrowheads="1"/>
          </p:cNvSpPr>
          <p:nvPr/>
        </p:nvSpPr>
        <p:spPr bwMode="auto">
          <a:xfrm>
            <a:off x="5316538" y="4246563"/>
            <a:ext cx="973137" cy="477837"/>
          </a:xfrm>
          <a:prstGeom prst="lef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AutoShape 43"/>
          <p:cNvSpPr>
            <a:spLocks noChangeArrowheads="1"/>
          </p:cNvSpPr>
          <p:nvPr/>
        </p:nvSpPr>
        <p:spPr bwMode="auto">
          <a:xfrm>
            <a:off x="5316538" y="5138738"/>
            <a:ext cx="973137" cy="477837"/>
          </a:xfrm>
          <a:prstGeom prst="lef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Oval 36"/>
          <p:cNvSpPr>
            <a:spLocks noChangeArrowheads="1"/>
          </p:cNvSpPr>
          <p:nvPr/>
        </p:nvSpPr>
        <p:spPr bwMode="auto">
          <a:xfrm>
            <a:off x="3356823" y="4192449"/>
            <a:ext cx="1959237" cy="61477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00"/>
                </a:solidFill>
              </a:rPr>
              <a:t>AKTIF KEMBALI</a:t>
            </a: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5743950" y="4192448"/>
            <a:ext cx="1291749" cy="614771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00"/>
                </a:solidFill>
              </a:rPr>
              <a:t>TERCAPAI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5743951" y="5068321"/>
            <a:ext cx="1291748" cy="58332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800" dirty="0">
                <a:solidFill>
                  <a:srgbClr val="FFFF00"/>
                </a:solidFill>
              </a:rPr>
              <a:t>TIDAK TERCAPAI</a:t>
            </a: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7305559" y="4332134"/>
            <a:ext cx="2371841" cy="128462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tIns="72000" rIns="72000" bIns="72000" anchor="ctr" anchorCtr="1"/>
          <a:lstStyle/>
          <a:p>
            <a:pPr algn="ctr" eaLnBrk="0" hangingPunct="0">
              <a:defRPr/>
            </a:pP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waktu</a:t>
            </a:r>
            <a:r>
              <a:rPr lang="en-US" sz="1800" dirty="0">
                <a:solidFill>
                  <a:schemeClr val="tx1"/>
                </a:solidFill>
              </a:rPr>
              <a:t> 1 </a:t>
            </a:r>
            <a:r>
              <a:rPr lang="en-US" sz="1800" dirty="0" err="1">
                <a:solidFill>
                  <a:schemeClr val="tx1"/>
                </a:solidFill>
              </a:rPr>
              <a:t>tahun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harus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mengumpulkan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angka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kredit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KP</a:t>
            </a:r>
          </a:p>
        </p:txBody>
      </p:sp>
      <p:sp>
        <p:nvSpPr>
          <p:cNvPr id="17" name="Right Arrow 16"/>
          <p:cNvSpPr/>
          <p:nvPr/>
        </p:nvSpPr>
        <p:spPr>
          <a:xfrm rot="5400000">
            <a:off x="8298657" y="3652044"/>
            <a:ext cx="935037" cy="365125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1688366" y="3918828"/>
            <a:ext cx="1167864" cy="48229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900" dirty="0">
                <a:solidFill>
                  <a:srgbClr val="FFFF00"/>
                </a:solidFill>
              </a:rPr>
              <a:t>KP</a:t>
            </a:r>
          </a:p>
        </p:txBody>
      </p:sp>
      <p:sp>
        <p:nvSpPr>
          <p:cNvPr id="19" name="Oval 36"/>
          <p:cNvSpPr>
            <a:spLocks noChangeArrowheads="1"/>
          </p:cNvSpPr>
          <p:nvPr/>
        </p:nvSpPr>
        <p:spPr bwMode="auto">
          <a:xfrm>
            <a:off x="1688366" y="4623104"/>
            <a:ext cx="1167864" cy="48229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900" dirty="0">
                <a:solidFill>
                  <a:srgbClr val="FFFF00"/>
                </a:solidFill>
              </a:rPr>
              <a:t>KP + KJ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356823" y="5032548"/>
            <a:ext cx="1959237" cy="9507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8000" rIns="18000" anchor="ctr" anchorCtr="1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</a:rPr>
              <a:t>DIBERHENTIKAN</a:t>
            </a:r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2154238" y="1309688"/>
            <a:ext cx="4394200" cy="963612"/>
          </a:xfrm>
          <a:prstGeom prst="wedgeRoundRectCallout">
            <a:avLst>
              <a:gd name="adj1" fmla="val -73115"/>
              <a:gd name="adj2" fmla="val 34035"/>
              <a:gd name="adj3" fmla="val 166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id-ID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PK TERAMPIL </a:t>
            </a:r>
            <a:r>
              <a:rPr lang="id-ID" sz="1800" dirty="0">
                <a:solidFill>
                  <a:srgbClr val="000000"/>
                </a:solidFill>
                <a:latin typeface="+mn-lt"/>
              </a:rPr>
              <a:t>kecuali </a:t>
            </a:r>
            <a:r>
              <a:rPr lang="id-ID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PK PENYELIA </a:t>
            </a:r>
            <a:r>
              <a:rPr lang="id-ID" sz="1800" dirty="0">
                <a:solidFill>
                  <a:srgbClr val="000000"/>
                </a:solidFill>
                <a:latin typeface="+mn-lt"/>
              </a:rPr>
              <a:t>(III/d)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id-ID" sz="1800" dirty="0">
                <a:solidFill>
                  <a:srgbClr val="000000"/>
                </a:solidFill>
                <a:latin typeface="+mn-lt"/>
              </a:rPr>
              <a:t>&amp; </a:t>
            </a:r>
            <a:r>
              <a:rPr lang="id-ID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PK AHLI </a:t>
            </a:r>
            <a:r>
              <a:rPr lang="id-ID" sz="1800" dirty="0">
                <a:solidFill>
                  <a:srgbClr val="000000"/>
                </a:solidFill>
                <a:latin typeface="+mn-lt"/>
              </a:rPr>
              <a:t>kecuali </a:t>
            </a:r>
            <a:r>
              <a:rPr lang="id-ID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PK UTAMA </a:t>
            </a:r>
            <a:r>
              <a:rPr lang="id-ID" sz="1800" dirty="0">
                <a:solidFill>
                  <a:srgbClr val="000000"/>
                </a:solidFill>
                <a:latin typeface="+mn-lt"/>
              </a:rPr>
              <a:t>(IV/e)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12925" y="2362200"/>
            <a:ext cx="1764475" cy="121875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anchor="ctr" anchorCtr="1"/>
          <a:lstStyle/>
          <a:p>
            <a:pPr algn="ctr" eaLnBrk="0" hangingPunct="0">
              <a:defRPr/>
            </a:pPr>
            <a:r>
              <a:rPr lang="en-US" sz="1900" dirty="0">
                <a:solidFill>
                  <a:schemeClr val="tx1"/>
                </a:solidFill>
              </a:rPr>
              <a:t>DIBEBASKAN </a:t>
            </a:r>
          </a:p>
          <a:p>
            <a:pPr algn="ctr" eaLnBrk="0" hangingPunct="0">
              <a:defRPr/>
            </a:pPr>
            <a:r>
              <a:rPr lang="en-US" sz="1900" dirty="0">
                <a:solidFill>
                  <a:schemeClr val="tx1"/>
                </a:solidFill>
              </a:rPr>
              <a:t>SEMENTARA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7380288" y="2797175"/>
            <a:ext cx="485775" cy="34131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2107366" y="2381414"/>
            <a:ext cx="5443287" cy="1199541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</a:rPr>
              <a:t>dalam jangka waktu </a:t>
            </a:r>
            <a:r>
              <a:rPr lang="id-ID" sz="1800" dirty="0">
                <a:solidFill>
                  <a:srgbClr val="FF0000"/>
                </a:solidFill>
              </a:rPr>
              <a:t>5 (lima) tahun</a:t>
            </a:r>
            <a:r>
              <a:rPr lang="id-ID" sz="1800" dirty="0">
                <a:solidFill>
                  <a:schemeClr val="tx1"/>
                </a:solidFill>
              </a:rPr>
              <a:t> sejak diangkat TIDAK DAPAT MENGUMPULKAN ANGKA KREDIT yang ditentukan untuk KP setingkat lebih tinggi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4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.1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	</a:t>
            </a:r>
            <a:r>
              <a:rPr lang="sv-SE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Angka Kredit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228600" y="1146175"/>
            <a:ext cx="1881188" cy="2773363"/>
            <a:chOff x="228600" y="1775188"/>
            <a:chExt cx="1977350" cy="2800618"/>
          </a:xfrm>
        </p:grpSpPr>
        <p:pic>
          <p:nvPicPr>
            <p:cNvPr id="46121" name="Picture 1" descr="G:\BAHAN BINTEK PRAKOM\New Folder (2)\lonely ij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2486"/>
              <a:ext cx="1271245" cy="257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2" name="Picture 2" descr="G:\BAHAN BINTEK PRAKOM\New Folder (2)\lonely orang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5271" y="1775188"/>
              <a:ext cx="1380679" cy="2800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22" grpId="0" animBg="1" autoUpdateAnimBg="0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45"/>
          <p:cNvSpPr>
            <a:spLocks noChangeArrowheads="1"/>
          </p:cNvSpPr>
          <p:nvPr/>
        </p:nvSpPr>
        <p:spPr bwMode="auto">
          <a:xfrm>
            <a:off x="5538788" y="4419600"/>
            <a:ext cx="365125" cy="596900"/>
          </a:xfrm>
          <a:prstGeom prst="downArrow">
            <a:avLst>
              <a:gd name="adj1" fmla="val 50000"/>
              <a:gd name="adj2" fmla="val 6473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34" name="AutoShape 45"/>
          <p:cNvSpPr>
            <a:spLocks noChangeArrowheads="1"/>
          </p:cNvSpPr>
          <p:nvPr/>
        </p:nvSpPr>
        <p:spPr bwMode="auto">
          <a:xfrm>
            <a:off x="8634413" y="1600200"/>
            <a:ext cx="365125" cy="990600"/>
          </a:xfrm>
          <a:prstGeom prst="downArrow">
            <a:avLst>
              <a:gd name="adj1" fmla="val 50000"/>
              <a:gd name="adj2" fmla="val 6473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35" name="AutoShape 45"/>
          <p:cNvSpPr>
            <a:spLocks noChangeArrowheads="1"/>
          </p:cNvSpPr>
          <p:nvPr/>
        </p:nvSpPr>
        <p:spPr bwMode="auto">
          <a:xfrm>
            <a:off x="7172325" y="1600200"/>
            <a:ext cx="365125" cy="990600"/>
          </a:xfrm>
          <a:prstGeom prst="downArrow">
            <a:avLst>
              <a:gd name="adj1" fmla="val 50000"/>
              <a:gd name="adj2" fmla="val 6473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33" name="AutoShape 20"/>
          <p:cNvSpPr>
            <a:spLocks noChangeArrowheads="1"/>
          </p:cNvSpPr>
          <p:nvPr/>
        </p:nvSpPr>
        <p:spPr bwMode="auto">
          <a:xfrm rot="16200000" flipH="1">
            <a:off x="6580188" y="3622675"/>
            <a:ext cx="1166812" cy="566738"/>
          </a:xfrm>
          <a:prstGeom prst="bentUpArrow">
            <a:avLst>
              <a:gd name="adj1" fmla="val 27982"/>
              <a:gd name="adj2" fmla="val 38714"/>
              <a:gd name="adj3" fmla="val 4098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 b="0"/>
          </a:p>
        </p:txBody>
      </p:sp>
      <p:sp>
        <p:nvSpPr>
          <p:cNvPr id="32" name="Right Arrow 31"/>
          <p:cNvSpPr/>
          <p:nvPr/>
        </p:nvSpPr>
        <p:spPr>
          <a:xfrm rot="19971950">
            <a:off x="5508625" y="1425575"/>
            <a:ext cx="1173163" cy="709613"/>
          </a:xfrm>
          <a:prstGeom prst="rightArrow">
            <a:avLst/>
          </a:prstGeom>
          <a:solidFill>
            <a:srgbClr val="9929D7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auto">
          <a:xfrm rot="16200000" flipV="1">
            <a:off x="2377282" y="823118"/>
            <a:ext cx="1168400" cy="741363"/>
          </a:xfrm>
          <a:prstGeom prst="bentUpArrow">
            <a:avLst>
              <a:gd name="adj1" fmla="val 19546"/>
              <a:gd name="adj2" fmla="val 33793"/>
              <a:gd name="adj3" fmla="val 4098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 b="0"/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auto">
          <a:xfrm rot="16200000" flipH="1">
            <a:off x="2464594" y="3693319"/>
            <a:ext cx="1168400" cy="741362"/>
          </a:xfrm>
          <a:prstGeom prst="bentUpArrow">
            <a:avLst>
              <a:gd name="adj1" fmla="val 19546"/>
              <a:gd name="adj2" fmla="val 33793"/>
              <a:gd name="adj3" fmla="val 4098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 b="0"/>
          </a:p>
        </p:txBody>
      </p:sp>
      <p:sp>
        <p:nvSpPr>
          <p:cNvPr id="25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877D71E0-5516-44CB-A0A3-08B568C928B0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43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67946" name="Oval 10"/>
          <p:cNvSpPr>
            <a:spLocks noChangeArrowheads="1"/>
          </p:cNvSpPr>
          <p:nvPr/>
        </p:nvSpPr>
        <p:spPr bwMode="auto">
          <a:xfrm>
            <a:off x="1295400" y="1600200"/>
            <a:ext cx="4578072" cy="2100263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id-ID" sz="2400">
                <a:solidFill>
                  <a:schemeClr val="tx1"/>
                </a:solidFill>
              </a:rPr>
              <a:t>dibebaskan sementara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id-ID" sz="2400">
                <a:solidFill>
                  <a:schemeClr val="tx1"/>
                </a:solidFill>
              </a:rPr>
              <a:t>dalam jabatannya apabila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id-ID" sz="2400">
                <a:solidFill>
                  <a:schemeClr val="tx1"/>
                </a:solidFill>
              </a:rPr>
              <a:t>sejak diangkat tidak dapat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id-ID" sz="2400">
                <a:solidFill>
                  <a:schemeClr val="tx1"/>
                </a:solidFill>
              </a:rPr>
              <a:t>mengumpulkan angka kredit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id-ID" sz="2400">
                <a:solidFill>
                  <a:schemeClr val="tx1"/>
                </a:solidFill>
              </a:rPr>
              <a:t>dari unsur utama setiap tahun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7958" name="Rectangle 22"/>
          <p:cNvSpPr>
            <a:spLocks noChangeArrowheads="1"/>
          </p:cNvSpPr>
          <p:nvPr/>
        </p:nvSpPr>
        <p:spPr bwMode="auto">
          <a:xfrm>
            <a:off x="304800" y="3886200"/>
            <a:ext cx="2374082" cy="12192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  <a:cs typeface="Arial" charset="0"/>
              </a:rPr>
              <a:t>PK UTAMA </a:t>
            </a:r>
            <a:endParaRPr lang="en-US" sz="1800" dirty="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  <a:cs typeface="Arial" charset="0"/>
              </a:rPr>
              <a:t>(golongan IV/e),</a:t>
            </a:r>
            <a:endParaRPr lang="en-US" sz="1800" dirty="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MINIMAL 25 AK</a:t>
            </a:r>
          </a:p>
        </p:txBody>
      </p:sp>
      <p:sp>
        <p:nvSpPr>
          <p:cNvPr id="167960" name="Oval 24"/>
          <p:cNvSpPr>
            <a:spLocks noChangeArrowheads="1"/>
          </p:cNvSpPr>
          <p:nvPr/>
        </p:nvSpPr>
        <p:spPr bwMode="auto">
          <a:xfrm>
            <a:off x="4654377" y="5059680"/>
            <a:ext cx="2203623" cy="12192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00"/>
                </a:solidFill>
              </a:rPr>
              <a:t>TIDAK DAPAT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rgbClr val="FFFF00"/>
                </a:solidFill>
              </a:rPr>
              <a:t> DIANGKAT KEMBALI</a:t>
            </a:r>
          </a:p>
        </p:txBody>
      </p:sp>
      <p:sp>
        <p:nvSpPr>
          <p:cNvPr id="167980" name="Oval 44"/>
          <p:cNvSpPr>
            <a:spLocks noChangeArrowheads="1"/>
          </p:cNvSpPr>
          <p:nvPr/>
        </p:nvSpPr>
        <p:spPr bwMode="auto">
          <a:xfrm>
            <a:off x="8077200" y="4419600"/>
            <a:ext cx="1455693" cy="11303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200" dirty="0">
                <a:solidFill>
                  <a:srgbClr val="FFFF00"/>
                </a:solidFill>
              </a:rPr>
              <a:t>AKTIF </a:t>
            </a:r>
          </a:p>
          <a:p>
            <a:pPr algn="ctr" eaLnBrk="0" hangingPunct="0">
              <a:defRPr/>
            </a:pPr>
            <a:r>
              <a:rPr lang="en-US" sz="2200" dirty="0">
                <a:solidFill>
                  <a:srgbClr val="FFFF00"/>
                </a:solidFill>
              </a:rPr>
              <a:t>KEMBALI</a:t>
            </a:r>
          </a:p>
        </p:txBody>
      </p:sp>
      <p:sp>
        <p:nvSpPr>
          <p:cNvPr id="167973" name="Text Box 37"/>
          <p:cNvSpPr txBox="1">
            <a:spLocks noChangeArrowheads="1"/>
          </p:cNvSpPr>
          <p:nvPr/>
        </p:nvSpPr>
        <p:spPr bwMode="auto">
          <a:xfrm>
            <a:off x="4654378" y="3995738"/>
            <a:ext cx="2203622" cy="65246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00"/>
                </a:solidFill>
              </a:rPr>
              <a:t>DIBERHENTIKAN</a:t>
            </a:r>
          </a:p>
        </p:txBody>
      </p:sp>
      <p:sp>
        <p:nvSpPr>
          <p:cNvPr id="167981" name="AutoShape 45"/>
          <p:cNvSpPr>
            <a:spLocks noChangeArrowheads="1"/>
          </p:cNvSpPr>
          <p:nvPr/>
        </p:nvSpPr>
        <p:spPr bwMode="auto">
          <a:xfrm>
            <a:off x="8650288" y="3352800"/>
            <a:ext cx="365125" cy="990600"/>
          </a:xfrm>
          <a:prstGeom prst="downArrow">
            <a:avLst>
              <a:gd name="adj1" fmla="val 50000"/>
              <a:gd name="adj2" fmla="val 6473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167963" name="Text Box 27"/>
          <p:cNvSpPr txBox="1">
            <a:spLocks noChangeArrowheads="1"/>
          </p:cNvSpPr>
          <p:nvPr/>
        </p:nvSpPr>
        <p:spPr bwMode="auto">
          <a:xfrm>
            <a:off x="6666862" y="457200"/>
            <a:ext cx="2857244" cy="15240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en-US" sz="2000">
                <a:solidFill>
                  <a:schemeClr val="tx1"/>
                </a:solidFill>
              </a:rPr>
              <a:t>Dalam waktu 1 tahun harus mengumpulkan angka kredit untuk KP</a:t>
            </a:r>
          </a:p>
        </p:txBody>
      </p:sp>
      <p:sp>
        <p:nvSpPr>
          <p:cNvPr id="167970" name="Text Box 34"/>
          <p:cNvSpPr txBox="1">
            <a:spLocks noChangeArrowheads="1"/>
          </p:cNvSpPr>
          <p:nvPr/>
        </p:nvSpPr>
        <p:spPr bwMode="auto">
          <a:xfrm>
            <a:off x="6682764" y="2620874"/>
            <a:ext cx="1315487" cy="103672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</a:rPr>
              <a:t>JIKA TIDAK</a:t>
            </a:r>
          </a:p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</a:rPr>
              <a:t>TERCAPAI</a:t>
            </a:r>
          </a:p>
        </p:txBody>
      </p:sp>
      <p:sp>
        <p:nvSpPr>
          <p:cNvPr id="167972" name="Text Box 36"/>
          <p:cNvSpPr txBox="1">
            <a:spLocks noChangeArrowheads="1"/>
          </p:cNvSpPr>
          <p:nvPr/>
        </p:nvSpPr>
        <p:spPr bwMode="auto">
          <a:xfrm>
            <a:off x="8231623" y="2620874"/>
            <a:ext cx="1252728" cy="103672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</a:rPr>
              <a:t>JIKA</a:t>
            </a:r>
          </a:p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</a:rPr>
              <a:t>TERCAPAI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52400" y="0"/>
            <a:ext cx="1881188" cy="2773363"/>
            <a:chOff x="228600" y="1775188"/>
            <a:chExt cx="1977350" cy="2800618"/>
          </a:xfrm>
        </p:grpSpPr>
        <p:pic>
          <p:nvPicPr>
            <p:cNvPr id="47143" name="Picture 1" descr="G:\BAHAN BINTEK PRAKOM\New Folder (2)\lonely ij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2486"/>
              <a:ext cx="1271245" cy="257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4" name="Picture 2" descr="G:\BAHAN BINTEK PRAKOM\New Folder (2)\lonely orang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5271" y="1775188"/>
              <a:ext cx="1380679" cy="2800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347274" y="228600"/>
            <a:ext cx="2374082" cy="12192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  <a:cs typeface="Arial" charset="0"/>
              </a:rPr>
              <a:t>PK PENYELIA </a:t>
            </a:r>
            <a:endParaRPr lang="en-US" sz="1800" dirty="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  <a:cs typeface="Arial" charset="0"/>
              </a:rPr>
              <a:t>(golongan III/d),</a:t>
            </a:r>
          </a:p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MINIMAL 10 AK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6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 animBg="1"/>
      <p:bldP spid="35" grpId="0" animBg="1"/>
      <p:bldP spid="32" grpId="0" animBg="1"/>
      <p:bldP spid="16798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-Shape 8"/>
          <p:cNvSpPr/>
          <p:nvPr/>
        </p:nvSpPr>
        <p:spPr>
          <a:xfrm>
            <a:off x="1219200" y="4217272"/>
            <a:ext cx="1219200" cy="1124963"/>
          </a:xfrm>
          <a:prstGeom prst="corner">
            <a:avLst>
              <a:gd name="adj1" fmla="val 16365"/>
              <a:gd name="adj2" fmla="val 177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62302" y="439536"/>
            <a:ext cx="8801100" cy="3903864"/>
          </a:xfrm>
          <a:prstGeom prst="roundRect">
            <a:avLst>
              <a:gd name="adj" fmla="val 10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90902" y="685800"/>
            <a:ext cx="6478814" cy="3352800"/>
          </a:xfrm>
          <a:prstGeom prst="rect">
            <a:avLst/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tabLst>
                <a:tab pos="666750" algn="l"/>
              </a:tabLst>
              <a:defRPr/>
            </a:pPr>
            <a:r>
              <a:rPr lang="id-ID" dirty="0" smtClean="0">
                <a:solidFill>
                  <a:srgbClr val="FFFF00"/>
                </a:solidFill>
              </a:rPr>
              <a:t>Pejabat Pranata Komputer  yang </a:t>
            </a:r>
            <a:r>
              <a:rPr lang="en-US" dirty="0" err="1" smtClean="0">
                <a:solidFill>
                  <a:srgbClr val="FFFF00"/>
                </a:solidFill>
              </a:rPr>
              <a:t>akan</a:t>
            </a:r>
            <a:r>
              <a:rPr lang="id-ID" dirty="0" smtClean="0">
                <a:solidFill>
                  <a:srgbClr val="FFFF00"/>
                </a:solidFill>
              </a:rPr>
              <a:t> dibebaskan sementara didahului dengan </a:t>
            </a:r>
            <a:r>
              <a:rPr lang="id-ID" b="1" dirty="0" smtClean="0">
                <a:solidFill>
                  <a:srgbClr val="FFFF00"/>
                </a:solidFill>
              </a:rPr>
              <a:t>peringatan </a:t>
            </a:r>
            <a:r>
              <a:rPr lang="id-ID" dirty="0" smtClean="0">
                <a:solidFill>
                  <a:srgbClr val="FFFF00"/>
                </a:solidFill>
              </a:rPr>
              <a:t>selambat-lambatnya </a:t>
            </a:r>
            <a:r>
              <a:rPr lang="id-ID" b="1" dirty="0" smtClean="0">
                <a:solidFill>
                  <a:srgbClr val="FFFF00"/>
                </a:solidFill>
              </a:rPr>
              <a:t>6 (enam) bulan sebelum batas </a:t>
            </a:r>
            <a:r>
              <a:rPr lang="id-ID" dirty="0" smtClean="0">
                <a:solidFill>
                  <a:srgbClr val="FFFF00"/>
                </a:solidFill>
              </a:rPr>
              <a:t>waktu pembebasan sementara diberlakukan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33981">
            <a:off x="7102343" y="115971"/>
            <a:ext cx="2019300" cy="46474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29600" dirty="0">
                <a:ln w="136525" cap="rnd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50800" dist="38100" dir="2700000" sx="99000" sy="99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4469528"/>
            <a:ext cx="7382202" cy="1447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id-ID" sz="2800" dirty="0">
                <a:solidFill>
                  <a:schemeClr val="tx1"/>
                </a:solidFill>
              </a:rPr>
              <a:t>SK Bebas sementara diterbitkan oleh Kepala Instansi atau pejabat yang ditunjuk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36535">
            <a:off x="7804605" y="536393"/>
            <a:ext cx="2019300" cy="46474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29600" dirty="0">
                <a:ln w="136525" cap="rnd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50800" dist="38100" dir="2700000" sx="99000" sy="99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83" name="Text Box 27"/>
          <p:cNvSpPr txBox="1">
            <a:spLocks noChangeArrowheads="1"/>
          </p:cNvSpPr>
          <p:nvPr/>
        </p:nvSpPr>
        <p:spPr bwMode="auto">
          <a:xfrm>
            <a:off x="2479207" y="5105400"/>
            <a:ext cx="5208603" cy="76144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id-ID" sz="2400" dirty="0"/>
              <a:t>TELAH SELESAI MENJALANI HUKUMAN</a:t>
            </a:r>
            <a:endParaRPr lang="en-US" sz="2400" dirty="0"/>
          </a:p>
        </p:txBody>
      </p:sp>
      <p:sp>
        <p:nvSpPr>
          <p:cNvPr id="8" name="Down Arrow 7"/>
          <p:cNvSpPr/>
          <p:nvPr/>
        </p:nvSpPr>
        <p:spPr>
          <a:xfrm>
            <a:off x="4913313" y="4451350"/>
            <a:ext cx="762000" cy="6238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082" name="AutoShape 26"/>
          <p:cNvSpPr>
            <a:spLocks noChangeArrowheads="1"/>
          </p:cNvSpPr>
          <p:nvPr/>
        </p:nvSpPr>
        <p:spPr bwMode="auto">
          <a:xfrm flipH="1">
            <a:off x="7691438" y="1752600"/>
            <a:ext cx="1781175" cy="4419600"/>
          </a:xfrm>
          <a:prstGeom prst="curvedRightArrow">
            <a:avLst>
              <a:gd name="adj1" fmla="val 55147"/>
              <a:gd name="adj2" fmla="val 81154"/>
              <a:gd name="adj3" fmla="val 33333"/>
            </a:avLst>
          </a:prstGeom>
          <a:gradFill>
            <a:gsLst>
              <a:gs pos="31000">
                <a:srgbClr val="7030A0"/>
              </a:gs>
              <a:gs pos="63000">
                <a:schemeClr val="accent2"/>
              </a:gs>
              <a:gs pos="100000">
                <a:srgbClr val="C00000"/>
              </a:gs>
            </a:gsLst>
            <a:lin ang="16200000" scaled="0"/>
          </a:gra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 b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52400" y="3781425"/>
          <a:ext cx="2176463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" name="Clip" r:id="rId4" imgW="6057900" imgH="5059363" progId="">
                  <p:embed/>
                </p:oleObj>
              </mc:Choice>
              <mc:Fallback>
                <p:oleObj name="Clip" r:id="rId4" imgW="6057900" imgH="505936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81425"/>
                        <a:ext cx="2176463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2405482" y="1295400"/>
            <a:ext cx="5778500" cy="1828800"/>
          </a:xfrm>
          <a:prstGeom prst="roundRect">
            <a:avLst>
              <a:gd name="adj" fmla="val 929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id-ID" sz="2400" dirty="0"/>
              <a:t>Dijatuhi hukuman disiplin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id-ID" sz="2400" dirty="0"/>
              <a:t>PNS tingkat sedang atau tingkat berat berupa penurunan pangkat berdasarkan </a:t>
            </a:r>
            <a:r>
              <a:rPr lang="en-US" sz="2400" dirty="0"/>
              <a:t> </a:t>
            </a:r>
            <a:r>
              <a:rPr lang="id-ID" sz="2400" dirty="0"/>
              <a:t>PP Nomor </a:t>
            </a:r>
            <a:r>
              <a:rPr lang="en-US" sz="2400" dirty="0" smtClean="0"/>
              <a:t>5</a:t>
            </a:r>
            <a:r>
              <a:rPr lang="id-ID" sz="2400" dirty="0" smtClean="0"/>
              <a:t>3 </a:t>
            </a:r>
            <a:r>
              <a:rPr lang="id-ID" sz="2400" dirty="0"/>
              <a:t>Tahun </a:t>
            </a:r>
            <a:r>
              <a:rPr lang="en-US" sz="2400" dirty="0" smtClean="0"/>
              <a:t>2010</a:t>
            </a:r>
            <a:endParaRPr lang="en-US" sz="2400" dirty="0"/>
          </a:p>
        </p:txBody>
      </p:sp>
      <p:sp>
        <p:nvSpPr>
          <p:cNvPr id="173087" name="Text Box 31"/>
          <p:cNvSpPr txBox="1">
            <a:spLocks noChangeArrowheads="1"/>
          </p:cNvSpPr>
          <p:nvPr/>
        </p:nvSpPr>
        <p:spPr bwMode="auto">
          <a:xfrm>
            <a:off x="2443582" y="3276600"/>
            <a:ext cx="5702300" cy="13716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id-ID" sz="2400" dirty="0">
                <a:solidFill>
                  <a:schemeClr val="tx1"/>
                </a:solidFill>
              </a:rPr>
              <a:t>Dapat diangkat kembali dalam jabatan Pranata Komputer terakhir yang didudukinya bila 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898525" algn="l"/>
              </a:tabLst>
              <a:defRPr/>
            </a:pP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4</a:t>
            </a: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.2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	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Pembebasan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en-US" sz="2800" kern="1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Sementara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 </a:t>
            </a:r>
            <a:r>
              <a:rPr lang="sv-SE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Lainnya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308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2244725" y="1344613"/>
            <a:ext cx="908050" cy="9874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7011988" y="1344613"/>
            <a:ext cx="908050" cy="9874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77179" name="AutoShape 27"/>
          <p:cNvSpPr>
            <a:spLocks noChangeArrowheads="1"/>
          </p:cNvSpPr>
          <p:nvPr/>
        </p:nvSpPr>
        <p:spPr bwMode="auto">
          <a:xfrm>
            <a:off x="2244725" y="3463925"/>
            <a:ext cx="908050" cy="9874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011988" y="3463925"/>
            <a:ext cx="908050" cy="9874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445024" y="2341584"/>
            <a:ext cx="4506188" cy="147739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</a:rPr>
              <a:t>Berdasarkan Keputusan Pengadilan yang telah mempunyai kekuatan hukum tetap dinyatakan tidak bersalah atau dijatuhi pidana percobaan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5649620" y="2331720"/>
            <a:ext cx="3632200" cy="148725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id-ID" sz="1800" dirty="0">
                <a:solidFill>
                  <a:schemeClr val="tx1"/>
                </a:solidFill>
              </a:rPr>
              <a:t>Dijatuhi hukuman disiplin tingkat berat dan telah mempunyai kekuatan hukum tetap, kecuali disiplin penurunan pangkat.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793041" y="4484318"/>
            <a:ext cx="3810154" cy="129165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id-ID" sz="1800">
                <a:solidFill>
                  <a:schemeClr val="tx1"/>
                </a:solidFill>
              </a:rPr>
              <a:t>diangkat kembali 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id-ID" sz="1800">
                <a:solidFill>
                  <a:schemeClr val="tx1"/>
                </a:solidFill>
              </a:rPr>
              <a:t>dalam jabatan Pranata Komputer terakhir yang didudukinya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77176" name="Text Box 24"/>
          <p:cNvSpPr txBox="1">
            <a:spLocks noChangeArrowheads="1"/>
          </p:cNvSpPr>
          <p:nvPr/>
        </p:nvSpPr>
        <p:spPr bwMode="auto">
          <a:xfrm>
            <a:off x="5732170" y="4485042"/>
            <a:ext cx="3467100" cy="79406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id-ID" sz="2800" dirty="0">
                <a:solidFill>
                  <a:schemeClr val="tx1"/>
                </a:solidFill>
              </a:rPr>
              <a:t>DIBERHENTIKAN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1447800" y="502914"/>
            <a:ext cx="7315200" cy="12192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id-ID" sz="2000" dirty="0">
                <a:solidFill>
                  <a:schemeClr val="tx1"/>
                </a:solidFill>
              </a:rPr>
              <a:t>DIBERHENTIKAN SEMENTARA SEBAGAI PEGAWAI NEGERI SIPIL berdasarkan PP Nomor 4 Tahun 1966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7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21" grpId="0" animBg="1"/>
      <p:bldP spid="177179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19"/>
          <p:cNvSpPr/>
          <p:nvPr/>
        </p:nvSpPr>
        <p:spPr>
          <a:xfrm>
            <a:off x="5867400" y="1801813"/>
            <a:ext cx="2438400" cy="1676400"/>
          </a:xfrm>
          <a:prstGeom prst="downArrow">
            <a:avLst>
              <a:gd name="adj1" fmla="val 74390"/>
              <a:gd name="adj2" fmla="val 3072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0" hangingPunct="0">
              <a:defRPr/>
            </a:pP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diangkat</a:t>
            </a:r>
            <a:r>
              <a:rPr lang="en-US" sz="1800" dirty="0"/>
              <a:t> </a:t>
            </a:r>
            <a:r>
              <a:rPr lang="en-US" sz="1800" dirty="0" err="1"/>
              <a:t>kembali</a:t>
            </a:r>
            <a:endParaRPr lang="en-US" sz="1800" dirty="0"/>
          </a:p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178187" name="AutoShape 11"/>
          <p:cNvSpPr>
            <a:spLocks noChangeArrowheads="1"/>
          </p:cNvSpPr>
          <p:nvPr/>
        </p:nvSpPr>
        <p:spPr bwMode="auto">
          <a:xfrm>
            <a:off x="3733800" y="1039813"/>
            <a:ext cx="1447800" cy="762000"/>
          </a:xfrm>
          <a:prstGeom prst="rightArrow">
            <a:avLst>
              <a:gd name="adj1" fmla="val 50000"/>
              <a:gd name="adj2" fmla="val 2979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521541" y="354090"/>
            <a:ext cx="3521075" cy="5665710"/>
          </a:xfrm>
          <a:prstGeom prst="roundRect">
            <a:avLst>
              <a:gd name="adj" fmla="val 90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id-ID" sz="2000" dirty="0">
                <a:solidFill>
                  <a:srgbClr val="17375E"/>
                </a:solidFill>
              </a:rPr>
              <a:t>Ditugaskan secara penuh di luar jabatan Pranata Komputer</a:t>
            </a:r>
            <a:endParaRPr lang="en-US" sz="2000" dirty="0">
              <a:solidFill>
                <a:srgbClr val="17375E"/>
              </a:solidFill>
            </a:endParaRPr>
          </a:p>
        </p:txBody>
      </p:sp>
      <p:sp>
        <p:nvSpPr>
          <p:cNvPr id="16403" name="Text Box 4"/>
          <p:cNvSpPr txBox="1">
            <a:spLocks noChangeArrowheads="1"/>
          </p:cNvSpPr>
          <p:nvPr/>
        </p:nvSpPr>
        <p:spPr bwMode="auto">
          <a:xfrm>
            <a:off x="1339850" y="5307013"/>
            <a:ext cx="185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 err="1">
                <a:latin typeface="+mn-lt"/>
              </a:rPr>
              <a:t>Struktural</a:t>
            </a:r>
            <a:r>
              <a:rPr lang="en-US" sz="1600" dirty="0">
                <a:latin typeface="+mn-lt"/>
              </a:rPr>
              <a:t>/</a:t>
            </a:r>
          </a:p>
          <a:p>
            <a:pPr algn="ctr" eaLnBrk="0" hangingPunct="0">
              <a:defRPr/>
            </a:pPr>
            <a:r>
              <a:rPr lang="en-US" sz="1600" dirty="0" err="1">
                <a:latin typeface="+mn-lt"/>
              </a:rPr>
              <a:t>Tugas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Admisnistrasi</a:t>
            </a:r>
            <a:endParaRPr lang="en-US" sz="1600" dirty="0">
              <a:latin typeface="+mn-lt"/>
            </a:endParaRP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5181600" y="799833"/>
            <a:ext cx="3879850" cy="128970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id-ID" sz="2000">
                <a:solidFill>
                  <a:srgbClr val="FFFF00"/>
                </a:solidFill>
              </a:rPr>
              <a:t>Telah selesai melaksanakan tugas di luar jabatan Pranata Komputer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4688775" y="3525790"/>
            <a:ext cx="4800600" cy="2209800"/>
          </a:xfrm>
          <a:prstGeom prst="roundRect">
            <a:avLst>
              <a:gd name="adj" fmla="val 7833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id-ID" sz="2000" dirty="0">
                <a:solidFill>
                  <a:srgbClr val="FFFF66"/>
                </a:solidFill>
              </a:rPr>
              <a:t>Dalam pangkat yang dimilikinya,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id-ID" sz="2000" dirty="0">
                <a:solidFill>
                  <a:srgbClr val="FFFF66"/>
                </a:solidFill>
              </a:rPr>
              <a:t>sedangkan jabatannya ditetapkan sesuai dengan angka kredit yang berasal dari kegiatan unsur utama setelah dilakukan penilaian oleh Tim dan ditetapkan oleh Pejabat yang berwenang</a:t>
            </a:r>
            <a:endParaRPr lang="en-US" sz="2000" dirty="0">
              <a:solidFill>
                <a:srgbClr val="FFFF66"/>
              </a:solidFill>
            </a:endParaRPr>
          </a:p>
        </p:txBody>
      </p:sp>
      <p:pic>
        <p:nvPicPr>
          <p:cNvPr id="151555" name="Picture 3" descr="H:\Unduhan\uang\New Folder (2)\CLIPART_OF_13165_SM_2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27188"/>
            <a:ext cx="2262188" cy="3630612"/>
          </a:xfrm>
          <a:prstGeom prst="rect">
            <a:avLst/>
          </a:prstGeom>
          <a:noFill/>
          <a:ln>
            <a:noFill/>
          </a:ln>
          <a:effectLst>
            <a:outerShdw dist="38100" dir="2700000" sx="105000" sy="105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818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:\Unduhan\uang\New Folder (2)\1195421700669147715darkowl_blue_earth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5175" y="2362200"/>
            <a:ext cx="3529013" cy="35290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7" name="Picture 9" descr="H:\Unduhan\uang\New Folder (2)\600px-Airplane_clipart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551113"/>
            <a:ext cx="2559050" cy="801687"/>
          </a:xfrm>
          <a:prstGeom prst="rect">
            <a:avLst/>
          </a:prstGeom>
          <a:noFill/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533400" y="340644"/>
            <a:ext cx="8915400" cy="18288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id-ID" sz="3200" dirty="0"/>
              <a:t>CUTI DI LUAR TANGGUNGAN NEGARA (CLTN) </a:t>
            </a:r>
          </a:p>
          <a:p>
            <a:pPr algn="ctr" eaLnBrk="0" hangingPunct="0">
              <a:defRPr/>
            </a:pPr>
            <a:r>
              <a:rPr lang="id-ID" sz="3200" dirty="0"/>
              <a:t>kecuali untuk persalinan keempat </a:t>
            </a:r>
            <a:endParaRPr lang="en-US" sz="3200" dirty="0"/>
          </a:p>
          <a:p>
            <a:pPr algn="ctr" eaLnBrk="0" hangingPunct="0">
              <a:defRPr/>
            </a:pPr>
            <a:r>
              <a:rPr lang="id-ID" sz="3200" dirty="0"/>
              <a:t>dan seterusnya</a:t>
            </a:r>
            <a:endParaRPr lang="en-US" sz="3200" dirty="0"/>
          </a:p>
        </p:txBody>
      </p:sp>
      <p:pic>
        <p:nvPicPr>
          <p:cNvPr id="2" name="Picture 7" descr="H:\Unduhan\uang\New Folder (2)\CLIPART_OF_10924_SM_2 c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3048000" cy="3048000"/>
          </a:xfrm>
          <a:prstGeom prst="rect">
            <a:avLst/>
          </a:prstGeom>
          <a:noFill/>
          <a:ln>
            <a:noFill/>
          </a:ln>
          <a:effectLst>
            <a:outerShdw dist="38100" dir="2700000" sx="103000" sy="103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H:\Unduhan\uang\New Folder (2)\36298-clip-art-graphic-of-a-grey-lady-character-mother-holding-a-baby-by-jester-arts cop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1800"/>
            <a:ext cx="1466850" cy="2743200"/>
          </a:xfrm>
          <a:prstGeom prst="rect">
            <a:avLst/>
          </a:prstGeom>
          <a:noFill/>
          <a:ln>
            <a:noFill/>
          </a:ln>
          <a:effectLst>
            <a:outerShdw dist="38100" dir="2700000" sx="103000" sy="103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747713" y="1565275"/>
            <a:ext cx="5453062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273050" indent="-273050" eaLnBrk="0" hangingPunct="0">
              <a:spcBef>
                <a:spcPts val="600"/>
              </a:spcBef>
              <a:buSzPct val="100000"/>
              <a:buFont typeface="Wingdings" pitchFamily="2" charset="2"/>
              <a:buChar char="§"/>
              <a:defRPr/>
            </a:pPr>
            <a:r>
              <a:rPr lang="id-ID" dirty="0">
                <a:solidFill>
                  <a:schemeClr val="bg1"/>
                </a:solidFill>
                <a:latin typeface="+mn-lt"/>
              </a:rPr>
              <a:t>tunjangan jabatannya diberhentikan pada bulan ke-7 terhitung mulai tanggal dibebaskan sementara</a:t>
            </a:r>
          </a:p>
          <a:p>
            <a:pPr marL="273050" indent="-273050" eaLnBrk="0" hangingPunct="0">
              <a:spcBef>
                <a:spcPts val="600"/>
              </a:spcBef>
              <a:buSzPct val="100000"/>
              <a:buFont typeface="Wingdings" pitchFamily="2" charset="2"/>
              <a:buChar char="§"/>
              <a:defRPr/>
            </a:pPr>
            <a:r>
              <a:rPr lang="id-ID" dirty="0">
                <a:solidFill>
                  <a:schemeClr val="bg1"/>
                </a:solidFill>
                <a:latin typeface="+mn-lt"/>
              </a:rPr>
              <a:t>dapat dipertimbangkan KP-nya apabila sekurang-kurangnya telah 4 (empat) tahun dalam pangkat terakhir dan setiap unsur dalam DP3 bernilai baik dalam 2 tahun terakhir</a:t>
            </a:r>
          </a:p>
          <a:p>
            <a:pPr marL="273050" indent="-273050" eaLnBrk="0" hangingPunct="0">
              <a:spcBef>
                <a:spcPts val="6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id-ID" dirty="0">
                <a:solidFill>
                  <a:srgbClr val="C00000"/>
                </a:solidFill>
                <a:latin typeface="+mn-lt"/>
              </a:rPr>
              <a:t>Diangkat kembali </a:t>
            </a:r>
            <a:r>
              <a:rPr lang="id-ID" dirty="0">
                <a:solidFill>
                  <a:schemeClr val="bg1"/>
                </a:solidFill>
                <a:latin typeface="+mn-lt"/>
              </a:rPr>
              <a:t>setelah selesai Tugas Belajar</a:t>
            </a:r>
          </a:p>
          <a:p>
            <a:pPr marL="381000" indent="-381000" eaLnBrk="0" hangingPunct="0">
              <a:buFontTx/>
              <a:buChar char="•"/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3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5778500" cy="9144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id-ID" sz="2400" dirty="0">
                <a:solidFill>
                  <a:schemeClr val="tx1"/>
                </a:solidFill>
              </a:rPr>
              <a:t>TUGAS BELAJAR LEBIH DARI 6 BULAN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56674" name="Picture 2" descr="H:\Unduhan\uang\New Folder (2)\CLIPART_OF_10887_SM_2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838200"/>
            <a:ext cx="3886200" cy="3886200"/>
          </a:xfrm>
          <a:prstGeom prst="rect">
            <a:avLst/>
          </a:prstGeom>
          <a:noFill/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5400000">
            <a:off x="4344194" y="1753393"/>
            <a:ext cx="1065212" cy="137160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10800000" vert="eaVert" wrap="none" lIns="91429" tIns="45714" rIns="91429" bIns="45714" anchor="ctr"/>
          <a:lstStyle/>
          <a:p>
            <a:pPr algn="ctr" eaLnBrk="0" hangingPunct="0">
              <a:defRPr/>
            </a:pPr>
            <a:endParaRPr lang="id-ID" b="0"/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628775" y="3236913"/>
            <a:ext cx="6677025" cy="2478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1. Peningkatan Produktivitas Kerja PNS</a:t>
            </a:r>
          </a:p>
          <a:p>
            <a:r>
              <a:rPr lang="en-US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2. Peningkatan Produktivitas Unit kerja</a:t>
            </a:r>
          </a:p>
          <a:p>
            <a:r>
              <a:rPr lang="en-US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3. Peningkatan Karier PNS</a:t>
            </a:r>
          </a:p>
          <a:p>
            <a:r>
              <a:rPr lang="en-US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4. Peningkatan Profesionalisme PNS </a:t>
            </a:r>
          </a:p>
        </p:txBody>
      </p:sp>
      <p:sp>
        <p:nvSpPr>
          <p:cNvPr id="9" name="Slide Number Placeholder 3"/>
          <p:cNvSpPr txBox="1">
            <a:spLocks noGrp="1"/>
          </p:cNvSpPr>
          <p:nvPr/>
        </p:nvSpPr>
        <p:spPr>
          <a:xfrm>
            <a:off x="72136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CA7494F6-B187-47EC-BDF8-2D8145B34FC8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5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2" name="Rounded Rectangle 11">
            <a:hlinkClick r:id="" action="ppaction://noaction"/>
            <a:hlinkHover r:id="" action="ppaction://noaction" highlightClick="1"/>
          </p:cNvPr>
          <p:cNvSpPr/>
          <p:nvPr/>
        </p:nvSpPr>
        <p:spPr>
          <a:xfrm>
            <a:off x="1905001" y="381001"/>
            <a:ext cx="64008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id-ID" sz="3600" dirty="0">
                <a:solidFill>
                  <a:srgbClr val="17375E"/>
                </a:solidFill>
                <a:latin typeface="Albertus Extra Bold" pitchFamily="34" charset="0"/>
              </a:rPr>
              <a:t>Tujuan Penetapan Jabatan Fungsional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066800" y="2286000"/>
            <a:ext cx="2362200" cy="2362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47800" y="2520950"/>
            <a:ext cx="1555750" cy="1952625"/>
            <a:chOff x="1824038" y="3114675"/>
            <a:chExt cx="3309937" cy="4076700"/>
          </a:xfrm>
        </p:grpSpPr>
        <p:pic>
          <p:nvPicPr>
            <p:cNvPr id="54281" name="Picture 4" descr="H:\BAHAN BINTEK PRAKOM\New Folder (2)\lonely ij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038" y="3114675"/>
              <a:ext cx="2009775" cy="407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2" name="Picture 5" descr="H:\BAHAN BINTEK PRAKOM\New Folder (2)\lonely orang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114675"/>
              <a:ext cx="2009775" cy="407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7698" name="Picture 2" descr="H:\Unduhan\uang\New Folder (2)\ist2_6800492-shiny-forbidden-icon cop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8341">
            <a:off x="487363" y="1757363"/>
            <a:ext cx="3475037" cy="3465512"/>
          </a:xfrm>
          <a:prstGeom prst="rect">
            <a:avLst/>
          </a:prstGeom>
          <a:noFill/>
          <a:effectLst>
            <a:outerShdw blurRad="2286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228600" y="220724"/>
            <a:ext cx="9448800" cy="846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8100" dist="114300" dir="2700000" algn="tl" rotWithShape="0">
              <a:schemeClr val="bg1">
                <a:alpha val="16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50800" h="50800"/>
            <a:bevelB w="508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8525" indent="-803275">
              <a:tabLst>
                <a:tab pos="685800" algn="l"/>
              </a:tabLst>
              <a:defRPr/>
            </a:pPr>
            <a:r>
              <a:rPr lang="en-US" sz="2800" kern="1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V</a:t>
            </a:r>
            <a:r>
              <a:rPr lang="en-US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.	</a:t>
            </a:r>
            <a:r>
              <a:rPr lang="sv-SE" sz="2800" kern="1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gency FB" pitchFamily="34" charset="0"/>
                <a:cs typeface="Arial"/>
              </a:rPr>
              <a:t>PEMBERHENTIAN</a:t>
            </a:r>
            <a:endParaRPr lang="en-US" sz="2800" kern="10" dirty="0">
              <a:ln w="18415" cmpd="sng">
                <a:noFill/>
                <a:prstDash val="solid"/>
              </a:ln>
              <a:solidFill>
                <a:schemeClr val="tx1"/>
              </a:solidFill>
              <a:latin typeface="Agency FB" pitchFamily="34" charset="0"/>
              <a:cs typeface="Arial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92575" y="1447800"/>
            <a:ext cx="50292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rgbClr val="C00000"/>
                </a:solidFill>
                <a:latin typeface="+mn-lt"/>
              </a:rPr>
              <a:t>KARENA TIDAK MEMPEROLEH ANGKA KREDIT YANG TELAH DITENTUKAN DALAM WAKTU 1 (SATU) TAHUN SEJAK DIBEBASKAN SEMENTARA</a:t>
            </a:r>
          </a:p>
          <a:p>
            <a:pPr marL="342900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rgbClr val="C00000"/>
                </a:solidFill>
                <a:latin typeface="+mn-lt"/>
              </a:rPr>
              <a:t>DIJATUHI HUKUMAN DISIPLIN TINGKAT BERAT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EE47B-8426-4470-8435-07403349F9C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638800" y="457200"/>
            <a:ext cx="3962400" cy="595471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3500" h="63500"/>
            <a:bevelB w="63500" h="635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spcBef>
                <a:spcPts val="0"/>
              </a:spcBef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Albertus Extra Bold" pitchFamily="34" charset="0"/>
              </a:rPr>
              <a:t>Butir-Butir</a:t>
            </a:r>
            <a:r>
              <a:rPr lang="en-US" sz="4800" dirty="0" smtClean="0">
                <a:solidFill>
                  <a:schemeClr val="tx1"/>
                </a:solidFill>
                <a:latin typeface="Albertus Extra Bold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lbertus Extra Bold" pitchFamily="34" charset="0"/>
              </a:rPr>
              <a:t>Kegiatan</a:t>
            </a:r>
            <a:r>
              <a:rPr lang="en-US" sz="4800" dirty="0" smtClean="0">
                <a:solidFill>
                  <a:schemeClr val="tx1"/>
                </a:solidFill>
                <a:latin typeface="Albertus Extra Bold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lbertus Extra Bold" pitchFamily="34" charset="0"/>
              </a:rPr>
              <a:t>JFPK</a:t>
            </a:r>
            <a:endParaRPr lang="en-US" sz="4000" kern="2900" spc="23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Extra Bold" pitchFamily="34" charset="0"/>
            </a:endParaRPr>
          </a:p>
        </p:txBody>
      </p:sp>
      <p:pic>
        <p:nvPicPr>
          <p:cNvPr id="40966" name="Picture 3" descr="G:\BAHAN BINTEK PRAKOM\New Folder (2)\information-techn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93713"/>
            <a:ext cx="4814887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2057400" y="365126"/>
            <a:ext cx="5943600" cy="10826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U</a:t>
            </a:r>
            <a:r>
              <a:rPr lang="id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nsur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Y</a:t>
            </a:r>
            <a:r>
              <a:rPr lang="id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ang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D</a:t>
            </a:r>
            <a:r>
              <a:rPr lang="id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inilai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Terampil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28" name="Slide Number Placeholder 4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F1E5F1A6-9D8A-4E29-9E43-B88A128FFED3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52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77850" y="2057400"/>
            <a:ext cx="8750300" cy="4062413"/>
            <a:chOff x="364" y="1296"/>
            <a:chExt cx="5512" cy="2559"/>
          </a:xfrm>
        </p:grpSpPr>
        <p:sp>
          <p:nvSpPr>
            <p:cNvPr id="56327" name="AutoShape 2"/>
            <p:cNvSpPr>
              <a:spLocks noChangeArrowheads="1"/>
            </p:cNvSpPr>
            <p:nvPr/>
          </p:nvSpPr>
          <p:spPr bwMode="auto">
            <a:xfrm>
              <a:off x="1716" y="2361"/>
              <a:ext cx="572" cy="336"/>
            </a:xfrm>
            <a:prstGeom prst="rightArrow">
              <a:avLst>
                <a:gd name="adj1" fmla="val 50000"/>
                <a:gd name="adj2" fmla="val 42560"/>
              </a:avLst>
            </a:prstGeom>
            <a:solidFill>
              <a:srgbClr val="D0B5FB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700" b="0"/>
            </a:p>
          </p:txBody>
        </p:sp>
        <p:sp>
          <p:nvSpPr>
            <p:cNvPr id="43016" name="AutoShape 3"/>
            <p:cNvSpPr>
              <a:spLocks noChangeArrowheads="1"/>
            </p:cNvSpPr>
            <p:nvPr/>
          </p:nvSpPr>
          <p:spPr bwMode="auto">
            <a:xfrm>
              <a:off x="364" y="2112"/>
              <a:ext cx="1300" cy="76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UNSUR</a:t>
              </a:r>
            </a:p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KEGIATAN</a:t>
              </a:r>
            </a:p>
          </p:txBody>
        </p:sp>
        <p:sp>
          <p:nvSpPr>
            <p:cNvPr id="56331" name="AutoShape 4"/>
            <p:cNvSpPr>
              <a:spLocks noChangeArrowheads="1"/>
            </p:cNvSpPr>
            <p:nvPr/>
          </p:nvSpPr>
          <p:spPr bwMode="auto">
            <a:xfrm>
              <a:off x="2600" y="3408"/>
              <a:ext cx="1300" cy="4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700" b="0">
                  <a:solidFill>
                    <a:srgbClr val="000000"/>
                  </a:solidFill>
                </a:rPr>
                <a:t>Pendukung</a:t>
              </a:r>
            </a:p>
            <a:p>
              <a:pPr algn="ctr"/>
              <a:r>
                <a:rPr lang="en-US" sz="1700" b="0">
                  <a:solidFill>
                    <a:srgbClr val="000000"/>
                  </a:solidFill>
                </a:rPr>
                <a:t>Kegiatan PK</a:t>
              </a:r>
            </a:p>
          </p:txBody>
        </p:sp>
        <p:sp>
          <p:nvSpPr>
            <p:cNvPr id="56332" name="AutoShape 5"/>
            <p:cNvSpPr>
              <a:spLocks noChangeArrowheads="1"/>
            </p:cNvSpPr>
            <p:nvPr/>
          </p:nvSpPr>
          <p:spPr bwMode="auto">
            <a:xfrm>
              <a:off x="2600" y="2880"/>
              <a:ext cx="1300" cy="4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700" b="0">
                  <a:solidFill>
                    <a:srgbClr val="000000"/>
                  </a:solidFill>
                </a:rPr>
                <a:t>Pengembangan</a:t>
              </a:r>
            </a:p>
            <a:p>
              <a:pPr algn="ctr"/>
              <a:r>
                <a:rPr lang="en-US" sz="1700" b="0">
                  <a:solidFill>
                    <a:srgbClr val="000000"/>
                  </a:solidFill>
                </a:rPr>
                <a:t>Profesi</a:t>
              </a:r>
            </a:p>
          </p:txBody>
        </p:sp>
        <p:sp>
          <p:nvSpPr>
            <p:cNvPr id="56333" name="AutoShape 6"/>
            <p:cNvSpPr>
              <a:spLocks noChangeArrowheads="1"/>
            </p:cNvSpPr>
            <p:nvPr/>
          </p:nvSpPr>
          <p:spPr bwMode="auto">
            <a:xfrm>
              <a:off x="2600" y="2352"/>
              <a:ext cx="1300" cy="4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700" b="0">
                  <a:solidFill>
                    <a:srgbClr val="000000"/>
                  </a:solidFill>
                </a:rPr>
                <a:t>Implementasi </a:t>
              </a:r>
            </a:p>
            <a:p>
              <a:pPr algn="ctr"/>
              <a:r>
                <a:rPr lang="en-US" sz="1700" b="0">
                  <a:solidFill>
                    <a:srgbClr val="000000"/>
                  </a:solidFill>
                </a:rPr>
                <a:t>Tek. Informasi</a:t>
              </a:r>
            </a:p>
          </p:txBody>
        </p:sp>
        <p:sp>
          <p:nvSpPr>
            <p:cNvPr id="56334" name="AutoShape 7"/>
            <p:cNvSpPr>
              <a:spLocks noChangeArrowheads="1"/>
            </p:cNvSpPr>
            <p:nvPr/>
          </p:nvSpPr>
          <p:spPr bwMode="auto">
            <a:xfrm>
              <a:off x="2600" y="1812"/>
              <a:ext cx="1352" cy="4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700" b="0">
                  <a:solidFill>
                    <a:srgbClr val="000000"/>
                  </a:solidFill>
                </a:rPr>
                <a:t>Operasi Teknologi</a:t>
              </a:r>
            </a:p>
            <a:p>
              <a:pPr algn="ctr"/>
              <a:r>
                <a:rPr lang="en-US" sz="1700" b="0">
                  <a:solidFill>
                    <a:srgbClr val="000000"/>
                  </a:solidFill>
                </a:rPr>
                <a:t>Informasi</a:t>
              </a:r>
            </a:p>
          </p:txBody>
        </p:sp>
        <p:sp>
          <p:nvSpPr>
            <p:cNvPr id="56335" name="AutoShape 8"/>
            <p:cNvSpPr>
              <a:spLocks noChangeArrowheads="1"/>
            </p:cNvSpPr>
            <p:nvPr/>
          </p:nvSpPr>
          <p:spPr bwMode="auto">
            <a:xfrm>
              <a:off x="2600" y="1296"/>
              <a:ext cx="1300" cy="4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700" b="0">
                  <a:solidFill>
                    <a:srgbClr val="000000"/>
                  </a:solidFill>
                </a:rPr>
                <a:t>Pendidikan</a:t>
              </a:r>
            </a:p>
          </p:txBody>
        </p:sp>
        <p:sp>
          <p:nvSpPr>
            <p:cNvPr id="56336" name="AutoShape 9"/>
            <p:cNvSpPr>
              <a:spLocks noChangeArrowheads="1"/>
            </p:cNvSpPr>
            <p:nvPr/>
          </p:nvSpPr>
          <p:spPr bwMode="auto">
            <a:xfrm>
              <a:off x="4524" y="1311"/>
              <a:ext cx="1352" cy="432"/>
            </a:xfrm>
            <a:prstGeom prst="octagon">
              <a:avLst>
                <a:gd name="adj" fmla="val 2928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700" b="0">
                  <a:solidFill>
                    <a:srgbClr val="000000"/>
                  </a:solidFill>
                </a:rPr>
                <a:t>Semua</a:t>
              </a:r>
            </a:p>
            <a:p>
              <a:pPr algn="ctr"/>
              <a:r>
                <a:rPr lang="en-US" sz="1700" b="0">
                  <a:solidFill>
                    <a:srgbClr val="000000"/>
                  </a:solidFill>
                </a:rPr>
                <a:t>jenjang</a:t>
              </a:r>
            </a:p>
          </p:txBody>
        </p:sp>
        <p:sp>
          <p:nvSpPr>
            <p:cNvPr id="56337" name="AutoShape 10"/>
            <p:cNvSpPr>
              <a:spLocks noChangeArrowheads="1"/>
            </p:cNvSpPr>
            <p:nvPr/>
          </p:nvSpPr>
          <p:spPr bwMode="auto">
            <a:xfrm>
              <a:off x="4524" y="2895"/>
              <a:ext cx="1352" cy="432"/>
            </a:xfrm>
            <a:prstGeom prst="octagon">
              <a:avLst>
                <a:gd name="adj" fmla="val 2928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700" b="0">
                  <a:solidFill>
                    <a:srgbClr val="000000"/>
                  </a:solidFill>
                </a:rPr>
                <a:t>Semua</a:t>
              </a:r>
            </a:p>
            <a:p>
              <a:pPr algn="ctr"/>
              <a:r>
                <a:rPr lang="en-US" sz="1700" b="0">
                  <a:solidFill>
                    <a:srgbClr val="000000"/>
                  </a:solidFill>
                </a:rPr>
                <a:t>jenjang</a:t>
              </a:r>
            </a:p>
          </p:txBody>
        </p:sp>
        <p:sp>
          <p:nvSpPr>
            <p:cNvPr id="56338" name="AutoShape 11"/>
            <p:cNvSpPr>
              <a:spLocks noChangeArrowheads="1"/>
            </p:cNvSpPr>
            <p:nvPr/>
          </p:nvSpPr>
          <p:spPr bwMode="auto">
            <a:xfrm>
              <a:off x="4524" y="3423"/>
              <a:ext cx="1352" cy="432"/>
            </a:xfrm>
            <a:prstGeom prst="octagon">
              <a:avLst>
                <a:gd name="adj" fmla="val 2928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700" b="0">
                  <a:solidFill>
                    <a:srgbClr val="000000"/>
                  </a:solidFill>
                </a:rPr>
                <a:t>Semua</a:t>
              </a:r>
            </a:p>
            <a:p>
              <a:pPr algn="ctr"/>
              <a:r>
                <a:rPr lang="en-US" sz="1700" b="0">
                  <a:solidFill>
                    <a:srgbClr val="000000"/>
                  </a:solidFill>
                </a:rPr>
                <a:t>jenjang</a:t>
              </a:r>
            </a:p>
          </p:txBody>
        </p:sp>
        <p:sp>
          <p:nvSpPr>
            <p:cNvPr id="3" name="AutoShape 12"/>
            <p:cNvSpPr>
              <a:spLocks noChangeArrowheads="1"/>
            </p:cNvSpPr>
            <p:nvPr/>
          </p:nvSpPr>
          <p:spPr bwMode="auto">
            <a:xfrm>
              <a:off x="4524" y="1827"/>
              <a:ext cx="1352" cy="432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0" dirty="0" err="1">
                  <a:solidFill>
                    <a:srgbClr val="000000"/>
                  </a:solidFill>
                </a:rPr>
                <a:t>Tergantung</a:t>
              </a:r>
              <a:endParaRPr lang="en-US" sz="2000" b="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US" sz="2000" b="0" dirty="0" err="1">
                  <a:solidFill>
                    <a:srgbClr val="000000"/>
                  </a:solidFill>
                </a:rPr>
                <a:t>jabatan</a:t>
              </a:r>
              <a:endParaRPr lang="en-US" sz="2000" b="0" dirty="0">
                <a:solidFill>
                  <a:srgbClr val="000000"/>
                </a:solidFill>
              </a:endParaRPr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4524" y="2367"/>
              <a:ext cx="1352" cy="432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0" dirty="0" err="1">
                  <a:solidFill>
                    <a:srgbClr val="000000"/>
                  </a:solidFill>
                </a:rPr>
                <a:t>Tergantung</a:t>
              </a:r>
              <a:endParaRPr lang="en-US" sz="2000" b="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US" sz="2000" b="0" dirty="0" err="1">
                  <a:solidFill>
                    <a:srgbClr val="000000"/>
                  </a:solidFill>
                </a:rPr>
                <a:t>jabatan</a:t>
              </a:r>
              <a:endParaRPr lang="en-US" sz="2000" b="0" dirty="0">
                <a:solidFill>
                  <a:srgbClr val="000000"/>
                </a:solidFill>
              </a:endParaRPr>
            </a:p>
          </p:txBody>
        </p:sp>
        <p:sp>
          <p:nvSpPr>
            <p:cNvPr id="56345" name="AutoShape 15"/>
            <p:cNvSpPr>
              <a:spLocks noChangeArrowheads="1"/>
            </p:cNvSpPr>
            <p:nvPr/>
          </p:nvSpPr>
          <p:spPr bwMode="auto">
            <a:xfrm>
              <a:off x="4014" y="1326"/>
              <a:ext cx="302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D0B5FB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700" b="0"/>
            </a:p>
          </p:txBody>
        </p:sp>
        <p:sp>
          <p:nvSpPr>
            <p:cNvPr id="56346" name="AutoShape 16"/>
            <p:cNvSpPr>
              <a:spLocks noChangeArrowheads="1"/>
            </p:cNvSpPr>
            <p:nvPr/>
          </p:nvSpPr>
          <p:spPr bwMode="auto">
            <a:xfrm>
              <a:off x="4030" y="1836"/>
              <a:ext cx="302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D0B5FB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700" b="0"/>
            </a:p>
          </p:txBody>
        </p:sp>
        <p:sp>
          <p:nvSpPr>
            <p:cNvPr id="56347" name="AutoShape 17"/>
            <p:cNvSpPr>
              <a:spLocks noChangeArrowheads="1"/>
            </p:cNvSpPr>
            <p:nvPr/>
          </p:nvSpPr>
          <p:spPr bwMode="auto">
            <a:xfrm>
              <a:off x="4040" y="2397"/>
              <a:ext cx="302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D0B5FB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700" b="0"/>
            </a:p>
          </p:txBody>
        </p:sp>
        <p:sp>
          <p:nvSpPr>
            <p:cNvPr id="56348" name="AutoShape 18"/>
            <p:cNvSpPr>
              <a:spLocks noChangeArrowheads="1"/>
            </p:cNvSpPr>
            <p:nvPr/>
          </p:nvSpPr>
          <p:spPr bwMode="auto">
            <a:xfrm>
              <a:off x="4030" y="2877"/>
              <a:ext cx="302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D0B5FB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700" b="0"/>
            </a:p>
          </p:txBody>
        </p:sp>
        <p:sp>
          <p:nvSpPr>
            <p:cNvPr id="56349" name="AutoShape 19"/>
            <p:cNvSpPr>
              <a:spLocks noChangeArrowheads="1"/>
            </p:cNvSpPr>
            <p:nvPr/>
          </p:nvSpPr>
          <p:spPr bwMode="auto">
            <a:xfrm>
              <a:off x="4030" y="3453"/>
              <a:ext cx="302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D0B5FB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700" b="0"/>
            </a:p>
          </p:txBody>
        </p:sp>
        <p:grpSp>
          <p:nvGrpSpPr>
            <p:cNvPr id="56350" name="Group 20"/>
            <p:cNvGrpSpPr>
              <a:grpSpLocks/>
            </p:cNvGrpSpPr>
            <p:nvPr/>
          </p:nvGrpSpPr>
          <p:grpSpPr bwMode="auto">
            <a:xfrm>
              <a:off x="2132" y="1296"/>
              <a:ext cx="380" cy="2463"/>
              <a:chOff x="1968" y="1296"/>
              <a:chExt cx="351" cy="2463"/>
            </a:xfrm>
          </p:grpSpPr>
          <p:sp>
            <p:nvSpPr>
              <p:cNvPr id="56351" name="AutoShape 21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279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D0B5FB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1700" b="0"/>
              </a:p>
            </p:txBody>
          </p:sp>
          <p:sp>
            <p:nvSpPr>
              <p:cNvPr id="56352" name="AutoShape 22"/>
              <p:cNvSpPr>
                <a:spLocks noChangeArrowheads="1"/>
              </p:cNvSpPr>
              <p:nvPr/>
            </p:nvSpPr>
            <p:spPr bwMode="auto">
              <a:xfrm>
                <a:off x="2031" y="1806"/>
                <a:ext cx="279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D0B5FB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1700" b="0"/>
              </a:p>
            </p:txBody>
          </p:sp>
          <p:sp>
            <p:nvSpPr>
              <p:cNvPr id="56353" name="AutoShape 23"/>
              <p:cNvSpPr>
                <a:spLocks noChangeArrowheads="1"/>
              </p:cNvSpPr>
              <p:nvPr/>
            </p:nvSpPr>
            <p:spPr bwMode="auto">
              <a:xfrm>
                <a:off x="2040" y="2367"/>
                <a:ext cx="279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D0B5FB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1700" b="0"/>
              </a:p>
            </p:txBody>
          </p:sp>
          <p:sp>
            <p:nvSpPr>
              <p:cNvPr id="56354" name="AutoShape 24"/>
              <p:cNvSpPr>
                <a:spLocks noChangeArrowheads="1"/>
              </p:cNvSpPr>
              <p:nvPr/>
            </p:nvSpPr>
            <p:spPr bwMode="auto">
              <a:xfrm>
                <a:off x="2031" y="2847"/>
                <a:ext cx="279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D0B5FB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1700" b="0"/>
              </a:p>
            </p:txBody>
          </p:sp>
          <p:sp>
            <p:nvSpPr>
              <p:cNvPr id="56355" name="AutoShape 25"/>
              <p:cNvSpPr>
                <a:spLocks noChangeArrowheads="1"/>
              </p:cNvSpPr>
              <p:nvPr/>
            </p:nvSpPr>
            <p:spPr bwMode="auto">
              <a:xfrm>
                <a:off x="2031" y="3423"/>
                <a:ext cx="279" cy="33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D0B5FB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1700" b="0"/>
              </a:p>
            </p:txBody>
          </p:sp>
          <p:sp>
            <p:nvSpPr>
              <p:cNvPr id="56356" name="Rectangle 26"/>
              <p:cNvSpPr>
                <a:spLocks noChangeArrowheads="1"/>
              </p:cNvSpPr>
              <p:nvPr/>
            </p:nvSpPr>
            <p:spPr bwMode="auto">
              <a:xfrm>
                <a:off x="1968" y="1383"/>
                <a:ext cx="96" cy="2313"/>
              </a:xfrm>
              <a:prstGeom prst="rect">
                <a:avLst/>
              </a:prstGeom>
              <a:solidFill>
                <a:srgbClr val="D0B5FB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1700" b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63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5C78F3B1-E214-4DF5-90A6-551251175020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53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7347" name="AutoShape 2"/>
          <p:cNvSpPr>
            <a:spLocks noChangeArrowheads="1"/>
          </p:cNvSpPr>
          <p:nvPr/>
        </p:nvSpPr>
        <p:spPr bwMode="auto">
          <a:xfrm>
            <a:off x="581025" y="3352800"/>
            <a:ext cx="2063750" cy="1219200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UNSUR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KEGIATAN</a:t>
            </a:r>
          </a:p>
        </p:txBody>
      </p:sp>
      <p:sp>
        <p:nvSpPr>
          <p:cNvPr id="57348" name="AutoShape 3"/>
          <p:cNvSpPr>
            <a:spLocks noChangeArrowheads="1"/>
          </p:cNvSpPr>
          <p:nvPr/>
        </p:nvSpPr>
        <p:spPr bwMode="auto">
          <a:xfrm>
            <a:off x="4114800" y="5410200"/>
            <a:ext cx="206375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sz="1700" b="0">
                <a:solidFill>
                  <a:srgbClr val="CC3300"/>
                </a:solidFill>
              </a:rPr>
              <a:t>Pendukung</a:t>
            </a:r>
          </a:p>
          <a:p>
            <a:pPr algn="ctr"/>
            <a:r>
              <a:rPr lang="en-US" sz="1700" b="0">
                <a:solidFill>
                  <a:srgbClr val="CC3300"/>
                </a:solidFill>
              </a:rPr>
              <a:t>Kegiatan PK</a:t>
            </a:r>
          </a:p>
        </p:txBody>
      </p:sp>
      <p:sp>
        <p:nvSpPr>
          <p:cNvPr id="57349" name="AutoShape 4"/>
          <p:cNvSpPr>
            <a:spLocks noChangeArrowheads="1"/>
          </p:cNvSpPr>
          <p:nvPr/>
        </p:nvSpPr>
        <p:spPr bwMode="auto">
          <a:xfrm>
            <a:off x="4114800" y="4648200"/>
            <a:ext cx="206375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sz="1700" b="0">
                <a:solidFill>
                  <a:srgbClr val="CC3300"/>
                </a:solidFill>
              </a:rPr>
              <a:t>Pengembangan</a:t>
            </a:r>
          </a:p>
          <a:p>
            <a:pPr algn="ctr"/>
            <a:r>
              <a:rPr lang="en-US" sz="1700" b="0">
                <a:solidFill>
                  <a:srgbClr val="CC3300"/>
                </a:solidFill>
              </a:rPr>
              <a:t>Profesi</a:t>
            </a:r>
          </a:p>
        </p:txBody>
      </p:sp>
      <p:sp>
        <p:nvSpPr>
          <p:cNvPr id="57350" name="AutoShape 5"/>
          <p:cNvSpPr>
            <a:spLocks noChangeArrowheads="1"/>
          </p:cNvSpPr>
          <p:nvPr/>
        </p:nvSpPr>
        <p:spPr bwMode="auto">
          <a:xfrm>
            <a:off x="4067175" y="3124200"/>
            <a:ext cx="2105025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sz="1700" b="0">
                <a:solidFill>
                  <a:srgbClr val="CC3300"/>
                </a:solidFill>
              </a:rPr>
              <a:t>Analisis dan </a:t>
            </a:r>
          </a:p>
          <a:p>
            <a:pPr algn="ctr"/>
            <a:r>
              <a:rPr lang="en-US" sz="1700" b="0">
                <a:solidFill>
                  <a:srgbClr val="CC3300"/>
                </a:solidFill>
              </a:rPr>
              <a:t>Perancangan SI</a:t>
            </a:r>
          </a:p>
        </p:txBody>
      </p:sp>
      <p:sp>
        <p:nvSpPr>
          <p:cNvPr id="57351" name="AutoShape 6"/>
          <p:cNvSpPr>
            <a:spLocks noChangeArrowheads="1"/>
          </p:cNvSpPr>
          <p:nvPr/>
        </p:nvSpPr>
        <p:spPr bwMode="auto">
          <a:xfrm>
            <a:off x="4056063" y="2362200"/>
            <a:ext cx="21463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sz="1700" b="0">
                <a:solidFill>
                  <a:srgbClr val="CC3300"/>
                </a:solidFill>
              </a:rPr>
              <a:t>Implementasi</a:t>
            </a:r>
          </a:p>
          <a:p>
            <a:pPr algn="ctr"/>
            <a:r>
              <a:rPr lang="en-US" sz="1700" b="0">
                <a:solidFill>
                  <a:srgbClr val="CC3300"/>
                </a:solidFill>
              </a:rPr>
              <a:t>Sistim Informasi</a:t>
            </a:r>
          </a:p>
        </p:txBody>
      </p:sp>
      <p:sp>
        <p:nvSpPr>
          <p:cNvPr id="57352" name="AutoShape 7"/>
          <p:cNvSpPr>
            <a:spLocks noChangeArrowheads="1"/>
          </p:cNvSpPr>
          <p:nvPr/>
        </p:nvSpPr>
        <p:spPr bwMode="auto">
          <a:xfrm>
            <a:off x="4032250" y="1600200"/>
            <a:ext cx="2162175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sz="1700" b="0">
                <a:solidFill>
                  <a:srgbClr val="CC3300"/>
                </a:solidFill>
              </a:rPr>
              <a:t>Pendidikan</a:t>
            </a:r>
          </a:p>
        </p:txBody>
      </p:sp>
      <p:sp>
        <p:nvSpPr>
          <p:cNvPr id="57353" name="AutoShape 8"/>
          <p:cNvSpPr>
            <a:spLocks noChangeArrowheads="1"/>
          </p:cNvSpPr>
          <p:nvPr/>
        </p:nvSpPr>
        <p:spPr bwMode="auto">
          <a:xfrm>
            <a:off x="6934200" y="1600200"/>
            <a:ext cx="2146300" cy="685800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sz="1700" b="0">
                <a:solidFill>
                  <a:srgbClr val="CC3300"/>
                </a:solidFill>
              </a:rPr>
              <a:t>Semua</a:t>
            </a:r>
          </a:p>
          <a:p>
            <a:pPr algn="ctr"/>
            <a:r>
              <a:rPr lang="en-US" sz="1700" b="0">
                <a:solidFill>
                  <a:srgbClr val="CC3300"/>
                </a:solidFill>
              </a:rPr>
              <a:t>jenjang</a:t>
            </a:r>
          </a:p>
        </p:txBody>
      </p:sp>
      <p:sp>
        <p:nvSpPr>
          <p:cNvPr id="57354" name="AutoShape 9"/>
          <p:cNvSpPr>
            <a:spLocks noChangeArrowheads="1"/>
          </p:cNvSpPr>
          <p:nvPr/>
        </p:nvSpPr>
        <p:spPr bwMode="auto">
          <a:xfrm>
            <a:off x="6934200" y="4648200"/>
            <a:ext cx="2146300" cy="685800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sz="1700" b="0">
                <a:solidFill>
                  <a:srgbClr val="CC3300"/>
                </a:solidFill>
              </a:rPr>
              <a:t>Semua</a:t>
            </a:r>
          </a:p>
          <a:p>
            <a:pPr algn="ctr"/>
            <a:r>
              <a:rPr lang="en-US" sz="1700" b="0">
                <a:solidFill>
                  <a:srgbClr val="CC3300"/>
                </a:solidFill>
              </a:rPr>
              <a:t>jenjang</a:t>
            </a:r>
          </a:p>
        </p:txBody>
      </p:sp>
      <p:sp>
        <p:nvSpPr>
          <p:cNvPr id="57355" name="AutoShape 10"/>
          <p:cNvSpPr>
            <a:spLocks noChangeArrowheads="1"/>
          </p:cNvSpPr>
          <p:nvPr/>
        </p:nvSpPr>
        <p:spPr bwMode="auto">
          <a:xfrm>
            <a:off x="6934200" y="5410200"/>
            <a:ext cx="2146300" cy="685800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sz="1700" b="0">
                <a:solidFill>
                  <a:srgbClr val="CC3300"/>
                </a:solidFill>
              </a:rPr>
              <a:t>Semua</a:t>
            </a:r>
          </a:p>
          <a:p>
            <a:pPr algn="ctr"/>
            <a:r>
              <a:rPr lang="en-US" sz="1700" b="0">
                <a:solidFill>
                  <a:srgbClr val="CC3300"/>
                </a:solidFill>
              </a:rPr>
              <a:t>jenjang</a:t>
            </a:r>
          </a:p>
        </p:txBody>
      </p:sp>
      <p:sp>
        <p:nvSpPr>
          <p:cNvPr id="57356" name="AutoShape 11"/>
          <p:cNvSpPr>
            <a:spLocks noChangeArrowheads="1"/>
          </p:cNvSpPr>
          <p:nvPr/>
        </p:nvSpPr>
        <p:spPr bwMode="auto">
          <a:xfrm>
            <a:off x="6950075" y="2362200"/>
            <a:ext cx="2146300" cy="685800"/>
          </a:xfrm>
          <a:prstGeom prst="octagon">
            <a:avLst>
              <a:gd name="adj" fmla="val 29287"/>
            </a:avLst>
          </a:prstGeom>
          <a:solidFill>
            <a:srgbClr val="66CCFF"/>
          </a:solidFill>
          <a:ln w="9525">
            <a:solidFill>
              <a:srgbClr val="CCCCFF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sz="2000" b="0">
                <a:solidFill>
                  <a:srgbClr val="CC3300"/>
                </a:solidFill>
              </a:rPr>
              <a:t>Tergantung</a:t>
            </a:r>
          </a:p>
          <a:p>
            <a:pPr algn="ctr"/>
            <a:r>
              <a:rPr lang="en-US" sz="2000" b="0">
                <a:solidFill>
                  <a:srgbClr val="CC3300"/>
                </a:solidFill>
              </a:rPr>
              <a:t>jabatan</a:t>
            </a:r>
          </a:p>
        </p:txBody>
      </p:sp>
      <p:sp>
        <p:nvSpPr>
          <p:cNvPr id="57357" name="AutoShape 12"/>
          <p:cNvSpPr>
            <a:spLocks noChangeArrowheads="1"/>
          </p:cNvSpPr>
          <p:nvPr/>
        </p:nvSpPr>
        <p:spPr bwMode="auto">
          <a:xfrm>
            <a:off x="6934200" y="3124200"/>
            <a:ext cx="2146300" cy="685800"/>
          </a:xfrm>
          <a:prstGeom prst="octagon">
            <a:avLst>
              <a:gd name="adj" fmla="val 29287"/>
            </a:avLst>
          </a:prstGeom>
          <a:solidFill>
            <a:srgbClr val="66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sz="2000" b="0">
                <a:solidFill>
                  <a:srgbClr val="CC3300"/>
                </a:solidFill>
              </a:rPr>
              <a:t>Tergantung</a:t>
            </a:r>
          </a:p>
          <a:p>
            <a:pPr algn="ctr"/>
            <a:r>
              <a:rPr lang="en-US" sz="2000" b="0">
                <a:solidFill>
                  <a:srgbClr val="CC3300"/>
                </a:solidFill>
              </a:rPr>
              <a:t>jabatan</a:t>
            </a:r>
          </a:p>
        </p:txBody>
      </p:sp>
      <p:sp>
        <p:nvSpPr>
          <p:cNvPr id="57358" name="AutoShape 18"/>
          <p:cNvSpPr>
            <a:spLocks noChangeArrowheads="1"/>
          </p:cNvSpPr>
          <p:nvPr/>
        </p:nvSpPr>
        <p:spPr bwMode="auto">
          <a:xfrm>
            <a:off x="6248400" y="5486400"/>
            <a:ext cx="660400" cy="533400"/>
          </a:xfrm>
          <a:prstGeom prst="rightArrow">
            <a:avLst>
              <a:gd name="adj1" fmla="val 50000"/>
              <a:gd name="adj2" fmla="val 30952"/>
            </a:avLst>
          </a:prstGeom>
          <a:solidFill>
            <a:srgbClr val="D0B5F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GB" sz="1700" b="0"/>
          </a:p>
        </p:txBody>
      </p:sp>
      <p:sp>
        <p:nvSpPr>
          <p:cNvPr id="57359" name="AutoShape 19"/>
          <p:cNvSpPr>
            <a:spLocks noChangeArrowheads="1"/>
          </p:cNvSpPr>
          <p:nvPr/>
        </p:nvSpPr>
        <p:spPr bwMode="auto">
          <a:xfrm>
            <a:off x="4108450" y="3886200"/>
            <a:ext cx="206375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sz="1700" b="0">
                <a:solidFill>
                  <a:srgbClr val="CC3300"/>
                </a:solidFill>
              </a:rPr>
              <a:t>Penyusunan</a:t>
            </a:r>
          </a:p>
          <a:p>
            <a:pPr algn="ctr"/>
            <a:r>
              <a:rPr lang="en-US" sz="1700" b="0">
                <a:solidFill>
                  <a:srgbClr val="CC3300"/>
                </a:solidFill>
              </a:rPr>
              <a:t>Kebijakan SI</a:t>
            </a:r>
          </a:p>
        </p:txBody>
      </p:sp>
      <p:sp>
        <p:nvSpPr>
          <p:cNvPr id="57360" name="AutoShape 20"/>
          <p:cNvSpPr>
            <a:spLocks noChangeArrowheads="1"/>
          </p:cNvSpPr>
          <p:nvPr/>
        </p:nvSpPr>
        <p:spPr bwMode="auto">
          <a:xfrm>
            <a:off x="6934200" y="3886200"/>
            <a:ext cx="2146300" cy="685800"/>
          </a:xfrm>
          <a:prstGeom prst="octagon">
            <a:avLst>
              <a:gd name="adj" fmla="val 29287"/>
            </a:avLst>
          </a:prstGeom>
          <a:solidFill>
            <a:srgbClr val="66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sz="2000" b="0">
                <a:solidFill>
                  <a:srgbClr val="CC3300"/>
                </a:solidFill>
              </a:rPr>
              <a:t>Tergantung</a:t>
            </a:r>
          </a:p>
          <a:p>
            <a:pPr algn="ctr"/>
            <a:r>
              <a:rPr lang="en-US" sz="2000" b="0">
                <a:solidFill>
                  <a:srgbClr val="CC3300"/>
                </a:solidFill>
              </a:rPr>
              <a:t>jabatan</a:t>
            </a:r>
          </a:p>
        </p:txBody>
      </p:sp>
      <p:sp>
        <p:nvSpPr>
          <p:cNvPr id="57361" name="AutoShape 22"/>
          <p:cNvSpPr>
            <a:spLocks noChangeArrowheads="1"/>
          </p:cNvSpPr>
          <p:nvPr/>
        </p:nvSpPr>
        <p:spPr bwMode="auto">
          <a:xfrm>
            <a:off x="2673350" y="3744913"/>
            <a:ext cx="860425" cy="542925"/>
          </a:xfrm>
          <a:prstGeom prst="rightArrow">
            <a:avLst>
              <a:gd name="adj1" fmla="val 50000"/>
              <a:gd name="adj2" fmla="val 41814"/>
            </a:avLst>
          </a:prstGeom>
          <a:solidFill>
            <a:srgbClr val="D0B5F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GB" sz="1700" b="0"/>
          </a:p>
        </p:txBody>
      </p:sp>
      <p:sp>
        <p:nvSpPr>
          <p:cNvPr id="57362" name="AutoShape 23"/>
          <p:cNvSpPr>
            <a:spLocks noChangeArrowheads="1"/>
          </p:cNvSpPr>
          <p:nvPr/>
        </p:nvSpPr>
        <p:spPr bwMode="auto">
          <a:xfrm>
            <a:off x="3387725" y="1638300"/>
            <a:ext cx="577850" cy="612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0B5F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GB" sz="1700" b="0"/>
          </a:p>
        </p:txBody>
      </p:sp>
      <p:sp>
        <p:nvSpPr>
          <p:cNvPr id="57363" name="AutoShape 24"/>
          <p:cNvSpPr>
            <a:spLocks noChangeArrowheads="1"/>
          </p:cNvSpPr>
          <p:nvPr/>
        </p:nvSpPr>
        <p:spPr bwMode="auto">
          <a:xfrm>
            <a:off x="3470275" y="2413000"/>
            <a:ext cx="577850" cy="6143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0B5F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GB" sz="1700" b="0"/>
          </a:p>
        </p:txBody>
      </p:sp>
      <p:sp>
        <p:nvSpPr>
          <p:cNvPr id="57364" name="AutoShape 25"/>
          <p:cNvSpPr>
            <a:spLocks noChangeArrowheads="1"/>
          </p:cNvSpPr>
          <p:nvPr/>
        </p:nvSpPr>
        <p:spPr bwMode="auto">
          <a:xfrm>
            <a:off x="3470275" y="3187700"/>
            <a:ext cx="577850" cy="612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0B5F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GB" sz="1700" b="0"/>
          </a:p>
        </p:txBody>
      </p:sp>
      <p:sp>
        <p:nvSpPr>
          <p:cNvPr id="57365" name="AutoShape 26"/>
          <p:cNvSpPr>
            <a:spLocks noChangeArrowheads="1"/>
          </p:cNvSpPr>
          <p:nvPr/>
        </p:nvSpPr>
        <p:spPr bwMode="auto">
          <a:xfrm>
            <a:off x="3387725" y="3962400"/>
            <a:ext cx="660400" cy="614363"/>
          </a:xfrm>
          <a:prstGeom prst="rightArrow">
            <a:avLst>
              <a:gd name="adj1" fmla="val 50000"/>
              <a:gd name="adj2" fmla="val 26873"/>
            </a:avLst>
          </a:prstGeom>
          <a:solidFill>
            <a:srgbClr val="D0B5F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GB" sz="1700" b="0"/>
          </a:p>
        </p:txBody>
      </p:sp>
      <p:sp>
        <p:nvSpPr>
          <p:cNvPr id="57366" name="AutoShape 27"/>
          <p:cNvSpPr>
            <a:spLocks noChangeArrowheads="1"/>
          </p:cNvSpPr>
          <p:nvPr/>
        </p:nvSpPr>
        <p:spPr bwMode="auto">
          <a:xfrm>
            <a:off x="3470275" y="4724400"/>
            <a:ext cx="577850" cy="6143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0B5F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GB" sz="1700" b="0"/>
          </a:p>
        </p:txBody>
      </p:sp>
      <p:sp>
        <p:nvSpPr>
          <p:cNvPr id="57367" name="AutoShape 29"/>
          <p:cNvSpPr>
            <a:spLocks noChangeArrowheads="1"/>
          </p:cNvSpPr>
          <p:nvPr/>
        </p:nvSpPr>
        <p:spPr bwMode="auto">
          <a:xfrm>
            <a:off x="3470275" y="5410200"/>
            <a:ext cx="577850" cy="612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0B5F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GB" sz="1700" b="0"/>
          </a:p>
        </p:txBody>
      </p:sp>
      <p:sp>
        <p:nvSpPr>
          <p:cNvPr id="57368" name="Rectangle 28"/>
          <p:cNvSpPr>
            <a:spLocks noChangeArrowheads="1"/>
          </p:cNvSpPr>
          <p:nvPr/>
        </p:nvSpPr>
        <p:spPr bwMode="auto">
          <a:xfrm>
            <a:off x="3305175" y="1797050"/>
            <a:ext cx="200025" cy="4221163"/>
          </a:xfrm>
          <a:prstGeom prst="rect">
            <a:avLst/>
          </a:prstGeom>
          <a:solidFill>
            <a:srgbClr val="D0B5F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GB" sz="1700" b="0"/>
          </a:p>
        </p:txBody>
      </p:sp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1676401" y="152401"/>
            <a:ext cx="6705600" cy="10826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Albertus Extra Bold" pitchFamily="34" charset="0"/>
              </a:rPr>
              <a:t>UNSUR YANG DINILAI</a:t>
            </a:r>
            <a:br>
              <a:rPr lang="en-US" sz="3200" dirty="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lbertus Extra Bold" pitchFamily="34" charset="0"/>
              </a:rPr>
              <a:t>PK </a:t>
            </a:r>
            <a:r>
              <a:rPr lang="en-US" sz="3200" dirty="0" err="1">
                <a:solidFill>
                  <a:schemeClr val="bg1"/>
                </a:solidFill>
                <a:latin typeface="Albertus Extra Bold" pitchFamily="34" charset="0"/>
              </a:rPr>
              <a:t>Ahli</a:t>
            </a:r>
            <a:endParaRPr lang="en-US" sz="3200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57372" name="AutoShape 18"/>
          <p:cNvSpPr>
            <a:spLocks noChangeArrowheads="1"/>
          </p:cNvSpPr>
          <p:nvPr/>
        </p:nvSpPr>
        <p:spPr bwMode="auto">
          <a:xfrm>
            <a:off x="6248400" y="4724400"/>
            <a:ext cx="660400" cy="533400"/>
          </a:xfrm>
          <a:prstGeom prst="rightArrow">
            <a:avLst>
              <a:gd name="adj1" fmla="val 50000"/>
              <a:gd name="adj2" fmla="val 30952"/>
            </a:avLst>
          </a:prstGeom>
          <a:solidFill>
            <a:srgbClr val="D0B5F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GB" sz="1700" b="0"/>
          </a:p>
        </p:txBody>
      </p:sp>
      <p:sp>
        <p:nvSpPr>
          <p:cNvPr id="57373" name="AutoShape 18"/>
          <p:cNvSpPr>
            <a:spLocks noChangeArrowheads="1"/>
          </p:cNvSpPr>
          <p:nvPr/>
        </p:nvSpPr>
        <p:spPr bwMode="auto">
          <a:xfrm>
            <a:off x="6248400" y="3962400"/>
            <a:ext cx="660400" cy="533400"/>
          </a:xfrm>
          <a:prstGeom prst="rightArrow">
            <a:avLst>
              <a:gd name="adj1" fmla="val 50000"/>
              <a:gd name="adj2" fmla="val 30952"/>
            </a:avLst>
          </a:prstGeom>
          <a:solidFill>
            <a:srgbClr val="D0B5F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GB" sz="1700" b="0"/>
          </a:p>
        </p:txBody>
      </p:sp>
      <p:sp>
        <p:nvSpPr>
          <p:cNvPr id="57374" name="AutoShape 18"/>
          <p:cNvSpPr>
            <a:spLocks noChangeArrowheads="1"/>
          </p:cNvSpPr>
          <p:nvPr/>
        </p:nvSpPr>
        <p:spPr bwMode="auto">
          <a:xfrm>
            <a:off x="6248400" y="3200400"/>
            <a:ext cx="660400" cy="533400"/>
          </a:xfrm>
          <a:prstGeom prst="rightArrow">
            <a:avLst>
              <a:gd name="adj1" fmla="val 50000"/>
              <a:gd name="adj2" fmla="val 30952"/>
            </a:avLst>
          </a:prstGeom>
          <a:solidFill>
            <a:srgbClr val="D0B5F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GB" sz="1700" b="0"/>
          </a:p>
        </p:txBody>
      </p:sp>
      <p:sp>
        <p:nvSpPr>
          <p:cNvPr id="57375" name="AutoShape 18"/>
          <p:cNvSpPr>
            <a:spLocks noChangeArrowheads="1"/>
          </p:cNvSpPr>
          <p:nvPr/>
        </p:nvSpPr>
        <p:spPr bwMode="auto">
          <a:xfrm>
            <a:off x="6248400" y="2438400"/>
            <a:ext cx="660400" cy="533400"/>
          </a:xfrm>
          <a:prstGeom prst="rightArrow">
            <a:avLst>
              <a:gd name="adj1" fmla="val 50000"/>
              <a:gd name="adj2" fmla="val 30952"/>
            </a:avLst>
          </a:prstGeom>
          <a:solidFill>
            <a:srgbClr val="D0B5F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GB" sz="1700" b="0"/>
          </a:p>
        </p:txBody>
      </p:sp>
      <p:sp>
        <p:nvSpPr>
          <p:cNvPr id="57376" name="AutoShape 18"/>
          <p:cNvSpPr>
            <a:spLocks noChangeArrowheads="1"/>
          </p:cNvSpPr>
          <p:nvPr/>
        </p:nvSpPr>
        <p:spPr bwMode="auto">
          <a:xfrm>
            <a:off x="6248400" y="1676400"/>
            <a:ext cx="660400" cy="533400"/>
          </a:xfrm>
          <a:prstGeom prst="rightArrow">
            <a:avLst>
              <a:gd name="adj1" fmla="val 50000"/>
              <a:gd name="adj2" fmla="val 30952"/>
            </a:avLst>
          </a:prstGeom>
          <a:solidFill>
            <a:srgbClr val="D0B5F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endParaRPr lang="en-GB" sz="1700" b="0"/>
          </a:p>
        </p:txBody>
      </p:sp>
    </p:spTree>
    <p:extLst>
      <p:ext uri="{BB962C8B-B14F-4D97-AF65-F5344CB8AC3E}">
        <p14:creationId xmlns:p14="http://schemas.microsoft.com/office/powerpoint/2010/main" val="28493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8A7C23FB-69BB-4711-AEDE-F45EB9B4D464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54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2057401"/>
            <a:ext cx="7239000" cy="1905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Albertus Extra Bold" pitchFamily="34" charset="0"/>
              </a:rPr>
              <a:t>Butir–Butir</a:t>
            </a:r>
            <a:r>
              <a:rPr lang="en-US" sz="3600" dirty="0">
                <a:solidFill>
                  <a:schemeClr val="tx1"/>
                </a:solidFill>
                <a:latin typeface="Albertus Extra Bold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lbertus Extra Bold" pitchFamily="34" charset="0"/>
              </a:rPr>
              <a:t>Kegiatan</a:t>
            </a:r>
            <a:r>
              <a:rPr lang="en-US" sz="3600" dirty="0">
                <a:solidFill>
                  <a:schemeClr val="tx1"/>
                </a:solidFill>
                <a:latin typeface="Albertus Extra Bold" pitchFamily="34" charset="0"/>
              </a:rPr>
              <a:t> </a:t>
            </a:r>
            <a:br>
              <a:rPr lang="en-US" sz="3600" dirty="0">
                <a:solidFill>
                  <a:schemeClr val="tx1"/>
                </a:solidFill>
                <a:latin typeface="Albertus Extra Bold" pitchFamily="34" charset="0"/>
              </a:rPr>
            </a:br>
            <a:r>
              <a:rPr lang="en-US" sz="3600" dirty="0" err="1">
                <a:solidFill>
                  <a:schemeClr val="tx1"/>
                </a:solidFill>
                <a:latin typeface="Albertus Extra Bold" pitchFamily="34" charset="0"/>
              </a:rPr>
              <a:t>Semua</a:t>
            </a:r>
            <a:r>
              <a:rPr lang="en-US" sz="3600" dirty="0">
                <a:solidFill>
                  <a:schemeClr val="tx1"/>
                </a:solidFill>
                <a:latin typeface="Albertus Extra Bold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lbertus Extra Bold" pitchFamily="34" charset="0"/>
              </a:rPr>
              <a:t>Jenjang</a:t>
            </a:r>
            <a:r>
              <a:rPr lang="en-US" sz="3600" dirty="0">
                <a:solidFill>
                  <a:schemeClr val="tx1"/>
                </a:solidFill>
                <a:latin typeface="Albertus Extra Bold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lbertus Extra Bold" pitchFamily="34" charset="0"/>
              </a:rPr>
              <a:t>Jabatan</a:t>
            </a:r>
            <a:endParaRPr lang="en-US" sz="2800" kern="2900" spc="23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7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1028700" y="3352800"/>
            <a:ext cx="8039100" cy="3124200"/>
          </a:xfrm>
        </p:spPr>
        <p:txBody>
          <a:bodyPr/>
          <a:lstStyle/>
          <a:p>
            <a:pPr marL="565150" lvl="1" indent="-565150">
              <a:spcBef>
                <a:spcPts val="600"/>
              </a:spcBef>
              <a:buFont typeface="Wingdings" pitchFamily="2" charset="2"/>
              <a:buChar char="v"/>
              <a:tabLst>
                <a:tab pos="3946525" algn="l"/>
                <a:tab pos="4062413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SLTA</a:t>
            </a:r>
            <a:r>
              <a:rPr lang="en-US" b="1" dirty="0" smtClean="0">
                <a:solidFill>
                  <a:schemeClr val="bg1"/>
                </a:solidFill>
              </a:rPr>
              <a:t>/Diploma I 		: 25</a:t>
            </a:r>
          </a:p>
          <a:p>
            <a:pPr marL="565150" lvl="1" indent="-565150">
              <a:spcBef>
                <a:spcPts val="600"/>
              </a:spcBef>
              <a:buFont typeface="Wingdings" pitchFamily="2" charset="2"/>
              <a:buChar char="v"/>
              <a:tabLst>
                <a:tab pos="3946525" algn="l"/>
                <a:tab pos="4062413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 Diploma II 		: 40</a:t>
            </a:r>
          </a:p>
          <a:p>
            <a:pPr marL="565150" lvl="1" indent="-565150">
              <a:spcBef>
                <a:spcPts val="600"/>
              </a:spcBef>
              <a:buFont typeface="Wingdings" pitchFamily="2" charset="2"/>
              <a:buChar char="v"/>
              <a:tabLst>
                <a:tab pos="3946525" algn="l"/>
                <a:tab pos="4062413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 Diploma III 		: 60</a:t>
            </a:r>
          </a:p>
          <a:p>
            <a:pPr marL="565150" lvl="1" indent="-565150">
              <a:spcBef>
                <a:spcPts val="600"/>
              </a:spcBef>
              <a:buFont typeface="Wingdings" pitchFamily="2" charset="2"/>
              <a:buChar char="v"/>
              <a:tabLst>
                <a:tab pos="3946525" algn="l"/>
                <a:tab pos="4062413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 Strata 1/Diploma IV 		: 100</a:t>
            </a:r>
          </a:p>
          <a:p>
            <a:pPr marL="565150" lvl="1" indent="-565150">
              <a:spcBef>
                <a:spcPts val="600"/>
              </a:spcBef>
              <a:buFont typeface="Wingdings" pitchFamily="2" charset="2"/>
              <a:buChar char="v"/>
              <a:tabLst>
                <a:tab pos="3946525" algn="l"/>
                <a:tab pos="4062413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 Strata 2 		: 150</a:t>
            </a:r>
          </a:p>
          <a:p>
            <a:pPr marL="565150" lvl="1" indent="-565150">
              <a:spcBef>
                <a:spcPts val="600"/>
              </a:spcBef>
              <a:buFont typeface="Wingdings" pitchFamily="2" charset="2"/>
              <a:buChar char="v"/>
              <a:tabLst>
                <a:tab pos="3946525" algn="l"/>
                <a:tab pos="4062413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 Strata 3 		: 200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41749D5C-8048-4798-85E6-7332A1A3B843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55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ounded Rectangle 5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1105779" y="795334"/>
            <a:ext cx="3009022" cy="6524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PENDIDIKAN</a:t>
            </a:r>
            <a:endParaRPr lang="en-US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1104900" y="1790701"/>
            <a:ext cx="7658099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eaLnBrk="0" hangingPunct="0">
              <a:defRPr/>
            </a:pPr>
            <a:r>
              <a:rPr lang="en-US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Pendidikan</a:t>
            </a: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Sekolah</a:t>
            </a: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dan</a:t>
            </a: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Memperoleh</a:t>
            </a: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Gelar</a:t>
            </a:r>
            <a:endParaRPr lang="en-US" sz="2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1104900" y="2484438"/>
            <a:ext cx="22479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Di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Bidang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TI </a:t>
            </a:r>
          </a:p>
        </p:txBody>
      </p:sp>
    </p:spTree>
    <p:extLst>
      <p:ext uri="{BB962C8B-B14F-4D97-AF65-F5344CB8AC3E}">
        <p14:creationId xmlns:p14="http://schemas.microsoft.com/office/powerpoint/2010/main" val="401390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723900" y="2560638"/>
            <a:ext cx="8420100" cy="2011362"/>
          </a:xfrm>
        </p:spPr>
        <p:txBody>
          <a:bodyPr/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Nilai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diberikan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sebesar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selisih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angka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kredit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ijazah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tinggi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ijazah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pernah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dinilai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9F9C4E70-4FB9-48B8-A90C-384F1A5BBD18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56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1104900" y="1524000"/>
            <a:ext cx="7658099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eaLnBrk="0" hangingPunct="0">
              <a:defRPr/>
            </a:pPr>
            <a:r>
              <a:rPr lang="en-US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Pendidikan</a:t>
            </a: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Sekolah</a:t>
            </a: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dan</a:t>
            </a: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Memperoleh</a:t>
            </a: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Gelar</a:t>
            </a:r>
            <a:endParaRPr lang="en-US" sz="2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321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/>
          </p:cNvSpPr>
          <p:nvPr>
            <p:ph type="body" idx="1"/>
          </p:nvPr>
        </p:nvSpPr>
        <p:spPr>
          <a:xfrm>
            <a:off x="342900" y="1874838"/>
            <a:ext cx="9067800" cy="4525962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err="1" smtClean="0">
                <a:solidFill>
                  <a:schemeClr val="bg1"/>
                </a:solidFill>
              </a:rPr>
              <a:t>Pendidikan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Pelatihan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fungsional</a:t>
            </a:r>
            <a:r>
              <a:rPr lang="en-US" sz="2800" b="1" dirty="0" smtClean="0">
                <a:solidFill>
                  <a:schemeClr val="bg1"/>
                </a:solidFill>
              </a:rPr>
              <a:t> di </a:t>
            </a:r>
            <a:r>
              <a:rPr lang="en-US" sz="2800" b="1" dirty="0" err="1" smtClean="0">
                <a:solidFill>
                  <a:schemeClr val="bg1"/>
                </a:solidFill>
              </a:rPr>
              <a:t>bidang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Pranata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Komputer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memperoleh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Surat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Tanda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Tamat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Pendidikan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Latihan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err="1" smtClean="0">
                <a:solidFill>
                  <a:schemeClr val="bg1"/>
                </a:solidFill>
              </a:rPr>
              <a:t>Sertifikat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&gt; 960 jam 	: 15,0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641 – 960	: 9,0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401 – 640 	: 6,0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161 – 400	: 3,0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81 – 160 	: 2,0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31 – 80		: 1,0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10 – 30		: 0,5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</a:rPr>
              <a:t>Mengikuti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ujian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sertifikasi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tanpa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kursus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err="1" smtClean="0">
                <a:solidFill>
                  <a:schemeClr val="bg1"/>
                </a:solidFill>
              </a:rPr>
              <a:t>pelatihan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8DC163F8-E4E3-41ED-BD88-7EF983BA70AF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57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57200" y="838200"/>
            <a:ext cx="8762999" cy="87630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eaLnBrk="0" hangingPunct="0">
              <a:defRPr/>
            </a:pPr>
            <a:r>
              <a:rPr lang="en-US" sz="28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Pendidikan</a:t>
            </a: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Pelatihan</a:t>
            </a: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Prakom</a:t>
            </a: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8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Memperoleh</a:t>
            </a: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STTPP)</a:t>
            </a:r>
            <a:endParaRPr lang="en-US" sz="2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38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xfrm>
            <a:off x="495300" y="1722438"/>
            <a:ext cx="8915400" cy="4525962"/>
          </a:xfrm>
        </p:spPr>
        <p:txBody>
          <a:bodyPr/>
          <a:lstStyle/>
          <a:p>
            <a:pPr lvl="1" defTabSz="1103313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</a:rPr>
              <a:t>Publikasi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hasil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penelitian</a:t>
            </a:r>
            <a:endParaRPr lang="en-US" dirty="0" smtClean="0">
              <a:solidFill>
                <a:schemeClr val="bg1"/>
              </a:solidFill>
            </a:endParaRPr>
          </a:p>
          <a:p>
            <a:pPr lvl="2" defTabSz="1103313">
              <a:lnSpc>
                <a:spcPct val="90000"/>
              </a:lnSpc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</a:rPr>
              <a:t>Buku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nasional</a:t>
            </a:r>
            <a:r>
              <a:rPr lang="en-US" dirty="0" smtClean="0">
                <a:solidFill>
                  <a:schemeClr val="bg1"/>
                </a:solidFill>
              </a:rPr>
              <a:t>): </a:t>
            </a:r>
            <a:r>
              <a:rPr lang="en-US" b="1" dirty="0" smtClean="0">
                <a:solidFill>
                  <a:schemeClr val="bg1"/>
                </a:solidFill>
              </a:rPr>
              <a:t>12,5</a:t>
            </a:r>
            <a:r>
              <a:rPr lang="en-US" dirty="0" smtClean="0">
                <a:solidFill>
                  <a:schemeClr val="bg1"/>
                </a:solidFill>
              </a:rPr>
              <a:t> ; </a:t>
            </a:r>
            <a:r>
              <a:rPr lang="en-US" dirty="0" err="1" smtClean="0">
                <a:solidFill>
                  <a:schemeClr val="bg1"/>
                </a:solidFill>
              </a:rPr>
              <a:t>Majalah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ilmiah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</a:rPr>
              <a:t>6,0</a:t>
            </a:r>
          </a:p>
          <a:p>
            <a:pPr lvl="1" defTabSz="1103313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Publikasi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hasil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penelitian</a:t>
            </a:r>
            <a:endParaRPr lang="en-US" dirty="0" smtClean="0">
              <a:solidFill>
                <a:schemeClr val="bg1"/>
              </a:solidFill>
            </a:endParaRPr>
          </a:p>
          <a:p>
            <a:pPr lvl="2" defTabSz="1103313"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Buku:</a:t>
            </a:r>
            <a:r>
              <a:rPr lang="en-US" b="1" dirty="0" smtClean="0">
                <a:solidFill>
                  <a:schemeClr val="bg1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;  Makalah: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</a:p>
          <a:p>
            <a:pPr lvl="1" defTabSz="1103313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</a:rPr>
              <a:t>Publikasi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ulasan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ilmiah</a:t>
            </a:r>
            <a:endParaRPr lang="en-US" dirty="0" smtClean="0">
              <a:solidFill>
                <a:schemeClr val="bg1"/>
              </a:solidFill>
            </a:endParaRPr>
          </a:p>
          <a:p>
            <a:pPr lvl="2" defTabSz="1103313"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Buku:</a:t>
            </a:r>
            <a:r>
              <a:rPr lang="en-US" b="1" dirty="0" smtClean="0">
                <a:solidFill>
                  <a:schemeClr val="bg1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; Artikel: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</a:p>
          <a:p>
            <a:pPr lvl="1" defTabSz="1103313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Publikasi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ulasan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ilmiah</a:t>
            </a:r>
            <a:endParaRPr lang="en-US" dirty="0" smtClean="0">
              <a:solidFill>
                <a:schemeClr val="bg1"/>
              </a:solidFill>
            </a:endParaRPr>
          </a:p>
          <a:p>
            <a:pPr lvl="2" defTabSz="1103313"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Buku:</a:t>
            </a:r>
            <a:r>
              <a:rPr lang="en-US" b="1" dirty="0" smtClean="0">
                <a:solidFill>
                  <a:schemeClr val="bg1"/>
                </a:solidFill>
              </a:rPr>
              <a:t>7</a:t>
            </a:r>
            <a:r>
              <a:rPr lang="en-US" dirty="0" smtClean="0">
                <a:solidFill>
                  <a:schemeClr val="bg1"/>
                </a:solidFill>
              </a:rPr>
              <a:t>; Makalah:</a:t>
            </a:r>
            <a:r>
              <a:rPr lang="en-US" b="1" dirty="0" smtClean="0">
                <a:solidFill>
                  <a:schemeClr val="bg1"/>
                </a:solidFill>
              </a:rPr>
              <a:t>3,5</a:t>
            </a:r>
          </a:p>
          <a:p>
            <a:pPr lvl="1" defTabSz="1103313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</a:rPr>
              <a:t>Karya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ilmiah</a:t>
            </a:r>
            <a:r>
              <a:rPr lang="en-US" dirty="0" smtClean="0">
                <a:solidFill>
                  <a:schemeClr val="bg1"/>
                </a:solidFill>
              </a:rPr>
              <a:t> (media </a:t>
            </a:r>
            <a:r>
              <a:rPr lang="en-US" dirty="0" err="1" smtClean="0">
                <a:solidFill>
                  <a:schemeClr val="bg1"/>
                </a:solidFill>
              </a:rPr>
              <a:t>massa</a:t>
            </a:r>
            <a:r>
              <a:rPr lang="en-US" dirty="0" smtClean="0">
                <a:solidFill>
                  <a:schemeClr val="bg1"/>
                </a:solidFill>
              </a:rPr>
              <a:t>):</a:t>
            </a:r>
            <a:r>
              <a:rPr lang="en-US" b="1" dirty="0" smtClean="0">
                <a:solidFill>
                  <a:schemeClr val="bg1"/>
                </a:solidFill>
              </a:rPr>
              <a:t>2,5</a:t>
            </a:r>
          </a:p>
          <a:p>
            <a:pPr lvl="1" defTabSz="1103313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</a:rPr>
              <a:t>Karya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ilmiah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pertemuan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ilmiah</a:t>
            </a:r>
            <a:r>
              <a:rPr lang="en-US" dirty="0" smtClean="0">
                <a:solidFill>
                  <a:schemeClr val="bg1"/>
                </a:solidFill>
              </a:rPr>
              <a:t>):</a:t>
            </a:r>
            <a:r>
              <a:rPr lang="en-US" b="1" dirty="0" smtClean="0">
                <a:solidFill>
                  <a:schemeClr val="bg1"/>
                </a:solidFill>
              </a:rPr>
              <a:t>2,5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A855F229-BF7D-4DC6-BFDF-CB3C849EE051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58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2468" name="Rectangle 2"/>
          <p:cNvSpPr>
            <a:spLocks/>
          </p:cNvSpPr>
          <p:nvPr/>
        </p:nvSpPr>
        <p:spPr bwMode="auto">
          <a:xfrm>
            <a:off x="4191000" y="1722438"/>
            <a:ext cx="7124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 eaLnBrk="0" hangingPunct="0"/>
            <a:endParaRPr lang="id-ID" sz="2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Rounded Rectangle 4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1029580" y="533399"/>
            <a:ext cx="4990222" cy="6524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Albertus Extra Bold" pitchFamily="34" charset="0"/>
              </a:rPr>
              <a:t>Pengembangan</a:t>
            </a:r>
            <a:r>
              <a:rPr lang="en-US" sz="2800" dirty="0">
                <a:solidFill>
                  <a:schemeClr val="tx1"/>
                </a:solidFill>
                <a:latin typeface="Albertus Extra Bol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bertus Extra Bold" pitchFamily="34" charset="0"/>
              </a:rPr>
              <a:t>Profesi</a:t>
            </a:r>
            <a:r>
              <a:rPr lang="en-US" sz="2800" dirty="0">
                <a:solidFill>
                  <a:schemeClr val="tx1"/>
                </a:solidFill>
                <a:latin typeface="Albertus Extra Bold" pitchFamily="34" charset="0"/>
              </a:rPr>
              <a:t> (1)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2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/>
          </p:cNvSpPr>
          <p:nvPr>
            <p:ph type="body" idx="1"/>
          </p:nvPr>
        </p:nvSpPr>
        <p:spPr>
          <a:xfrm>
            <a:off x="990600" y="1646238"/>
            <a:ext cx="7848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Penyusunan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petunjuk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teknis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pelaksanaan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pengelolaan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kegiatan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TI		: 3,0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Penerjemahan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penyaduran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buku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bahan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TI</a:t>
            </a:r>
          </a:p>
          <a:p>
            <a:pPr marL="811213" lvl="1" indent="-354013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Publikasi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buku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: 7,0</a:t>
            </a:r>
          </a:p>
          <a:p>
            <a:pPr marL="811213" lvl="1" indent="-354013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Publikasi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majalah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ilmiah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3,5</a:t>
            </a:r>
          </a:p>
          <a:p>
            <a:pPr marL="811213" lvl="1" indent="-354013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publikasi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buku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: 3,5</a:t>
            </a:r>
          </a:p>
          <a:p>
            <a:pPr marL="811213" lvl="1" indent="-354013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publikasi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makalah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1,5</a:t>
            </a:r>
          </a:p>
          <a:p>
            <a:pPr marL="811213" lvl="1" indent="-354013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abstrak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majalah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ilmiah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1,0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AC8BDCB9-B69A-491F-82CE-DF072B685458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59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ounded Rectangle 4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990600" y="490533"/>
            <a:ext cx="5029200" cy="6524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Albertus Extra Bold" pitchFamily="34" charset="0"/>
              </a:rPr>
              <a:t>Pengembangan</a:t>
            </a:r>
            <a:r>
              <a:rPr lang="en-US" sz="2800" dirty="0">
                <a:solidFill>
                  <a:schemeClr val="tx1"/>
                </a:solidFill>
                <a:latin typeface="Albertus Extra Bol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bertus Extra Bold" pitchFamily="34" charset="0"/>
              </a:rPr>
              <a:t>Profesi</a:t>
            </a:r>
            <a:r>
              <a:rPr lang="en-US" sz="2800" dirty="0">
                <a:solidFill>
                  <a:schemeClr val="tx1"/>
                </a:solidFill>
                <a:latin typeface="Albertus Extra Bold" pitchFamily="34" charset="0"/>
              </a:rPr>
              <a:t> (2)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6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90600" y="1905001"/>
            <a:ext cx="8077201" cy="4038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9" tIns="45714" rIns="91429" bIns="45714"/>
          <a:lstStyle/>
          <a:p>
            <a:pPr marL="798416" indent="-623812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  <a:tabLst>
                <a:tab pos="798416" algn="l"/>
              </a:tabLst>
              <a:defRPr/>
            </a:pPr>
            <a:r>
              <a:rPr lang="en-US" sz="2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Kenaikan</a:t>
            </a:r>
            <a:r>
              <a:rPr lang="en-US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pangkat</a:t>
            </a:r>
            <a:r>
              <a:rPr lang="en-US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id-ID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bisa dua tahun sekali</a:t>
            </a:r>
          </a:p>
          <a:p>
            <a:pPr marL="798416" indent="-623812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  <a:tabLst>
                <a:tab pos="798416" algn="l"/>
              </a:tabLst>
              <a:defRPr/>
            </a:pPr>
            <a:r>
              <a:rPr lang="id-ID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</a:t>
            </a:r>
            <a:r>
              <a:rPr lang="en-US" sz="2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rofesionalisme</a:t>
            </a:r>
            <a:r>
              <a:rPr lang="id-ID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semakin teruji</a:t>
            </a:r>
          </a:p>
          <a:p>
            <a:pPr marL="798416" indent="-623812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  <a:tabLst>
                <a:tab pos="798416" algn="l"/>
              </a:tabLst>
              <a:defRPr/>
            </a:pPr>
            <a:r>
              <a:rPr lang="id-ID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Pangkat/golongan dapat melebihi pangkat/golongan maksimum</a:t>
            </a:r>
          </a:p>
          <a:p>
            <a:pPr marL="798416" indent="-623812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  <a:tabLst>
                <a:tab pos="798416" algn="l"/>
              </a:tabLst>
              <a:defRPr/>
            </a:pPr>
            <a:r>
              <a:rPr lang="id-ID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Tidak mengikuti ujian dinas</a:t>
            </a:r>
          </a:p>
          <a:p>
            <a:pPr marL="798416" indent="-623812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  <a:tabLst>
                <a:tab pos="798416" algn="l"/>
              </a:tabLst>
              <a:defRPr/>
            </a:pPr>
            <a:r>
              <a:rPr lang="id-ID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Memperoleh tunjangan jabatan </a:t>
            </a:r>
            <a:endParaRPr lang="en-US" sz="2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Slide Number Placeholder 3"/>
          <p:cNvSpPr txBox="1">
            <a:spLocks noGrp="1"/>
          </p:cNvSpPr>
          <p:nvPr/>
        </p:nvSpPr>
        <p:spPr>
          <a:xfrm>
            <a:off x="72136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C2A7074B-4A18-4C4C-B091-E086752F2E33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6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Rounded Rectangle 10">
            <a:hlinkClick r:id="" action="ppaction://noaction"/>
            <a:hlinkHover r:id="" action="ppaction://noaction" highlightClick="1"/>
          </p:cNvPr>
          <p:cNvSpPr/>
          <p:nvPr/>
        </p:nvSpPr>
        <p:spPr>
          <a:xfrm>
            <a:off x="1600200" y="381000"/>
            <a:ext cx="69342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id-ID" sz="3600" dirty="0">
                <a:solidFill>
                  <a:srgbClr val="17375E"/>
                </a:solidFill>
                <a:latin typeface="Albertus Extra Bold" pitchFamily="34" charset="0"/>
                <a:cs typeface="Tahoma" pitchFamily="34" charset="0"/>
              </a:rPr>
              <a:t>Keuntungan menjadi PK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7375E"/>
              </a:solidFill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8950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7315200" cy="4525963"/>
          </a:xfrm>
        </p:spPr>
        <p:txBody>
          <a:bodyPr/>
          <a:lstStyle/>
          <a:p>
            <a:pPr marL="898525" indent="-441325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Mengajar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TI			: 0,030/JP</a:t>
            </a:r>
          </a:p>
          <a:p>
            <a:pPr marL="898525" lvl="1" indent="-441325">
              <a:spcBef>
                <a:spcPct val="4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Mengikuti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seminar : </a:t>
            </a:r>
          </a:p>
          <a:p>
            <a:pPr marL="1595438" lvl="2" indent="-449263">
              <a:spcBef>
                <a:spcPct val="40000"/>
              </a:spcBef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Pemrasaran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: 3</a:t>
            </a:r>
          </a:p>
          <a:p>
            <a:pPr marL="1595438" lvl="2" indent="-449263">
              <a:spcBef>
                <a:spcPct val="4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Moderator/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pembahas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</a:p>
          <a:p>
            <a:pPr marL="1595438" lvl="2" indent="-449263">
              <a:spcBef>
                <a:spcPct val="40000"/>
              </a:spcBef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narasumber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:2</a:t>
            </a:r>
          </a:p>
          <a:p>
            <a:pPr marL="1595438" lvl="2" indent="-449263">
              <a:spcBef>
                <a:spcPct val="40000"/>
              </a:spcBef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Peserta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		:1	</a:t>
            </a:r>
          </a:p>
          <a:p>
            <a:pPr marL="898525" lvl="1" indent="-441325">
              <a:spcBef>
                <a:spcPct val="4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Anggota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tim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penilai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0,5/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thn</a:t>
            </a:r>
            <a:endParaRPr 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898525" lvl="1" indent="-441325">
              <a:spcBef>
                <a:spcPct val="4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Pengurus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org.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profesional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:1/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thn</a:t>
            </a:r>
            <a:endParaRPr 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898525" lvl="1" indent="-441325">
              <a:spcBef>
                <a:spcPct val="4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Anggota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org.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profesional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0,5/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thn</a:t>
            </a:r>
            <a:endParaRPr 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4970F6E0-B6EB-476A-83B0-46165B817D73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60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7620000" y="4114801"/>
            <a:ext cx="2209800" cy="4616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/>
              <a:t>Max 2 x/</a:t>
            </a:r>
            <a:r>
              <a:rPr lang="en-US" sz="2400" dirty="0" err="1"/>
              <a:t>tahun</a:t>
            </a:r>
            <a:endParaRPr lang="en-US" sz="2400" dirty="0"/>
          </a:p>
        </p:txBody>
      </p:sp>
      <p:sp>
        <p:nvSpPr>
          <p:cNvPr id="64519" name="Rectangle 2"/>
          <p:cNvSpPr>
            <a:spLocks/>
          </p:cNvSpPr>
          <p:nvPr/>
        </p:nvSpPr>
        <p:spPr bwMode="auto">
          <a:xfrm>
            <a:off x="1409700" y="274638"/>
            <a:ext cx="7124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 eaLnBrk="0" hangingPunct="0"/>
            <a:endParaRPr lang="id-ID" sz="2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ounded Rectangle 6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1029579" y="457199"/>
            <a:ext cx="5752222" cy="6524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Kegiatan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Pendukung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(1)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477000" y="42672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xfrm>
            <a:off x="1028700" y="1524000"/>
            <a:ext cx="5676900" cy="4024313"/>
          </a:xfrm>
        </p:spPr>
        <p:txBody>
          <a:bodyPr/>
          <a:lstStyle/>
          <a:p>
            <a:pPr marL="346075" lvl="1" indent="-346075">
              <a:spcBef>
                <a:spcPct val="0"/>
              </a:spcBef>
            </a:pPr>
            <a:r>
              <a:rPr lang="en-US" dirty="0" err="1" smtClean="0">
                <a:solidFill>
                  <a:schemeClr val="bg1"/>
                </a:solidFill>
              </a:rPr>
              <a:t>Satya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Lencana</a:t>
            </a:r>
            <a:r>
              <a:rPr lang="en-US" dirty="0" smtClean="0">
                <a:solidFill>
                  <a:schemeClr val="bg1"/>
                </a:solidFill>
              </a:rPr>
              <a:t> 30 </a:t>
            </a:r>
            <a:r>
              <a:rPr lang="en-US" dirty="0" err="1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	: 3</a:t>
            </a:r>
          </a:p>
          <a:p>
            <a:pPr marL="346075" lvl="1" indent="-346075">
              <a:spcBef>
                <a:spcPct val="0"/>
              </a:spcBef>
            </a:pPr>
            <a:r>
              <a:rPr lang="en-US" dirty="0" err="1" smtClean="0">
                <a:solidFill>
                  <a:schemeClr val="bg1"/>
                </a:solidFill>
              </a:rPr>
              <a:t>Satya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Lencana</a:t>
            </a:r>
            <a:r>
              <a:rPr lang="en-US" dirty="0" smtClean="0">
                <a:solidFill>
                  <a:schemeClr val="bg1"/>
                </a:solidFill>
              </a:rPr>
              <a:t> 20 </a:t>
            </a:r>
            <a:r>
              <a:rPr lang="en-US" dirty="0" err="1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	: 2</a:t>
            </a:r>
          </a:p>
          <a:p>
            <a:pPr marL="346075" lvl="1" indent="-346075">
              <a:spcBef>
                <a:spcPct val="0"/>
              </a:spcBef>
            </a:pPr>
            <a:r>
              <a:rPr lang="en-US" dirty="0" err="1" smtClean="0">
                <a:solidFill>
                  <a:schemeClr val="bg1"/>
                </a:solidFill>
              </a:rPr>
              <a:t>Satya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Lencana</a:t>
            </a:r>
            <a:r>
              <a:rPr lang="en-US" dirty="0" smtClean="0">
                <a:solidFill>
                  <a:schemeClr val="bg1"/>
                </a:solidFill>
              </a:rPr>
              <a:t> 10 </a:t>
            </a:r>
            <a:r>
              <a:rPr lang="en-US" dirty="0" err="1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	: 1</a:t>
            </a:r>
          </a:p>
          <a:p>
            <a:pPr marL="346075" lvl="1" indent="-346075">
              <a:spcBef>
                <a:spcPct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D II				 : 2</a:t>
            </a:r>
          </a:p>
          <a:p>
            <a:pPr marL="346075" lvl="1" indent="-346075">
              <a:spcBef>
                <a:spcPct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D III non TI 		 : 3</a:t>
            </a:r>
          </a:p>
          <a:p>
            <a:pPr marL="346075" lvl="1" indent="-346075">
              <a:spcBef>
                <a:spcPct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S 1/DIV non TI		 : 5</a:t>
            </a:r>
          </a:p>
          <a:p>
            <a:pPr marL="346075" lvl="1" indent="-346075">
              <a:spcBef>
                <a:spcPct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S2 Non TI			 : 10</a:t>
            </a:r>
          </a:p>
          <a:p>
            <a:pPr marL="346075" lvl="1" indent="-346075">
              <a:spcBef>
                <a:spcPct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S3 Non TI			 : 15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98B1D68E-4913-473B-950E-FFCAAB2CC986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61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ounded Rectangle 5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1029579" y="457199"/>
            <a:ext cx="5752222" cy="6524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Kegiatan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36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Pendukung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(2)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9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29CFF922-8CB3-45C1-9582-FB47DB8227F8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62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057401"/>
            <a:ext cx="7239000" cy="1905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Kegiatan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Per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Jenjang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Jabatan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 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Terampil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7"/>
          <p:cNvSpPr>
            <a:spLocks noGrp="1"/>
          </p:cNvSpPr>
          <p:nvPr>
            <p:ph type="body" idx="1"/>
          </p:nvPr>
        </p:nvSpPr>
        <p:spPr>
          <a:xfrm>
            <a:off x="-76200" y="1828800"/>
            <a:ext cx="9296400" cy="4525963"/>
          </a:xfrm>
        </p:spPr>
        <p:txBody>
          <a:bodyPr/>
          <a:lstStyle/>
          <a:p>
            <a:pPr marL="898525" indent="-44132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Operasi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Teknologi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T.I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.)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penggandaan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data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atau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 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(25 Kb/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hari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					: 0,013 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perekaman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data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tanpa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validasi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0,001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perekaman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data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validasi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0,004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verifikasi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perekaman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data		: 0,001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C60071E4-7A5C-4C4E-BE8E-5E0EC7F099C3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63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ounded Rectangle 4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457200" y="838200"/>
            <a:ext cx="6400800" cy="6524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Pelaksana </a:t>
            </a:r>
            <a:r>
              <a:rPr lang="en-US" sz="36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Pemula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: II/a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8733181" y="4114801"/>
            <a:ext cx="1172799" cy="70787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000"/>
              <a:t>Per 1000 </a:t>
            </a:r>
          </a:p>
          <a:p>
            <a:pPr algn="ctr">
              <a:defRPr/>
            </a:pPr>
            <a:r>
              <a:rPr lang="en-US" sz="2000"/>
              <a:t>karakter</a:t>
            </a:r>
            <a:endParaRPr lang="en-US" sz="2000" dirty="0"/>
          </a:p>
        </p:txBody>
      </p:sp>
      <p:sp>
        <p:nvSpPr>
          <p:cNvPr id="7" name="Right Brace 6"/>
          <p:cNvSpPr/>
          <p:nvPr/>
        </p:nvSpPr>
        <p:spPr>
          <a:xfrm>
            <a:off x="8275638" y="3810000"/>
            <a:ext cx="381000" cy="1262063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-76200" y="1828800"/>
            <a:ext cx="8915400" cy="3505200"/>
          </a:xfrm>
        </p:spPr>
        <p:txBody>
          <a:bodyPr/>
          <a:lstStyle/>
          <a:p>
            <a:pPr marL="900004" indent="-450795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Implementasi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263447" lvl="1" indent="-363556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laporan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operasi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: 0,013/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laporan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263447" lvl="1" indent="-363556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dokumentasi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file		: 0,048/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dokumen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61910" lvl="1" indent="-361906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Dijitasi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spasial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(500 Kb/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	: 0,031</a:t>
            </a:r>
          </a:p>
          <a:p>
            <a:pPr marL="1261910" lvl="1" indent="-361906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Editing data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spasial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(500 Kb/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	: 0,017</a:t>
            </a:r>
          </a:p>
          <a:p>
            <a:pPr marL="1261910" lvl="1" indent="-361906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Verifikasi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spasial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tema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	: 0,060</a:t>
            </a:r>
          </a:p>
          <a:p>
            <a:pPr marL="1261910" lvl="1" indent="-361906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laporan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perekaman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data	: 0,053/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laporan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B054FFB0-E0D1-4D77-9ED1-16B9C6F0601B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64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ounded Rectangle 4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457200" y="871534"/>
            <a:ext cx="6858000" cy="6524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Pelaksana :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II/b, II/c, II/d (1)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6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/>
          </p:cNvSpPr>
          <p:nvPr>
            <p:ph type="body" idx="1"/>
          </p:nvPr>
        </p:nvSpPr>
        <p:spPr>
          <a:xfrm>
            <a:off x="-76200" y="1828800"/>
            <a:ext cx="9982200" cy="3276600"/>
          </a:xfrm>
        </p:spPr>
        <p:txBody>
          <a:bodyPr/>
          <a:lstStyle/>
          <a:p>
            <a:pPr marL="898525" indent="-449263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Implementasi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T.I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Pemasangan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jaringan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0,004/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alat</a:t>
            </a:r>
            <a:endParaRPr lang="en-US" sz="2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Deteksi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kerusakan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0,006/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deteksi</a:t>
            </a:r>
            <a:endParaRPr lang="en-US" sz="2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Deteksi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kerusakan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jaringan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0,006/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deteksi</a:t>
            </a:r>
            <a:endParaRPr lang="en-US" sz="2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46068065-FEF9-4107-B64A-020249F2AB3D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65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Rounded Rectangle 6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457200" y="871534"/>
            <a:ext cx="6858000" cy="6524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Pelaksana :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II/b, II/c,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II/d (2)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/>
          </p:cNvSpPr>
          <p:nvPr>
            <p:ph type="body" idx="1"/>
          </p:nvPr>
        </p:nvSpPr>
        <p:spPr>
          <a:xfrm>
            <a:off x="-76200" y="1828800"/>
            <a:ext cx="8534400" cy="3429000"/>
          </a:xfrm>
        </p:spPr>
        <p:txBody>
          <a:bodyPr/>
          <a:lstStyle/>
          <a:p>
            <a:pPr marL="898525" indent="-449263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Implementasi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T.I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pPr marL="1263650" lvl="1" indent="-36353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Program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dasar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: 0,081</a:t>
            </a:r>
          </a:p>
          <a:p>
            <a:pPr marL="1263650" lvl="1" indent="-36353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Program </a:t>
            </a:r>
            <a:r>
              <a:rPr lang="en-US" sz="24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mark up language	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 0,020</a:t>
            </a:r>
          </a:p>
          <a:p>
            <a:pPr marL="1263650" lvl="1" indent="-36353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Mengembangkan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	: 0,048</a:t>
            </a:r>
          </a:p>
          <a:p>
            <a:pPr marL="1263650" lvl="1" indent="-36353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data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uji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coba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0,007</a:t>
            </a:r>
          </a:p>
          <a:p>
            <a:pPr marL="1263650" lvl="1" indent="-36353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uji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coba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0,012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16F420F5-2A1F-4517-9F7A-7F8FED32633A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66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553200" y="2819400"/>
            <a:ext cx="381000" cy="21336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7086600" y="3657600"/>
            <a:ext cx="1888700" cy="52320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2800" dirty="0"/>
              <a:t>25 X/</a:t>
            </a:r>
            <a:r>
              <a:rPr lang="en-US" sz="2800" dirty="0" err="1"/>
              <a:t>Tahun</a:t>
            </a:r>
            <a:endParaRPr lang="en-US" dirty="0"/>
          </a:p>
        </p:txBody>
      </p:sp>
      <p:sp>
        <p:nvSpPr>
          <p:cNvPr id="9" name="Rounded Rectangle 8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457200" y="871534"/>
            <a:ext cx="6858000" cy="6524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Pelaksana :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II/b, II/c,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II/d (3)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/>
          </p:cNvSpPr>
          <p:nvPr>
            <p:ph type="body" idx="4294967295"/>
          </p:nvPr>
        </p:nvSpPr>
        <p:spPr>
          <a:xfrm>
            <a:off x="-76200" y="1828800"/>
            <a:ext cx="8763000" cy="3200400"/>
          </a:xfrm>
          <a:prstGeom prst="rect">
            <a:avLst/>
          </a:prstGeom>
        </p:spPr>
        <p:txBody>
          <a:bodyPr/>
          <a:lstStyle/>
          <a:p>
            <a:pPr marL="898525" indent="-449263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Implementasi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T.I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Petunjuk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operasional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 &gt;29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hal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0,247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Petunjuk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operasional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 20-29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hal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0,124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Petunjuk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operasional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 10-19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hal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0,062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Dokumentasi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				: 0,025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B33BC264-34B3-4310-A6B4-09D8586EB466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67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750301" y="3200401"/>
            <a:ext cx="1155700" cy="70787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4" rIns="91429" bIns="45714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000">
                <a:latin typeface="Arial" pitchFamily="34" charset="0"/>
                <a:cs typeface="Arial" pitchFamily="34" charset="0"/>
              </a:rPr>
              <a:t>Max 25x/thn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8305800" y="2819400"/>
            <a:ext cx="444500" cy="166846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457200" y="871534"/>
            <a:ext cx="6858000" cy="6524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Pelaksana :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II/b, II/c, II/d (4)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7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-76200" y="1828800"/>
            <a:ext cx="8534400" cy="2849563"/>
          </a:xfrm>
        </p:spPr>
        <p:txBody>
          <a:bodyPr/>
          <a:lstStyle/>
          <a:p>
            <a:pPr marL="898525" indent="-449263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Implementasi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T.I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Program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menengah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(max 25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prg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thn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		: 0,151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Mengembangkan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 (max 25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prg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thn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	: 0,090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data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uji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coba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(max 25 set data/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thn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	: 0,042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uji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coba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(max 25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prg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thn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		: 0,022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B9067FF8-74C3-4F4F-8271-8D4FF8634E98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68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ounded Rectangle 5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457201" y="838200"/>
            <a:ext cx="8496300" cy="6524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Pelaksana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36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Lanj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. :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III/a, III/b (1)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E5AA452F-568C-49F9-8D8A-953E2043E59F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69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153401" y="3276601"/>
            <a:ext cx="1219200" cy="70787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/>
              <a:t>Max 25x pertahun</a:t>
            </a:r>
            <a:endParaRPr lang="en-US" sz="2000" dirty="0"/>
          </a:p>
        </p:txBody>
      </p:sp>
      <p:sp>
        <p:nvSpPr>
          <p:cNvPr id="7" name="Right Brace 6"/>
          <p:cNvSpPr/>
          <p:nvPr/>
        </p:nvSpPr>
        <p:spPr>
          <a:xfrm>
            <a:off x="7620000" y="2819400"/>
            <a:ext cx="444500" cy="16764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35" name="Rectangle 3"/>
          <p:cNvSpPr txBox="1">
            <a:spLocks/>
          </p:cNvSpPr>
          <p:nvPr/>
        </p:nvSpPr>
        <p:spPr bwMode="auto">
          <a:xfrm>
            <a:off x="-76200" y="1828800"/>
            <a:ext cx="8534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898525" indent="-449263" eaLnBrk="0" hangingPunct="0">
              <a:defRPr sz="2500" b="1">
                <a:solidFill>
                  <a:schemeClr val="tx1"/>
                </a:solidFill>
                <a:latin typeface="Arial" charset="0"/>
              </a:defRPr>
            </a:lvl1pPr>
            <a:lvl2pPr marL="1266825" indent="-366713" eaLnBrk="0" hangingPunct="0">
              <a:defRPr sz="25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bg1"/>
                </a:solidFill>
                <a:cs typeface="Arial" charset="0"/>
              </a:rPr>
              <a:t>Implementasi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Arial" charset="0"/>
              </a:rPr>
              <a:t>T.I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0" dirty="0" err="1">
                <a:solidFill>
                  <a:schemeClr val="bg1"/>
                </a:solidFill>
              </a:rPr>
              <a:t>Petunjuk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operasional</a:t>
            </a:r>
            <a:r>
              <a:rPr lang="en-US" sz="2400" b="0" dirty="0">
                <a:solidFill>
                  <a:schemeClr val="bg1"/>
                </a:solidFill>
              </a:rPr>
              <a:t> program &gt; 29 </a:t>
            </a:r>
            <a:r>
              <a:rPr lang="en-US" sz="2400" b="0" dirty="0" err="1">
                <a:solidFill>
                  <a:schemeClr val="bg1"/>
                </a:solidFill>
              </a:rPr>
              <a:t>hal</a:t>
            </a:r>
            <a:r>
              <a:rPr lang="en-US" sz="2400" b="0" dirty="0">
                <a:solidFill>
                  <a:schemeClr val="bg1"/>
                </a:solidFill>
              </a:rPr>
              <a:t> : 0,461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0" dirty="0" err="1">
                <a:solidFill>
                  <a:schemeClr val="bg1"/>
                </a:solidFill>
              </a:rPr>
              <a:t>Petunjuk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operasional</a:t>
            </a:r>
            <a:r>
              <a:rPr lang="en-US" sz="2400" b="0" dirty="0">
                <a:solidFill>
                  <a:schemeClr val="bg1"/>
                </a:solidFill>
              </a:rPr>
              <a:t>. </a:t>
            </a:r>
            <a:r>
              <a:rPr lang="en-US" sz="2400" b="0" dirty="0" err="1">
                <a:solidFill>
                  <a:schemeClr val="bg1"/>
                </a:solidFill>
              </a:rPr>
              <a:t>prog</a:t>
            </a:r>
            <a:r>
              <a:rPr lang="en-US" sz="2400" b="0" dirty="0">
                <a:solidFill>
                  <a:schemeClr val="bg1"/>
                </a:solidFill>
              </a:rPr>
              <a:t> 20-29 </a:t>
            </a:r>
            <a:r>
              <a:rPr lang="en-US" sz="2400" b="0" dirty="0" err="1">
                <a:solidFill>
                  <a:schemeClr val="bg1"/>
                </a:solidFill>
              </a:rPr>
              <a:t>hal</a:t>
            </a:r>
            <a:r>
              <a:rPr lang="en-US" sz="2400" b="0" dirty="0">
                <a:solidFill>
                  <a:schemeClr val="bg1"/>
                </a:solidFill>
              </a:rPr>
              <a:t>	  : 0,231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0" dirty="0" err="1">
                <a:solidFill>
                  <a:schemeClr val="bg1"/>
                </a:solidFill>
              </a:rPr>
              <a:t>Petunjuk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operasional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prog</a:t>
            </a:r>
            <a:r>
              <a:rPr lang="en-US" sz="2400" b="0" dirty="0">
                <a:solidFill>
                  <a:schemeClr val="bg1"/>
                </a:solidFill>
              </a:rPr>
              <a:t> 10-19 </a:t>
            </a:r>
            <a:r>
              <a:rPr lang="en-US" sz="2400" b="0" dirty="0" err="1">
                <a:solidFill>
                  <a:schemeClr val="bg1"/>
                </a:solidFill>
              </a:rPr>
              <a:t>hal</a:t>
            </a:r>
            <a:r>
              <a:rPr lang="en-US" sz="2400" b="0" dirty="0">
                <a:solidFill>
                  <a:schemeClr val="bg1"/>
                </a:solidFill>
              </a:rPr>
              <a:t>	  : 0,115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0" dirty="0" err="1">
                <a:solidFill>
                  <a:schemeClr val="bg1"/>
                </a:solidFill>
              </a:rPr>
              <a:t>Dokumentasi</a:t>
            </a:r>
            <a:r>
              <a:rPr lang="en-US" sz="2400" b="0" dirty="0">
                <a:solidFill>
                  <a:schemeClr val="bg1"/>
                </a:solidFill>
              </a:rPr>
              <a:t> program			  : 0,042</a:t>
            </a:r>
          </a:p>
        </p:txBody>
      </p:sp>
      <p:sp>
        <p:nvSpPr>
          <p:cNvPr id="10" name="Rounded Rectangle 9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457201" y="838200"/>
            <a:ext cx="8496300" cy="6524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Pelaksana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36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Lanj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. :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III/a,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III/b (2)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165100" y="3048000"/>
            <a:ext cx="3714750" cy="2590800"/>
          </a:xfrm>
          <a:prstGeom prst="rect">
            <a:avLst/>
          </a:prstGeom>
          <a:solidFill>
            <a:srgbClr val="FFFF66"/>
          </a:solidFill>
          <a:effectLst>
            <a:prstShdw prst="shdw17" dist="17961" dir="2700000">
              <a:srgbClr val="3D9999"/>
            </a:prstShdw>
          </a:effectLst>
        </p:spPr>
        <p:txBody>
          <a:bodyPr/>
          <a:lstStyle/>
          <a:p>
            <a:pPr marL="342858" indent="-342858" eaLnBrk="1" hangingPunct="1">
              <a:lnSpc>
                <a:spcPct val="130000"/>
              </a:lnSpc>
              <a:defRPr/>
            </a:pP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Kualifikasi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teknis</a:t>
            </a:r>
            <a:endParaRPr lang="en-US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858" indent="-342858" eaLnBrk="1" hangingPunct="1">
              <a:defRPr/>
            </a:pP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Mensyaratkan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penguasaan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dan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prosedur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kerja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teknis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bidang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kekomputeran</a:t>
            </a:r>
            <a:endParaRPr lang="en-US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8672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6096000" y="3124200"/>
            <a:ext cx="3632200" cy="3022600"/>
          </a:xfrm>
          <a:prstGeom prst="rect">
            <a:avLst/>
          </a:prstGeom>
          <a:solidFill>
            <a:srgbClr val="FFFF66"/>
          </a:solidFill>
          <a:effectLst>
            <a:prstShdw prst="shdw17" dist="17961" dir="2700000">
              <a:srgbClr val="3D9999"/>
            </a:prstShdw>
          </a:effectLst>
        </p:spPr>
        <p:txBody>
          <a:bodyPr/>
          <a:lstStyle/>
          <a:p>
            <a:pPr marL="342858" indent="-342858" eaLnBrk="1" hangingPunct="1">
              <a:lnSpc>
                <a:spcPct val="130000"/>
              </a:lnSpc>
              <a:defRPr/>
            </a:pP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Kualifikasi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profesional</a:t>
            </a:r>
            <a:endParaRPr lang="en-US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858" indent="-342858" eaLnBrk="1" hangingPunct="1">
              <a:defRPr/>
            </a:pP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Mensyaratkan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penguasaan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ilmu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pengetahuan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metodologi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dan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teknik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analisis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bidang</a:t>
            </a:r>
            <a:r>
              <a:rPr lang="en-US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kekomputeran</a:t>
            </a:r>
            <a:endParaRPr lang="en-US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86723" name="AutoShape 3"/>
          <p:cNvSpPr>
            <a:spLocks noChangeArrowheads="1"/>
          </p:cNvSpPr>
          <p:nvPr/>
        </p:nvSpPr>
        <p:spPr bwMode="auto">
          <a:xfrm>
            <a:off x="838200" y="2057400"/>
            <a:ext cx="863600" cy="957263"/>
          </a:xfrm>
          <a:prstGeom prst="downArrow">
            <a:avLst>
              <a:gd name="adj1" fmla="val 50000"/>
              <a:gd name="adj2" fmla="val 27691"/>
            </a:avLst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>
            <a:prstShdw prst="shdw17" dist="17961" dir="2700000">
              <a:srgbClr val="22738C"/>
            </a:prstShdw>
          </a:effectLst>
        </p:spPr>
        <p:txBody>
          <a:bodyPr wrap="none" lIns="91429" tIns="45714" rIns="91429" bIns="45714" anchor="ctr"/>
          <a:lstStyle/>
          <a:p>
            <a:pPr algn="ctr" eaLnBrk="0" hangingPunct="0"/>
            <a:endParaRPr lang="id-ID" sz="1700" b="0"/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247651" y="990600"/>
            <a:ext cx="2063750" cy="1143000"/>
          </a:xfrm>
          <a:prstGeom prst="ellipse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1429" tIns="45714" rIns="91429" bIns="45714" anchor="ctr"/>
          <a:lstStyle/>
          <a:p>
            <a:pPr algn="ctr" eaLnBrk="0" hangingPunct="0">
              <a:defRPr/>
            </a:pPr>
            <a:r>
              <a:rPr lang="en-US" sz="2400" dirty="0" err="1">
                <a:solidFill>
                  <a:srgbClr val="17375E"/>
                </a:solidFill>
                <a:latin typeface="Times New Roman" pitchFamily="18" charset="0"/>
              </a:rPr>
              <a:t>Terampil</a:t>
            </a:r>
            <a:endParaRPr lang="en-US" sz="2400" dirty="0">
              <a:solidFill>
                <a:srgbClr val="17375E"/>
              </a:solidFill>
              <a:latin typeface="Times New Roman" pitchFamily="18" charset="0"/>
            </a:endParaRPr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7613651" y="990600"/>
            <a:ext cx="2063750" cy="1143000"/>
          </a:xfrm>
          <a:prstGeom prst="ellipse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1429" tIns="45714" rIns="91429" bIns="45714" anchor="ctr"/>
          <a:lstStyle/>
          <a:p>
            <a:pPr algn="ctr" eaLnBrk="0" hangingPunct="0">
              <a:defRPr/>
            </a:pPr>
            <a:r>
              <a:rPr lang="en-US" sz="2400">
                <a:solidFill>
                  <a:srgbClr val="17375E"/>
                </a:solidFill>
                <a:latin typeface="Times New Roman" pitchFamily="18" charset="0"/>
              </a:rPr>
              <a:t>Ahli</a:t>
            </a:r>
          </a:p>
        </p:txBody>
      </p:sp>
      <p:sp>
        <p:nvSpPr>
          <p:cNvPr id="286728" name="AutoShape 8"/>
          <p:cNvSpPr>
            <a:spLocks noChangeArrowheads="1"/>
          </p:cNvSpPr>
          <p:nvPr/>
        </p:nvSpPr>
        <p:spPr bwMode="auto">
          <a:xfrm>
            <a:off x="2393951" y="1143000"/>
            <a:ext cx="1898650" cy="838200"/>
          </a:xfrm>
          <a:prstGeom prst="leftArrow">
            <a:avLst>
              <a:gd name="adj1" fmla="val 50000"/>
              <a:gd name="adj2" fmla="val 56629"/>
            </a:avLst>
          </a:prstGeom>
          <a:solidFill>
            <a:srgbClr val="CCFFFF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29" tIns="45714" rIns="91429" bIns="45714" anchor="ctr"/>
          <a:lstStyle/>
          <a:p>
            <a:pPr algn="ctr" eaLnBrk="0" hangingPunct="0">
              <a:defRPr/>
            </a:pPr>
            <a:endParaRPr lang="id-ID" sz="1700" b="0"/>
          </a:p>
        </p:txBody>
      </p:sp>
      <p:sp>
        <p:nvSpPr>
          <p:cNvPr id="286729" name="AutoShape 9"/>
          <p:cNvSpPr>
            <a:spLocks noChangeArrowheads="1"/>
          </p:cNvSpPr>
          <p:nvPr/>
        </p:nvSpPr>
        <p:spPr bwMode="auto">
          <a:xfrm>
            <a:off x="6026151" y="1219200"/>
            <a:ext cx="1485901" cy="838200"/>
          </a:xfrm>
          <a:prstGeom prst="rightArrow">
            <a:avLst>
              <a:gd name="adj1" fmla="val 50000"/>
              <a:gd name="adj2" fmla="val 44318"/>
            </a:avLst>
          </a:prstGeom>
          <a:solidFill>
            <a:srgbClr val="CCFFFF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29" tIns="45714" rIns="91429" bIns="45714" anchor="ctr"/>
          <a:lstStyle/>
          <a:p>
            <a:pPr algn="ctr" eaLnBrk="0" hangingPunct="0">
              <a:defRPr/>
            </a:pPr>
            <a:endParaRPr lang="id-ID" sz="1700" b="0"/>
          </a:p>
        </p:txBody>
      </p:sp>
      <p:sp>
        <p:nvSpPr>
          <p:cNvPr id="286730" name="Oval 10"/>
          <p:cNvSpPr>
            <a:spLocks noChangeArrowheads="1"/>
          </p:cNvSpPr>
          <p:nvPr/>
        </p:nvSpPr>
        <p:spPr bwMode="auto">
          <a:xfrm>
            <a:off x="3632199" y="533399"/>
            <a:ext cx="2724150" cy="19812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1429" tIns="45714" rIns="91429" bIns="45714"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PK 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8229600" y="2133600"/>
            <a:ext cx="863600" cy="957263"/>
          </a:xfrm>
          <a:prstGeom prst="downArrow">
            <a:avLst>
              <a:gd name="adj1" fmla="val 50000"/>
              <a:gd name="adj2" fmla="val 27691"/>
            </a:avLst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>
            <a:prstShdw prst="shdw17" dist="17961" dir="2700000">
              <a:srgbClr val="22738C"/>
            </a:prstShdw>
          </a:effectLst>
        </p:spPr>
        <p:txBody>
          <a:bodyPr wrap="none" lIns="91429" tIns="45714" rIns="91429" bIns="45714" anchor="ctr"/>
          <a:lstStyle/>
          <a:p>
            <a:pPr algn="ctr" eaLnBrk="0" hangingPunct="0"/>
            <a:endParaRPr lang="id-ID" sz="1700" b="0"/>
          </a:p>
        </p:txBody>
      </p:sp>
      <p:sp>
        <p:nvSpPr>
          <p:cNvPr id="9" name="Slide Number Placeholder 3"/>
          <p:cNvSpPr txBox="1">
            <a:spLocks noGrp="1"/>
          </p:cNvSpPr>
          <p:nvPr/>
        </p:nvSpPr>
        <p:spPr>
          <a:xfrm>
            <a:off x="72136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60AD39F6-151B-4A26-A94B-5FA4943748CD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7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97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867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8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86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7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7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6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6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6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 build="p" animBg="1" autoUpdateAnimBg="0" advAuto="0"/>
      <p:bldP spid="286725" grpId="0" build="p" animBg="1" autoUpdateAnimBg="0" advAuto="0"/>
      <p:bldP spid="286723" grpId="0" animBg="1" autoUpdateAnimBg="0"/>
      <p:bldP spid="17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7"/>
          <p:cNvSpPr>
            <a:spLocks noGrp="1"/>
          </p:cNvSpPr>
          <p:nvPr>
            <p:ph type="body" idx="1"/>
          </p:nvPr>
        </p:nvSpPr>
        <p:spPr>
          <a:xfrm>
            <a:off x="-76200" y="1828800"/>
            <a:ext cx="9486900" cy="3382963"/>
          </a:xfrm>
        </p:spPr>
        <p:txBody>
          <a:bodyPr/>
          <a:lstStyle/>
          <a:p>
            <a:pPr marL="898525" indent="-449263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Implementasi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T.I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Intalasi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operasi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en-US" sz="24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software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jaringan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0,500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Uji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coba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operasi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		: 0,126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Deteksi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perbaikan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		: 0,125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dokumentasi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pengelolaan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0,264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A4C5D90A-E047-4AC7-A958-9CE233D6928B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70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ounded Rectangle 4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457201" y="838200"/>
            <a:ext cx="8496300" cy="6524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Pelaksana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36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Lanj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. :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III/a,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III/b (3)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9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/>
          </p:cNvSpPr>
          <p:nvPr>
            <p:ph type="body" idx="1"/>
          </p:nvPr>
        </p:nvSpPr>
        <p:spPr>
          <a:xfrm>
            <a:off x="495300" y="2209800"/>
            <a:ext cx="8915400" cy="2895600"/>
          </a:xfrm>
        </p:spPr>
        <p:txBody>
          <a:bodyPr/>
          <a:lstStyle/>
          <a:p>
            <a:pPr marL="704850" indent="-25558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rencana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rinci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pemeliharaan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peralatannya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(max 12 lap/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thn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			: 0,112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prosedur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operasi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0,318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perbaikan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terhadap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gangguan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operasi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	: 0,063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00FE1109-798F-42C8-9189-C2B72D4B9A87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71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Rounded Rectangle 6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914401" y="871534"/>
            <a:ext cx="6540500" cy="6524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Penyelia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III/c, III/d (1)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3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-76200" y="1828800"/>
            <a:ext cx="7429500" cy="4525963"/>
          </a:xfrm>
        </p:spPr>
        <p:txBody>
          <a:bodyPr/>
          <a:lstStyle/>
          <a:p>
            <a:pPr marL="898525" indent="-449263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Implementasi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T.I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Program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Lanjutan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: 0,259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Mengembangkan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prog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0,132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data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uji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coba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0,074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uji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coba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: 0,038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Petunjuk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op.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prog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&gt;29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hal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0,476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Petunjuk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op.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prog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20-29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hal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0,238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Petunjuk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op.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prog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10-19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hal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0,119</a:t>
            </a:r>
          </a:p>
          <a:p>
            <a:pPr marL="1260475" lvl="1" indent="-3603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Dokumentasi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		: 0,042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3DBF51F2-FE8D-4721-8835-497512CA6A79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72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ounded Rectangle 4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914401" y="871534"/>
            <a:ext cx="6540500" cy="6524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Penyelia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III/c, III/d (2)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404100" y="4190999"/>
            <a:ext cx="1358900" cy="4616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/>
              <a:t>Max 25 X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400800" y="2743200"/>
            <a:ext cx="838200" cy="3200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8DFAB81E-003C-4446-9F06-65410C47C55D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73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ounded Rectangle 4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838201" y="2286001"/>
            <a:ext cx="8381121" cy="2286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Kegiatan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Per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Jenjang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Jabatan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 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Ahli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xfrm>
            <a:off x="533400" y="1350963"/>
            <a:ext cx="8832850" cy="4298950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Implementasi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Paket</a:t>
            </a:r>
            <a:endParaRPr lang="en-US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Menelaah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Spesifikasi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Teknis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Komponen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0,147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Mengatur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Alokasi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Area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Media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 : 0,435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Instalasi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Meningkatkan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(</a:t>
            </a:r>
            <a:r>
              <a:rPr lang="en-US" sz="20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Up Grade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			 : 0,371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Paket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		 : 0,231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Uji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coba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 : 0,380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FF8B9840-1D84-4FCB-8AAF-DB3002E5D4E0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74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ounded Rectangle 4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838200" y="533399"/>
            <a:ext cx="6629400" cy="65246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Pertama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III/a, III/b (1)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9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501650" y="1350963"/>
            <a:ext cx="8337550" cy="3200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Implementasi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Paket</a:t>
            </a:r>
            <a:endParaRPr lang="en-US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Uji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coba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Paket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: 1,241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Deteksi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Memperbaiki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Kerusakan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Paket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0,305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Petunjuk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Operasional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0,376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dokumentasi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paket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: 0,305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8083CF51-4B87-46CD-B50E-6294A27F617A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75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ounded Rectangle 5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838200" y="533399"/>
            <a:ext cx="6629400" cy="65246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Pertama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III/a,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III/b (2)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/>
          </p:cNvSpPr>
          <p:nvPr>
            <p:ph type="body" idx="1"/>
          </p:nvPr>
        </p:nvSpPr>
        <p:spPr>
          <a:xfrm>
            <a:off x="495300" y="1350963"/>
            <a:ext cx="8915400" cy="4525962"/>
          </a:xfrm>
        </p:spPr>
        <p:txBody>
          <a:bodyPr/>
          <a:lstStyle/>
          <a:p>
            <a:pPr marL="342858" indent="-255558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Implementasi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Database </a:t>
            </a:r>
          </a:p>
          <a:p>
            <a:pPr marL="742859" lvl="1" indent="-285716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Mengimplementasi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Rancangan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Database			: 0,652</a:t>
            </a:r>
          </a:p>
          <a:p>
            <a:pPr marL="742859" lvl="1" indent="-285716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Mengatur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Alokasi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Area Database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Media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: 0,347</a:t>
            </a:r>
          </a:p>
          <a:p>
            <a:pPr marL="742859" lvl="1" indent="-285716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Otorisasi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Akses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Pemakai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: 0,004</a:t>
            </a:r>
          </a:p>
          <a:p>
            <a:pPr marL="742859" lvl="1" indent="-285716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Memantau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Mengevaluasi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Database	: 0,186</a:t>
            </a:r>
          </a:p>
          <a:p>
            <a:pPr marL="742859" lvl="1" indent="-285716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Melaksanakan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Duplikasi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Database			: 0,155</a:t>
            </a:r>
          </a:p>
          <a:p>
            <a:pPr marL="742859" lvl="1" indent="-285716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Melaksanakan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Perpindahan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Perangkat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Lunak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42859" lvl="1" indent="-285716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Database yang Lama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: 0,418</a:t>
            </a:r>
          </a:p>
          <a:p>
            <a:pPr marL="742859" lvl="1" indent="-285716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Pencarian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Kembali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Database			: 0,154</a:t>
            </a:r>
          </a:p>
          <a:p>
            <a:pPr marL="342858" indent="-342858">
              <a:lnSpc>
                <a:spcPct val="150000"/>
              </a:lnSpc>
              <a:spcBef>
                <a:spcPct val="0"/>
              </a:spcBef>
              <a:defRPr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9CF73806-E75E-4C2A-9073-36153CAB7BFA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76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ounded Rectangle 5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838200" y="533399"/>
            <a:ext cx="6629400" cy="65246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Pertama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III/a,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III/b (3)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9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/>
          </p:cNvSpPr>
          <p:nvPr>
            <p:ph type="body" idx="1"/>
          </p:nvPr>
        </p:nvSpPr>
        <p:spPr>
          <a:xfrm>
            <a:off x="304800" y="1350963"/>
            <a:ext cx="9601200" cy="4114800"/>
          </a:xfrm>
        </p:spPr>
        <p:txBody>
          <a:bodyPr/>
          <a:lstStyle/>
          <a:p>
            <a:pPr marL="0" indent="282575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Implementasi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Jaringan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endParaRPr lang="en-US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898525" lvl="1" indent="-27463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Menerapkan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rancangan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konfigurasi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jar.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0,292</a:t>
            </a:r>
          </a:p>
          <a:p>
            <a:pPr marL="898525" lvl="1" indent="-27463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pengamanan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jaringan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0,223</a:t>
            </a:r>
          </a:p>
          <a:p>
            <a:pPr marL="898525" lvl="1" indent="-27463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prosedur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pemanfaatan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jar.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0,270</a:t>
            </a:r>
          </a:p>
          <a:p>
            <a:pPr marL="898525" lvl="1" indent="-27463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uji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coba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operasi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jar.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0,367</a:t>
            </a:r>
          </a:p>
          <a:p>
            <a:pPr marL="898525" lvl="1" indent="-27463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monitoring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akses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		: 0,239</a:t>
            </a:r>
          </a:p>
          <a:p>
            <a:pPr marL="898525" lvl="1" indent="-27463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perbaikan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kerusakan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jaringan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0,189</a:t>
            </a:r>
          </a:p>
          <a:p>
            <a:pPr marL="898525" lvl="1" indent="-27463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pencarian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kembali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jar.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0,187</a:t>
            </a:r>
          </a:p>
          <a:p>
            <a:pPr marL="898525" lvl="1" indent="-27463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laporan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kejanggalan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(</a:t>
            </a:r>
            <a:r>
              <a:rPr lang="en-US" sz="2000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anomali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jar.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0,119</a:t>
            </a:r>
          </a:p>
          <a:p>
            <a:pPr marL="898525" lvl="1" indent="-27463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dokumentasi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penggunaan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jar.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2,803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9441A3F4-4AC0-4C67-A4F0-B16648A7FAB3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77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ounded Rectangle 5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838200" y="533399"/>
            <a:ext cx="6629400" cy="65246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Pertama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III/a,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III/b (4)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71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71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/>
          </p:cNvSpPr>
          <p:nvPr>
            <p:ph type="body" idx="1"/>
          </p:nvPr>
        </p:nvSpPr>
        <p:spPr>
          <a:xfrm>
            <a:off x="495300" y="1371600"/>
            <a:ext cx="8915400" cy="5273675"/>
          </a:xfrm>
        </p:spPr>
        <p:txBody>
          <a:bodyPr/>
          <a:lstStyle/>
          <a:p>
            <a:pPr marL="342858" indent="-342858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Perancangan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Informasi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1273" lvl="1" indent="-292064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rancangan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rinci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: 1,299</a:t>
            </a:r>
          </a:p>
          <a:p>
            <a:pPr marL="741273" lvl="1" indent="-292064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meremajakan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rancangan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41273" lvl="1" indent="-292064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rinci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: 0,737</a:t>
            </a:r>
          </a:p>
          <a:p>
            <a:pPr marL="741273" lvl="1" indent="-292064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dokumentasi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rincian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: 0,047</a:t>
            </a:r>
          </a:p>
          <a:p>
            <a:pPr marL="741273" lvl="1" indent="-292064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spesifikasi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program				: 2,515</a:t>
            </a:r>
          </a:p>
          <a:p>
            <a:pPr marL="741273" lvl="1" indent="-292064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verifikasi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spesifikasi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program			: 1,509</a:t>
            </a:r>
          </a:p>
          <a:p>
            <a:pPr marL="741273" lvl="1" indent="-292064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meremajakan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paket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1509" lvl="1" indent="-285716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: 1,392	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Nasional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: 0,696</a:t>
            </a:r>
          </a:p>
          <a:p>
            <a:pPr marL="741509" lvl="1" indent="-285716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Antar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instansi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: 0,348	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instansi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: 0,174</a:t>
            </a:r>
          </a:p>
          <a:p>
            <a:pPr marL="741509" lvl="1" indent="-285716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internet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advance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: 0,348	Internet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sederhana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: 0,174	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2A50E8BB-F727-44BB-8B74-2B5FF1E3E956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78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Rounded Rectangle 6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838200" y="533399"/>
            <a:ext cx="6629400" cy="65246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Pertama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III/a,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III/b (5)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9296400" cy="452755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Analisis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endParaRPr lang="en-US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Menyusun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rencana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studi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kelayakan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pengolahan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data	: 0,666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Melaksanakan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studi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kelayakan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pendahuluan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pengolahan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data						: 0,462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studi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kelayakan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rinci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pengolahan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data		: 1,077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Melaksanakan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analisis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: 2,163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Merancang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pengujian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verifikasi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validasi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analisis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		: 0,555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A6B75C72-859A-4FFB-8DD9-2820D9080564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79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ounded Rectangle 4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609601" y="630234"/>
            <a:ext cx="6019800" cy="65246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Muda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III/c, III/d (1)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8"/>
          <p:cNvGraphicFramePr>
            <a:graphicFrameLocks noChangeAspect="1"/>
          </p:cNvGraphicFramePr>
          <p:nvPr/>
        </p:nvGraphicFramePr>
        <p:xfrm>
          <a:off x="419100" y="922338"/>
          <a:ext cx="8953500" cy="502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Worksheet" r:id="rId4" imgW="6800890" imgH="3943460" progId="Excel.Sheet.8">
                  <p:embed/>
                </p:oleObj>
              </mc:Choice>
              <mc:Fallback>
                <p:oleObj name="Worksheet" r:id="rId4" imgW="6800890" imgH="39434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22338"/>
                        <a:ext cx="8953500" cy="502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99999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3"/>
          <p:cNvSpPr txBox="1">
            <a:spLocks noGrp="1"/>
          </p:cNvSpPr>
          <p:nvPr/>
        </p:nvSpPr>
        <p:spPr>
          <a:xfrm>
            <a:off x="72136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0C2DE477-4475-4584-A7DB-9F3E6CF1D6FC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8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Rectangle 2050"/>
          <p:cNvSpPr>
            <a:spLocks noChangeArrowheads="1"/>
          </p:cNvSpPr>
          <p:nvPr/>
        </p:nvSpPr>
        <p:spPr bwMode="auto">
          <a:xfrm>
            <a:off x="1447800" y="76201"/>
            <a:ext cx="6781799" cy="701675"/>
          </a:xfrm>
          <a:prstGeom prst="rect">
            <a:avLst/>
          </a:prstGeom>
          <a:ln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/>
              <a:t>ANGKA KREDIT MINIMAL</a:t>
            </a:r>
            <a:endParaRPr lang="en-US" sz="4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03042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9372600" cy="3200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Analisis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endParaRPr lang="en-US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Mengolah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menganalisa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hasil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verifikasi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validasi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			: 0,570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Memberikan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pengarahan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penerapan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0,270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Melaksanakan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pengintegrasian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: 1,105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C76B7945-CACA-4A80-A794-45DD1A465CAB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80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ounded Rectangle 4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609601" y="630234"/>
            <a:ext cx="6019800" cy="65246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Muda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III/c,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III/d (2)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152400" y="1676400"/>
            <a:ext cx="9182100" cy="3886200"/>
          </a:xfrm>
        </p:spPr>
        <p:txBody>
          <a:bodyPr/>
          <a:lstStyle/>
          <a:p>
            <a:pPr indent="61913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Perancangan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endParaRPr lang="en-US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rancangan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: 0,686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Merancang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pengujian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verifikasi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validasi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	: 0,378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Mengolah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menganalisis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hasil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verifikasi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validasi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						: 0,251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algoritma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pemrograman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	: 0,168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Memeriksa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dokumentasi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petunjuk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pengoperasian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					: 0,168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C4B8716A-301C-46D4-8834-90A263FD944C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81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ounded Rectangle 5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609601" y="630234"/>
            <a:ext cx="6019800" cy="65246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Muda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III/c,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III/d (3)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/>
          </p:cNvSpPr>
          <p:nvPr>
            <p:ph type="body" idx="1"/>
          </p:nvPr>
        </p:nvSpPr>
        <p:spPr>
          <a:xfrm>
            <a:off x="152400" y="1676400"/>
            <a:ext cx="8115300" cy="3230563"/>
          </a:xfrm>
        </p:spPr>
        <p:txBody>
          <a:bodyPr/>
          <a:lstStyle/>
          <a:p>
            <a:pPr indent="61913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Perancangan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endParaRPr lang="en-US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898525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Menyusun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studi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kelayakan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0,792</a:t>
            </a:r>
          </a:p>
          <a:p>
            <a:pPr marL="898525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spesifikasi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teknis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0,565</a:t>
            </a:r>
          </a:p>
          <a:p>
            <a:pPr marL="898525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Merancang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: 0,769</a:t>
            </a:r>
          </a:p>
          <a:p>
            <a:pPr marL="898525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Mengoptimalkan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kinerja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0,244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B29B7DF7-2FF5-448F-8AF8-79A71F778768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82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ounded Rectangle 5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609601" y="630234"/>
            <a:ext cx="6019800" cy="65246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Muda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III/c,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III/d (4)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/>
          </p:cNvSpPr>
          <p:nvPr>
            <p:ph type="body" idx="1"/>
          </p:nvPr>
        </p:nvSpPr>
        <p:spPr>
          <a:xfrm>
            <a:off x="533400" y="1690688"/>
            <a:ext cx="8915400" cy="4862512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Perancangan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Pengembangan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Database</a:t>
            </a:r>
          </a:p>
          <a:p>
            <a:pPr marL="534988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Merancang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database			: 1,394</a:t>
            </a:r>
          </a:p>
          <a:p>
            <a:pPr marL="534988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instalasi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 </a:t>
            </a:r>
            <a:r>
              <a:rPr lang="en-US" sz="20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Data Base </a:t>
            </a:r>
          </a:p>
          <a:p>
            <a:pPr marL="534988" lvl="1" indent="-282575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Management System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(DBMS)			: 0,288</a:t>
            </a:r>
          </a:p>
          <a:p>
            <a:pPr marL="534988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prosedur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pengamanan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database		: 0,526</a:t>
            </a:r>
          </a:p>
          <a:p>
            <a:pPr marL="534988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Merancang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otorisasi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akses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kepada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pemakai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: 0,764</a:t>
            </a:r>
          </a:p>
          <a:p>
            <a:pPr marL="534988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uji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coba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perangkat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lunak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baru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marL="534988" lvl="1" indent="-282575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memberikan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saran-saran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penggunaannya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0,801</a:t>
            </a:r>
          </a:p>
          <a:p>
            <a:pPr marL="534988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Mengembangkan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database			: 0,747</a:t>
            </a:r>
          </a:p>
          <a:p>
            <a:pPr marL="534988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dokumentasi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rancangan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database	: 0,376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6FEA021D-2D03-45E3-8656-A6B47515CBF6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83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ounded Rectangle 5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609601" y="630234"/>
            <a:ext cx="6019800" cy="65246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Muda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III/c,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III/d (5)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77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/>
          </p:cNvSpPr>
          <p:nvPr>
            <p:ph type="body" idx="1"/>
          </p:nvPr>
        </p:nvSpPr>
        <p:spPr>
          <a:xfrm>
            <a:off x="514350" y="1676400"/>
            <a:ext cx="8934450" cy="3429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Perancangan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Jaringan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endParaRPr lang="en-US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34988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Merancang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jaringan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: 0,769</a:t>
            </a:r>
          </a:p>
          <a:p>
            <a:pPr marL="534988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Merancang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prosedur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pengamanan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jaringan</a:t>
            </a:r>
            <a:endParaRPr lang="en-US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34988" lvl="1" indent="-282575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endParaRPr lang="en-US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898525" lvl="2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akses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dari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luar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	: 0,901</a:t>
            </a:r>
          </a:p>
          <a:p>
            <a:pPr marL="898525" lvl="2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Tidak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dapat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di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akses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dari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luar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: 0,675</a:t>
            </a:r>
          </a:p>
          <a:p>
            <a:pPr marL="898525" lvl="2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Memiliki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simpul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di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atas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50			: 0,450</a:t>
            </a:r>
          </a:p>
          <a:p>
            <a:pPr marL="898525" lvl="2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Simpul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10 – 50					: 0,225</a:t>
            </a:r>
          </a:p>
          <a:p>
            <a:pPr marL="534988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Merancang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pengembangan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jaringan</a:t>
            </a:r>
            <a:endParaRPr lang="en-US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34988" lvl="1" indent="-282575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					: 0,901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E36F322B-DBD7-4407-9BF2-3413994A2EAC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84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ounded Rectangle 5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609601" y="630234"/>
            <a:ext cx="6019800" cy="65246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Muda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III/c,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III/d (6)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788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xfrm>
            <a:off x="590550" y="1447800"/>
            <a:ext cx="9163050" cy="434340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Perencanaan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Pengembangan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endParaRPr lang="en-US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diskusi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rangka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integrasi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keseluruhan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				: 0,960</a:t>
            </a: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Mengidentifikasi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kebutuhan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pemakai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(</a:t>
            </a:r>
            <a:r>
              <a:rPr lang="en-US" sz="20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output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data,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kinerja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prog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.) 						: 1,891</a:t>
            </a: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spesifikasi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peralatan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teknologi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yang </a:t>
            </a: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diperlukan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					: 1,684</a:t>
            </a: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rancangan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keseluruhan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: 8,930</a:t>
            </a: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Meneliti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mengusulkan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metode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pengembangan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endParaRPr lang="en-US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meningkatkan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produktivitas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kerja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: 3,574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EEE84CB0-74BF-41F8-A81A-4AFAC053FAF2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85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ounded Rectangle 4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590551" y="490533"/>
            <a:ext cx="7772399" cy="65246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id-I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Madya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IV/a,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IV/</a:t>
            </a:r>
            <a:r>
              <a:rPr lang="en-US" sz="36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b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, IV/c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(1)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590550" y="1676400"/>
            <a:ext cx="916305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Perencanaan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Pengembangan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endParaRPr lang="en-US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Mengembangkan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meremajakan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rancangan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endParaRPr lang="en-US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keseluruhan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			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 2,963</a:t>
            </a: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Memantau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kinerja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keseluruhan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baru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di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lingkungan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instansi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	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 2,862</a:t>
            </a: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Memantau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menilai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kinerja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telah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dikembangkan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				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 2,630</a:t>
            </a: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Menentukan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penggunaan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jaringan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komputer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untuk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meningkatkan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produktivitas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 1,891</a:t>
            </a: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rancangan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pembakuan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dokumentasi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SI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marL="455613" lvl="1" indent="-282575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program 							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 7,407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B99E19D2-6D24-4B17-AFBB-4B3FB173428B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86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ounded Rectangle 5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590551" y="490533"/>
            <a:ext cx="7772399" cy="65246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id-I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Madya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IV/a,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IV/</a:t>
            </a:r>
            <a:r>
              <a:rPr lang="en-US" sz="36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b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, IV/c (2)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2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8477250" cy="3429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Perencanaan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Pengembangan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endParaRPr lang="en-US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rancangan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pembakuan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dokumentasi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SI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 				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 7,407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Menyusun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konsep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program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pendidikan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pelatihan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di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bidang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TI 				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 4,938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Mengusulkan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alokasi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sumber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daya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teknologi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bagi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unit-unit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kerja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	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 1,753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4CE1ADA9-EB98-4410-8888-91B3EA288F13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87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ounded Rectangle 5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590551" y="490533"/>
            <a:ext cx="7772399" cy="65246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id-I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Madya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IV/a,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IV/</a:t>
            </a:r>
            <a:r>
              <a:rPr lang="en-US" sz="360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b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, IV/c (3)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9144000" cy="4146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Perumusan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Visi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Misi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Strategi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endParaRPr lang="en-US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Melaksanakan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studi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lengkap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terhadap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organisasi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lingkungan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organisasi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rangka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menentukan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kebutuhan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organisasi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terhadap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	: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13,003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Menyusun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rencana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induk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keseluruhan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(</a:t>
            </a:r>
            <a:r>
              <a:rPr lang="en-US" sz="20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master plan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 						: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11,483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Merintis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revitalisasi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rencana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induk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endParaRPr lang="en-US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sesuai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kemajuan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teknologi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organisasi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: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7,343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Merumuskan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rencana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integrasi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keseluruhan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				: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1,350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F0E38642-8399-484E-9E4D-37F730FF2C6F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88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ounded Rectangle 4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609600" y="490533"/>
            <a:ext cx="6413500" cy="65246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Utama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IV/d, IV/e (1)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/>
          </p:cNvSpPr>
          <p:nvPr>
            <p:ph type="body" idx="1"/>
          </p:nvPr>
        </p:nvSpPr>
        <p:spPr>
          <a:xfrm>
            <a:off x="533400" y="1568450"/>
            <a:ext cx="8534400" cy="3994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Perumusan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Visi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Misi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Strategi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endParaRPr lang="en-US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evaluasi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induk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sedang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berjalan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					: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4,473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Menyusun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merumuskan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rencana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seminar di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bidang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teknologi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			: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4,517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kajian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terhadap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perkembangan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pemanfaatan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teknologi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		: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6,414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Menilai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usulan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pengembangan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pembangunan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baru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mengindentifi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-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kasikan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dampak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usulan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terhadap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yang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ada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terutama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terhadap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sumber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daya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		: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3,065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4A6B77EB-C3C9-4699-9591-B70BFD545B36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89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Rounded Rectangle 6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609600" y="490533"/>
            <a:ext cx="6413500" cy="65246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 prstMaterial="dkEdge">
            <a:bevelT w="69850" h="69850"/>
            <a:bevelB w="38100" h="508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PK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Utama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: IV/d, 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IV/e (2)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1135063" y="1384300"/>
          <a:ext cx="7932737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Worksheet" r:id="rId4" imgW="5352927" imgH="4924398" progId="Excel.Sheet.8">
                  <p:embed/>
                </p:oleObj>
              </mc:Choice>
              <mc:Fallback>
                <p:oleObj name="Worksheet" r:id="rId4" imgW="5352927" imgH="492439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1384300"/>
                        <a:ext cx="7932737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533400" y="762000"/>
            <a:ext cx="84788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 eaLnBrk="0" hangingPunct="0"/>
            <a:r>
              <a:rPr lang="id-ID" sz="1700" dirty="0"/>
              <a:t>Perpres RI Nomor 39 Tahun </a:t>
            </a:r>
            <a:r>
              <a:rPr lang="id-ID" sz="1700" dirty="0" smtClean="0"/>
              <a:t>2007</a:t>
            </a:r>
            <a:endParaRPr lang="en-US" sz="1700" dirty="0"/>
          </a:p>
        </p:txBody>
      </p:sp>
      <p:sp>
        <p:nvSpPr>
          <p:cNvPr id="9" name="Slide Number Placeholder 3"/>
          <p:cNvSpPr txBox="1">
            <a:spLocks noGrp="1"/>
          </p:cNvSpPr>
          <p:nvPr/>
        </p:nvSpPr>
        <p:spPr>
          <a:xfrm>
            <a:off x="7213600" y="6356350"/>
            <a:ext cx="2311400" cy="365125"/>
          </a:xfrm>
          <a:prstGeom prst="rect">
            <a:avLst/>
          </a:prstGeom>
          <a:noFill/>
        </p:spPr>
        <p:txBody>
          <a:bodyPr lIns="91429" tIns="45714" rIns="91429" bIns="45714" anchor="ctr"/>
          <a:lstStyle/>
          <a:p>
            <a:pPr algn="r" eaLnBrk="0" hangingPunct="0">
              <a:defRPr/>
            </a:pPr>
            <a:fld id="{C74B31A1-0F67-4E5C-BB4E-2AD38F5AEEC7}" type="slidenum">
              <a:rPr lang="en-US" sz="1200" b="0">
                <a:solidFill>
                  <a:schemeClr val="tx1">
                    <a:tint val="75000"/>
                  </a:schemeClr>
                </a:solidFill>
              </a:rPr>
              <a:pPr algn="r" eaLnBrk="0" hangingPunct="0">
                <a:defRPr/>
              </a:pPr>
              <a:t>9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Rectangle 2050"/>
          <p:cNvSpPr>
            <a:spLocks noChangeArrowheads="1"/>
          </p:cNvSpPr>
          <p:nvPr/>
        </p:nvSpPr>
        <p:spPr bwMode="auto">
          <a:xfrm>
            <a:off x="1447800" y="136526"/>
            <a:ext cx="6781799" cy="625475"/>
          </a:xfrm>
          <a:prstGeom prst="rect">
            <a:avLst/>
          </a:prstGeom>
          <a:ln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/>
              <a:t>TUNJANGAN JABATAN </a:t>
            </a:r>
            <a:r>
              <a:rPr lang="id-ID" sz="4000" dirty="0"/>
              <a:t>PK </a:t>
            </a:r>
            <a:endParaRPr lang="en-US" sz="4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20758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9906000" cy="1600200"/>
            <a:chOff x="0" y="0"/>
            <a:chExt cx="5760" cy="1008"/>
          </a:xfrm>
        </p:grpSpPr>
        <p:pic>
          <p:nvPicPr>
            <p:cNvPr id="55307" name="Picture 3" descr="D:\DDS Event\Diklat Job\BPKP\Modul BPKP\GAMBAR MODUL\BG 0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0"/>
            <a:stretch>
              <a:fillRect/>
            </a:stretch>
          </p:blipFill>
          <p:spPr bwMode="auto">
            <a:xfrm>
              <a:off x="0" y="0"/>
              <a:ext cx="3172" cy="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8" name="Picture 4" descr="D:\DDS Event\Diklat Job\BPKP\Modul BPKP\GAMBAR MODUL\BG 01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441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299" name="Rectangle 6"/>
          <p:cNvSpPr txBox="1">
            <a:spLocks noChangeArrowheads="1"/>
          </p:cNvSpPr>
          <p:nvPr/>
        </p:nvSpPr>
        <p:spPr bwMode="auto">
          <a:xfrm>
            <a:off x="0" y="1752600"/>
            <a:ext cx="8915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/>
              <a:t>	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95350" y="2441575"/>
            <a:ext cx="77914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Keterangan lebih lanjut hubungi 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320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BAGIAN JABATAN FUNGSIONAL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320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BIRO KEPEGAWAIAN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320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BADAN PUSAT STATISTIK</a:t>
            </a:r>
            <a:endParaRPr lang="id-ID" altLang="en-US" sz="320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743200" y="4765677"/>
            <a:ext cx="4773612" cy="615950"/>
            <a:chOff x="2524125" y="4946044"/>
            <a:chExt cx="4773612" cy="616556"/>
          </a:xfrm>
        </p:grpSpPr>
        <p:sp>
          <p:nvSpPr>
            <p:cNvPr id="55303" name="TextBox 4"/>
            <p:cNvSpPr txBox="1">
              <a:spLocks noChangeArrowheads="1"/>
            </p:cNvSpPr>
            <p:nvPr/>
          </p:nvSpPr>
          <p:spPr bwMode="auto">
            <a:xfrm>
              <a:off x="3667125" y="4946044"/>
              <a:ext cx="363061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d-ID" altLang="en-US" sz="3200" dirty="0">
                  <a:solidFill>
                    <a:srgbClr val="1F497D"/>
                  </a:solidFill>
                  <a:latin typeface="Calibri" pitchFamily="34" charset="0"/>
                  <a:cs typeface="Times New Roman" pitchFamily="18" charset="0"/>
                </a:rPr>
                <a:t>jafung</a:t>
              </a:r>
              <a:r>
                <a:rPr lang="en-US" altLang="en-US" sz="3200" dirty="0">
                  <a:solidFill>
                    <a:srgbClr val="1F497D"/>
                  </a:solidFill>
                  <a:latin typeface="Calibri" pitchFamily="34" charset="0"/>
                  <a:cs typeface="Times New Roman" pitchFamily="18" charset="0"/>
                </a:rPr>
                <a:t>@</a:t>
              </a:r>
              <a:r>
                <a:rPr lang="en-US" altLang="en-US" sz="3200" dirty="0" err="1">
                  <a:solidFill>
                    <a:srgbClr val="1F497D"/>
                  </a:solidFill>
                  <a:latin typeface="Calibri" pitchFamily="34" charset="0"/>
                  <a:cs typeface="Times New Roman" pitchFamily="18" charset="0"/>
                </a:rPr>
                <a:t>bps.go.id</a:t>
              </a:r>
              <a:endParaRPr lang="en-US" altLang="en-US" sz="3200" dirty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24125" y="4977825"/>
              <a:ext cx="838200" cy="584775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>
                <a:defRPr/>
              </a:pPr>
              <a:r>
                <a:rPr lang="en-US" dirty="0">
                  <a:solidFill>
                    <a:prstClr val="white"/>
                  </a:solidFill>
                  <a:latin typeface="Wingdings" pitchFamily="2" charset="2"/>
                </a:rPr>
                <a:t>*</a:t>
              </a:r>
            </a:p>
          </p:txBody>
        </p:sp>
      </p:grp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2819400" y="533400"/>
            <a:ext cx="6934200" cy="5334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gency FB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gency FB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gency FB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gency FB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TERIMA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KASIH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698236" y="5381625"/>
            <a:ext cx="43027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 err="1" smtClean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daryanto@bps.go.id</a:t>
            </a:r>
            <a:endParaRPr lang="en-US" altLang="en-US" sz="3200" dirty="0">
              <a:solidFill>
                <a:srgbClr val="1F497D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733800" y="5892225"/>
            <a:ext cx="43027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0813 1963 2899</a:t>
            </a:r>
            <a:endParaRPr lang="en-US" altLang="en-US" sz="3200" dirty="0">
              <a:solidFill>
                <a:srgbClr val="1F497D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gency F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24246</TotalTime>
  <Words>2690</Words>
  <Application>Microsoft Office PowerPoint</Application>
  <PresentationFormat>A4 Paper (210x297 mm)</PresentationFormat>
  <Paragraphs>975</Paragraphs>
  <Slides>90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103" baseType="lpstr">
      <vt:lpstr>Arial</vt:lpstr>
      <vt:lpstr>Wingdings</vt:lpstr>
      <vt:lpstr>Symbol</vt:lpstr>
      <vt:lpstr>Tahoma</vt:lpstr>
      <vt:lpstr>Albertus Extra Bold</vt:lpstr>
      <vt:lpstr>Wingdings 2</vt:lpstr>
      <vt:lpstr>Agency FB</vt:lpstr>
      <vt:lpstr>Times New Roman</vt:lpstr>
      <vt:lpstr>Impact</vt:lpstr>
      <vt:lpstr>Calibri</vt:lpstr>
      <vt:lpstr>Office Theme</vt:lpstr>
      <vt:lpstr>Worksheet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PENGANGKATAN PERTAMA, PENILAIAN ANGKA KREDIT, PEMBEBASAN SEMENTARA, PENGANGKATAN KEMBALI, PEMBERHENTIAN DAN LAIN-LAIN</dc:title>
  <dc:creator>wuri</dc:creator>
  <cp:lastModifiedBy>BPS</cp:lastModifiedBy>
  <cp:revision>1288</cp:revision>
  <cp:lastPrinted>2004-06-04T07:00:14Z</cp:lastPrinted>
  <dcterms:created xsi:type="dcterms:W3CDTF">2003-09-13T03:15:43Z</dcterms:created>
  <dcterms:modified xsi:type="dcterms:W3CDTF">2016-07-21T04:55:32Z</dcterms:modified>
</cp:coreProperties>
</file>