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899" r:id="rId2"/>
    <p:sldId id="892" r:id="rId3"/>
    <p:sldId id="772" r:id="rId4"/>
    <p:sldId id="793" r:id="rId5"/>
    <p:sldId id="795" r:id="rId6"/>
    <p:sldId id="847" r:id="rId7"/>
    <p:sldId id="809" r:id="rId8"/>
    <p:sldId id="848" r:id="rId9"/>
    <p:sldId id="811" r:id="rId10"/>
    <p:sldId id="850" r:id="rId11"/>
    <p:sldId id="851" r:id="rId12"/>
    <p:sldId id="852" r:id="rId13"/>
    <p:sldId id="853" r:id="rId14"/>
    <p:sldId id="891" r:id="rId15"/>
    <p:sldId id="914" r:id="rId16"/>
    <p:sldId id="831" r:id="rId17"/>
    <p:sldId id="857" r:id="rId18"/>
    <p:sldId id="865" r:id="rId19"/>
    <p:sldId id="933" r:id="rId20"/>
    <p:sldId id="934" r:id="rId21"/>
    <p:sldId id="896" r:id="rId22"/>
    <p:sldId id="783" r:id="rId23"/>
    <p:sldId id="935" r:id="rId24"/>
    <p:sldId id="904" r:id="rId25"/>
    <p:sldId id="937" r:id="rId26"/>
    <p:sldId id="900" r:id="rId27"/>
    <p:sldId id="901" r:id="rId28"/>
    <p:sldId id="902" r:id="rId29"/>
    <p:sldId id="939" r:id="rId30"/>
    <p:sldId id="921" r:id="rId31"/>
    <p:sldId id="922" r:id="rId32"/>
    <p:sldId id="923" r:id="rId33"/>
    <p:sldId id="905" r:id="rId34"/>
    <p:sldId id="906" r:id="rId35"/>
    <p:sldId id="907" r:id="rId36"/>
    <p:sldId id="908" r:id="rId37"/>
    <p:sldId id="924" r:id="rId38"/>
    <p:sldId id="930" r:id="rId39"/>
    <p:sldId id="925" r:id="rId40"/>
    <p:sldId id="926" r:id="rId41"/>
    <p:sldId id="903" r:id="rId42"/>
    <p:sldId id="909" r:id="rId43"/>
    <p:sldId id="910" r:id="rId44"/>
    <p:sldId id="911" r:id="rId45"/>
    <p:sldId id="931" r:id="rId46"/>
    <p:sldId id="898" r:id="rId47"/>
    <p:sldId id="942" r:id="rId48"/>
    <p:sldId id="941" r:id="rId49"/>
    <p:sldId id="788" r:id="rId50"/>
    <p:sldId id="889" r:id="rId51"/>
    <p:sldId id="790" r:id="rId52"/>
    <p:sldId id="849" r:id="rId53"/>
    <p:sldId id="676" r:id="rId54"/>
    <p:sldId id="433" r:id="rId5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p:scale>
          <a:sx n="71" d="100"/>
          <a:sy n="71" d="100"/>
        </p:scale>
        <p:origin x="-1938"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2238B-4D4A-4825-B45A-5B7C734CA8C5}" type="doc">
      <dgm:prSet loTypeId="urn:microsoft.com/office/officeart/2005/8/layout/pyramid1" loCatId="pyramid" qsTypeId="urn:microsoft.com/office/officeart/2005/8/quickstyle/simple1" qsCatId="simple" csTypeId="urn:microsoft.com/office/officeart/2005/8/colors/accent1_2" csCatId="accent1" phldr="1"/>
      <dgm:spPr/>
    </dgm:pt>
    <dgm:pt modelId="{8BDB79F5-E4DB-4627-8AC4-D47BB9956EC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b="1" dirty="0" smtClean="0">
              <a:solidFill>
                <a:srgbClr val="FF0000"/>
              </a:solidFill>
            </a:rPr>
            <a:t>VISI</a:t>
          </a:r>
        </a:p>
        <a:p>
          <a:r>
            <a:rPr lang="en-US" sz="1800" b="1" i="1" dirty="0" smtClean="0">
              <a:solidFill>
                <a:srgbClr val="FF0000"/>
              </a:solidFill>
            </a:rPr>
            <a:t>PAU </a:t>
          </a:r>
        </a:p>
        <a:p>
          <a:r>
            <a:rPr lang="en-US" sz="1800" dirty="0" err="1" smtClean="0">
              <a:solidFill>
                <a:srgbClr val="FF0000"/>
              </a:solidFill>
            </a:rPr>
            <a:t>Strategis</a:t>
          </a:r>
          <a:r>
            <a:rPr lang="en-US" sz="1800" dirty="0" smtClean="0">
              <a:solidFill>
                <a:srgbClr val="FF0000"/>
              </a:solidFill>
            </a:rPr>
            <a:t> </a:t>
          </a:r>
          <a:r>
            <a:rPr lang="en-US" sz="1800" dirty="0" err="1" smtClean="0">
              <a:solidFill>
                <a:srgbClr val="FF0000"/>
              </a:solidFill>
            </a:rPr>
            <a:t>Nasional</a:t>
          </a:r>
          <a:endParaRPr lang="en-US" sz="1800" dirty="0">
            <a:solidFill>
              <a:srgbClr val="FF0000"/>
            </a:solidFill>
          </a:endParaRPr>
        </a:p>
      </dgm:t>
    </dgm:pt>
    <dgm:pt modelId="{1ECD0804-6901-4794-91FF-4A729D1379D4}" type="parTrans" cxnId="{623AD8C0-DFA0-428B-B679-565748199CE5}">
      <dgm:prSet/>
      <dgm:spPr/>
      <dgm:t>
        <a:bodyPr/>
        <a:lstStyle/>
        <a:p>
          <a:endParaRPr lang="en-US"/>
        </a:p>
      </dgm:t>
    </dgm:pt>
    <dgm:pt modelId="{6A721574-E6A7-4B68-AD1D-919EB3354510}" type="sibTrans" cxnId="{623AD8C0-DFA0-428B-B679-565748199CE5}">
      <dgm:prSet/>
      <dgm:spPr/>
      <dgm:t>
        <a:bodyPr/>
        <a:lstStyle/>
        <a:p>
          <a:endParaRPr lang="en-US"/>
        </a:p>
      </dgm:t>
    </dgm:pt>
    <dgm:pt modelId="{6AE6BA11-2FAB-4FB2-AB85-73366C94AF7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smtClean="0">
              <a:solidFill>
                <a:schemeClr val="tx1"/>
              </a:solidFill>
            </a:rPr>
            <a:t>TUJUAN - </a:t>
          </a:r>
          <a:r>
            <a:rPr lang="en-US" sz="2400" b="1" i="1" dirty="0" smtClean="0">
              <a:solidFill>
                <a:schemeClr val="tx1"/>
              </a:solidFill>
            </a:rPr>
            <a:t>PA </a:t>
          </a:r>
          <a:r>
            <a:rPr lang="en-US" sz="2400" b="1" i="1" dirty="0" err="1" smtClean="0">
              <a:solidFill>
                <a:schemeClr val="tx1"/>
              </a:solidFill>
            </a:rPr>
            <a:t>Muda</a:t>
          </a:r>
          <a:r>
            <a:rPr lang="en-US" sz="2400" b="1" i="1" dirty="0" smtClean="0">
              <a:solidFill>
                <a:schemeClr val="tx1"/>
              </a:solidFill>
            </a:rPr>
            <a:t> </a:t>
          </a:r>
        </a:p>
        <a:p>
          <a:r>
            <a:rPr lang="en-US" sz="2400" dirty="0" err="1" smtClean="0">
              <a:solidFill>
                <a:schemeClr val="tx1"/>
              </a:solidFill>
            </a:rPr>
            <a:t>Taktis</a:t>
          </a:r>
          <a:r>
            <a:rPr lang="en-US" sz="2400" dirty="0" smtClean="0">
              <a:solidFill>
                <a:schemeClr val="tx1"/>
              </a:solidFill>
            </a:rPr>
            <a:t> </a:t>
          </a:r>
          <a:r>
            <a:rPr lang="en-US" sz="2400" dirty="0" err="1" smtClean="0">
              <a:solidFill>
                <a:schemeClr val="tx1"/>
              </a:solidFill>
            </a:rPr>
            <a:t>Operasional</a:t>
          </a:r>
          <a:endParaRPr lang="en-US" sz="2400" dirty="0">
            <a:solidFill>
              <a:schemeClr val="tx1"/>
            </a:solidFill>
          </a:endParaRPr>
        </a:p>
      </dgm:t>
    </dgm:pt>
    <dgm:pt modelId="{C765C318-3833-491A-8C3E-2E504A57A9F3}" type="parTrans" cxnId="{B05B072C-080C-4A04-933F-8F6769AB8C22}">
      <dgm:prSet/>
      <dgm:spPr/>
      <dgm:t>
        <a:bodyPr/>
        <a:lstStyle/>
        <a:p>
          <a:endParaRPr lang="en-US"/>
        </a:p>
      </dgm:t>
    </dgm:pt>
    <dgm:pt modelId="{8D459F99-29FA-4CBC-B711-D2CFBDD0775E}" type="sibTrans" cxnId="{B05B072C-080C-4A04-933F-8F6769AB8C22}">
      <dgm:prSet/>
      <dgm:spPr/>
      <dgm:t>
        <a:bodyPr/>
        <a:lstStyle/>
        <a:p>
          <a:endParaRPr lang="en-US"/>
        </a:p>
      </dgm:t>
    </dgm:pt>
    <dgm:pt modelId="{AE444F4B-BF09-4550-B081-3637265EC9EA}">
      <dgm:prSet custT="1">
        <dgm:style>
          <a:lnRef idx="1">
            <a:schemeClr val="dk1"/>
          </a:lnRef>
          <a:fillRef idx="2">
            <a:schemeClr val="dk1"/>
          </a:fillRef>
          <a:effectRef idx="1">
            <a:schemeClr val="dk1"/>
          </a:effectRef>
          <a:fontRef idx="minor">
            <a:schemeClr val="dk1"/>
          </a:fontRef>
        </dgm:style>
      </dgm:prSet>
      <dgm:spPr/>
      <dgm:t>
        <a:bodyPr/>
        <a:lstStyle/>
        <a:p>
          <a:r>
            <a:rPr lang="en-US" sz="2800" b="1" dirty="0" smtClean="0">
              <a:solidFill>
                <a:schemeClr val="tx2">
                  <a:lumMod val="25000"/>
                </a:schemeClr>
              </a:solidFill>
            </a:rPr>
            <a:t>SASARAN -</a:t>
          </a:r>
          <a:r>
            <a:rPr lang="en-US" sz="2400" b="1" i="1" dirty="0" smtClean="0">
              <a:solidFill>
                <a:schemeClr val="tx2">
                  <a:lumMod val="25000"/>
                </a:schemeClr>
              </a:solidFill>
            </a:rPr>
            <a:t>PA </a:t>
          </a:r>
          <a:r>
            <a:rPr lang="en-US" sz="2400" b="1" i="1" dirty="0" err="1" smtClean="0">
              <a:solidFill>
                <a:schemeClr val="tx2">
                  <a:lumMod val="25000"/>
                </a:schemeClr>
              </a:solidFill>
            </a:rPr>
            <a:t>Pertama</a:t>
          </a:r>
          <a:r>
            <a:rPr lang="en-US" sz="2400" b="1" i="1" dirty="0" smtClean="0">
              <a:solidFill>
                <a:schemeClr val="tx2">
                  <a:lumMod val="25000"/>
                </a:schemeClr>
              </a:solidFill>
            </a:rPr>
            <a:t> </a:t>
          </a:r>
          <a:r>
            <a:rPr lang="en-US" sz="2400" dirty="0" err="1" smtClean="0">
              <a:solidFill>
                <a:schemeClr val="tx2">
                  <a:lumMod val="25000"/>
                </a:schemeClr>
              </a:solidFill>
            </a:rPr>
            <a:t>Teknis</a:t>
          </a:r>
          <a:r>
            <a:rPr lang="en-US" sz="2400" dirty="0" smtClean="0">
              <a:solidFill>
                <a:schemeClr val="tx2">
                  <a:lumMod val="25000"/>
                </a:schemeClr>
              </a:solidFill>
            </a:rPr>
            <a:t> </a:t>
          </a:r>
          <a:r>
            <a:rPr lang="en-US" sz="2400" dirty="0" err="1" smtClean="0">
              <a:solidFill>
                <a:schemeClr val="tx2">
                  <a:lumMod val="25000"/>
                </a:schemeClr>
              </a:solidFill>
            </a:rPr>
            <a:t>Oprasional</a:t>
          </a:r>
          <a:endParaRPr lang="en-US" sz="2400" dirty="0">
            <a:solidFill>
              <a:schemeClr val="tx2">
                <a:lumMod val="25000"/>
              </a:schemeClr>
            </a:solidFill>
          </a:endParaRPr>
        </a:p>
      </dgm:t>
    </dgm:pt>
    <dgm:pt modelId="{FD6DF0BE-45AA-47C5-9319-46106E6FA40D}" type="parTrans" cxnId="{07D16FF1-5D2F-4FC4-807C-E1C7A59F31ED}">
      <dgm:prSet/>
      <dgm:spPr/>
      <dgm:t>
        <a:bodyPr/>
        <a:lstStyle/>
        <a:p>
          <a:endParaRPr lang="en-US"/>
        </a:p>
      </dgm:t>
    </dgm:pt>
    <dgm:pt modelId="{AC5F9BC3-79C7-4B40-8812-638882B6A636}" type="sibTrans" cxnId="{07D16FF1-5D2F-4FC4-807C-E1C7A59F31ED}">
      <dgm:prSet/>
      <dgm:spPr/>
      <dgm:t>
        <a:bodyPr/>
        <a:lstStyle/>
        <a:p>
          <a:endParaRPr lang="en-US"/>
        </a:p>
      </dgm:t>
    </dgm:pt>
    <dgm:pt modelId="{A306AF9E-92C7-4B02-A8C4-00B00821A596}">
      <dgm:prSet custT="1">
        <dgm:style>
          <a:lnRef idx="1">
            <a:schemeClr val="accent2"/>
          </a:lnRef>
          <a:fillRef idx="2">
            <a:schemeClr val="accent2"/>
          </a:fillRef>
          <a:effectRef idx="1">
            <a:schemeClr val="accent2"/>
          </a:effectRef>
          <a:fontRef idx="minor">
            <a:schemeClr val="dk1"/>
          </a:fontRef>
        </dgm:style>
      </dgm:prSet>
      <dgm:spPr/>
      <dgm:t>
        <a:bodyPr/>
        <a:lstStyle/>
        <a:p>
          <a:endParaRPr lang="en-US" sz="2000" b="1" dirty="0" smtClean="0">
            <a:solidFill>
              <a:schemeClr val="tx2">
                <a:lumMod val="50000"/>
              </a:schemeClr>
            </a:solidFill>
          </a:endParaRPr>
        </a:p>
        <a:p>
          <a:r>
            <a:rPr lang="en-US" sz="2000" b="1" i="1" dirty="0" smtClean="0">
              <a:solidFill>
                <a:schemeClr val="tx2">
                  <a:lumMod val="50000"/>
                </a:schemeClr>
              </a:solidFill>
            </a:rPr>
            <a:t>MISI -PA </a:t>
          </a:r>
          <a:r>
            <a:rPr lang="en-US" sz="2000" b="1" i="1" dirty="0" err="1" smtClean="0">
              <a:solidFill>
                <a:schemeClr val="tx2">
                  <a:lumMod val="50000"/>
                </a:schemeClr>
              </a:solidFill>
            </a:rPr>
            <a:t>Madya</a:t>
          </a:r>
          <a:endParaRPr lang="en-US" sz="2000" b="1" i="1" dirty="0" smtClean="0">
            <a:solidFill>
              <a:schemeClr val="tx2">
                <a:lumMod val="50000"/>
              </a:schemeClr>
            </a:solidFill>
          </a:endParaRPr>
        </a:p>
        <a:p>
          <a:r>
            <a:rPr lang="en-US" sz="2000" dirty="0" err="1" smtClean="0">
              <a:solidFill>
                <a:schemeClr val="tx2">
                  <a:lumMod val="50000"/>
                </a:schemeClr>
              </a:solidFill>
            </a:rPr>
            <a:t>Strategis</a:t>
          </a:r>
          <a:r>
            <a:rPr lang="en-US" sz="2000" dirty="0" smtClean="0">
              <a:solidFill>
                <a:schemeClr val="tx2">
                  <a:lumMod val="50000"/>
                </a:schemeClr>
              </a:solidFill>
            </a:rPr>
            <a:t> </a:t>
          </a:r>
          <a:r>
            <a:rPr lang="en-US" sz="2000" dirty="0" err="1" smtClean="0">
              <a:solidFill>
                <a:schemeClr val="tx2">
                  <a:lumMod val="50000"/>
                </a:schemeClr>
              </a:solidFill>
            </a:rPr>
            <a:t>Sktoral</a:t>
          </a:r>
          <a:r>
            <a:rPr lang="en-US" sz="2000" dirty="0" smtClean="0">
              <a:solidFill>
                <a:schemeClr val="tx2">
                  <a:lumMod val="50000"/>
                </a:schemeClr>
              </a:solidFill>
            </a:rPr>
            <a:t> </a:t>
          </a:r>
          <a:endParaRPr lang="en-US" sz="2000" dirty="0">
            <a:solidFill>
              <a:schemeClr val="tx2">
                <a:lumMod val="50000"/>
              </a:schemeClr>
            </a:solidFill>
          </a:endParaRPr>
        </a:p>
      </dgm:t>
    </dgm:pt>
    <dgm:pt modelId="{D9B0D1AD-C005-49C9-A1B8-98952CA17548}" type="parTrans" cxnId="{FB321373-DF72-4B01-BEBE-4D5FD25723CF}">
      <dgm:prSet/>
      <dgm:spPr/>
      <dgm:t>
        <a:bodyPr/>
        <a:lstStyle/>
        <a:p>
          <a:endParaRPr lang="en-US"/>
        </a:p>
      </dgm:t>
    </dgm:pt>
    <dgm:pt modelId="{57E7E8B4-D584-432F-9EB7-BBB65CD0F839}" type="sibTrans" cxnId="{FB321373-DF72-4B01-BEBE-4D5FD25723CF}">
      <dgm:prSet/>
      <dgm:spPr/>
      <dgm:t>
        <a:bodyPr/>
        <a:lstStyle/>
        <a:p>
          <a:endParaRPr lang="en-US"/>
        </a:p>
      </dgm:t>
    </dgm:pt>
    <dgm:pt modelId="{4EF85ED8-A948-472E-8875-A68E718372BD}" type="pres">
      <dgm:prSet presAssocID="{FF32238B-4D4A-4825-B45A-5B7C734CA8C5}" presName="Name0" presStyleCnt="0">
        <dgm:presLayoutVars>
          <dgm:dir/>
          <dgm:animLvl val="lvl"/>
          <dgm:resizeHandles val="exact"/>
        </dgm:presLayoutVars>
      </dgm:prSet>
      <dgm:spPr/>
    </dgm:pt>
    <dgm:pt modelId="{B4FA8858-E2C2-43D2-846A-17C94F87FE88}" type="pres">
      <dgm:prSet presAssocID="{8BDB79F5-E4DB-4627-8AC4-D47BB9956EC3}" presName="Name8" presStyleCnt="0"/>
      <dgm:spPr/>
    </dgm:pt>
    <dgm:pt modelId="{FDE688C8-878D-4752-BAB6-104DAE2C4BEC}" type="pres">
      <dgm:prSet presAssocID="{8BDB79F5-E4DB-4627-8AC4-D47BB9956EC3}" presName="level" presStyleLbl="node1" presStyleIdx="0" presStyleCnt="4">
        <dgm:presLayoutVars>
          <dgm:chMax val="1"/>
          <dgm:bulletEnabled val="1"/>
        </dgm:presLayoutVars>
      </dgm:prSet>
      <dgm:spPr/>
      <dgm:t>
        <a:bodyPr/>
        <a:lstStyle/>
        <a:p>
          <a:endParaRPr lang="en-US"/>
        </a:p>
      </dgm:t>
    </dgm:pt>
    <dgm:pt modelId="{E46B0AB0-78C8-42C3-8DAF-00D4A1E82472}" type="pres">
      <dgm:prSet presAssocID="{8BDB79F5-E4DB-4627-8AC4-D47BB9956EC3}" presName="levelTx" presStyleLbl="revTx" presStyleIdx="0" presStyleCnt="0">
        <dgm:presLayoutVars>
          <dgm:chMax val="1"/>
          <dgm:bulletEnabled val="1"/>
        </dgm:presLayoutVars>
      </dgm:prSet>
      <dgm:spPr/>
      <dgm:t>
        <a:bodyPr/>
        <a:lstStyle/>
        <a:p>
          <a:endParaRPr lang="en-US"/>
        </a:p>
      </dgm:t>
    </dgm:pt>
    <dgm:pt modelId="{E7410373-55AF-4760-89F5-781DB9C9EDAF}" type="pres">
      <dgm:prSet presAssocID="{A306AF9E-92C7-4B02-A8C4-00B00821A596}" presName="Name8" presStyleCnt="0"/>
      <dgm:spPr/>
    </dgm:pt>
    <dgm:pt modelId="{E0E66F9E-1252-4708-A550-A35BD2ED4BBE}" type="pres">
      <dgm:prSet presAssocID="{A306AF9E-92C7-4B02-A8C4-00B00821A596}" presName="level" presStyleLbl="node1" presStyleIdx="1" presStyleCnt="4">
        <dgm:presLayoutVars>
          <dgm:chMax val="1"/>
          <dgm:bulletEnabled val="1"/>
        </dgm:presLayoutVars>
      </dgm:prSet>
      <dgm:spPr/>
      <dgm:t>
        <a:bodyPr/>
        <a:lstStyle/>
        <a:p>
          <a:endParaRPr lang="en-US"/>
        </a:p>
      </dgm:t>
    </dgm:pt>
    <dgm:pt modelId="{354F348C-937A-4157-9045-FEC0D323E18B}" type="pres">
      <dgm:prSet presAssocID="{A306AF9E-92C7-4B02-A8C4-00B00821A596}" presName="levelTx" presStyleLbl="revTx" presStyleIdx="0" presStyleCnt="0">
        <dgm:presLayoutVars>
          <dgm:chMax val="1"/>
          <dgm:bulletEnabled val="1"/>
        </dgm:presLayoutVars>
      </dgm:prSet>
      <dgm:spPr/>
      <dgm:t>
        <a:bodyPr/>
        <a:lstStyle/>
        <a:p>
          <a:endParaRPr lang="en-US"/>
        </a:p>
      </dgm:t>
    </dgm:pt>
    <dgm:pt modelId="{F9B25D69-1DEE-45E7-9012-E71C63F9DD37}" type="pres">
      <dgm:prSet presAssocID="{6AE6BA11-2FAB-4FB2-AB85-73366C94AF75}" presName="Name8" presStyleCnt="0"/>
      <dgm:spPr/>
    </dgm:pt>
    <dgm:pt modelId="{6B2049D1-F502-41DC-9506-66555B2D1E81}" type="pres">
      <dgm:prSet presAssocID="{6AE6BA11-2FAB-4FB2-AB85-73366C94AF75}" presName="level" presStyleLbl="node1" presStyleIdx="2" presStyleCnt="4">
        <dgm:presLayoutVars>
          <dgm:chMax val="1"/>
          <dgm:bulletEnabled val="1"/>
        </dgm:presLayoutVars>
      </dgm:prSet>
      <dgm:spPr/>
      <dgm:t>
        <a:bodyPr/>
        <a:lstStyle/>
        <a:p>
          <a:endParaRPr lang="en-US"/>
        </a:p>
      </dgm:t>
    </dgm:pt>
    <dgm:pt modelId="{E6325179-1C84-4F84-B2BC-ED0BC641F459}" type="pres">
      <dgm:prSet presAssocID="{6AE6BA11-2FAB-4FB2-AB85-73366C94AF75}" presName="levelTx" presStyleLbl="revTx" presStyleIdx="0" presStyleCnt="0">
        <dgm:presLayoutVars>
          <dgm:chMax val="1"/>
          <dgm:bulletEnabled val="1"/>
        </dgm:presLayoutVars>
      </dgm:prSet>
      <dgm:spPr/>
      <dgm:t>
        <a:bodyPr/>
        <a:lstStyle/>
        <a:p>
          <a:endParaRPr lang="en-US"/>
        </a:p>
      </dgm:t>
    </dgm:pt>
    <dgm:pt modelId="{AB739B9B-1451-4ACB-9FEB-469D8A69750B}" type="pres">
      <dgm:prSet presAssocID="{AE444F4B-BF09-4550-B081-3637265EC9EA}" presName="Name8" presStyleCnt="0"/>
      <dgm:spPr/>
    </dgm:pt>
    <dgm:pt modelId="{04776DEC-267D-4B22-940D-E31558AFAEE3}" type="pres">
      <dgm:prSet presAssocID="{AE444F4B-BF09-4550-B081-3637265EC9EA}" presName="level" presStyleLbl="node1" presStyleIdx="3" presStyleCnt="4">
        <dgm:presLayoutVars>
          <dgm:chMax val="1"/>
          <dgm:bulletEnabled val="1"/>
        </dgm:presLayoutVars>
      </dgm:prSet>
      <dgm:spPr/>
      <dgm:t>
        <a:bodyPr/>
        <a:lstStyle/>
        <a:p>
          <a:endParaRPr lang="en-US"/>
        </a:p>
      </dgm:t>
    </dgm:pt>
    <dgm:pt modelId="{B4426810-39F3-4E7E-9CD9-28BB25242A8E}" type="pres">
      <dgm:prSet presAssocID="{AE444F4B-BF09-4550-B081-3637265EC9EA}" presName="levelTx" presStyleLbl="revTx" presStyleIdx="0" presStyleCnt="0">
        <dgm:presLayoutVars>
          <dgm:chMax val="1"/>
          <dgm:bulletEnabled val="1"/>
        </dgm:presLayoutVars>
      </dgm:prSet>
      <dgm:spPr/>
      <dgm:t>
        <a:bodyPr/>
        <a:lstStyle/>
        <a:p>
          <a:endParaRPr lang="en-US"/>
        </a:p>
      </dgm:t>
    </dgm:pt>
  </dgm:ptLst>
  <dgm:cxnLst>
    <dgm:cxn modelId="{64D23340-E5EA-4615-9E3D-A3559BB9ECD5}" type="presOf" srcId="{A306AF9E-92C7-4B02-A8C4-00B00821A596}" destId="{E0E66F9E-1252-4708-A550-A35BD2ED4BBE}" srcOrd="0" destOrd="0" presId="urn:microsoft.com/office/officeart/2005/8/layout/pyramid1"/>
    <dgm:cxn modelId="{76A78DB2-A3DF-47ED-A181-7DC0BB08AF07}" type="presOf" srcId="{FF32238B-4D4A-4825-B45A-5B7C734CA8C5}" destId="{4EF85ED8-A948-472E-8875-A68E718372BD}" srcOrd="0" destOrd="0" presId="urn:microsoft.com/office/officeart/2005/8/layout/pyramid1"/>
    <dgm:cxn modelId="{B05B072C-080C-4A04-933F-8F6769AB8C22}" srcId="{FF32238B-4D4A-4825-B45A-5B7C734CA8C5}" destId="{6AE6BA11-2FAB-4FB2-AB85-73366C94AF75}" srcOrd="2" destOrd="0" parTransId="{C765C318-3833-491A-8C3E-2E504A57A9F3}" sibTransId="{8D459F99-29FA-4CBC-B711-D2CFBDD0775E}"/>
    <dgm:cxn modelId="{623AD8C0-DFA0-428B-B679-565748199CE5}" srcId="{FF32238B-4D4A-4825-B45A-5B7C734CA8C5}" destId="{8BDB79F5-E4DB-4627-8AC4-D47BB9956EC3}" srcOrd="0" destOrd="0" parTransId="{1ECD0804-6901-4794-91FF-4A729D1379D4}" sibTransId="{6A721574-E6A7-4B68-AD1D-919EB3354510}"/>
    <dgm:cxn modelId="{D93A5966-3381-4411-8E64-F24F8F334D8A}" type="presOf" srcId="{8BDB79F5-E4DB-4627-8AC4-D47BB9956EC3}" destId="{FDE688C8-878D-4752-BAB6-104DAE2C4BEC}" srcOrd="0" destOrd="0" presId="urn:microsoft.com/office/officeart/2005/8/layout/pyramid1"/>
    <dgm:cxn modelId="{9E1B4EED-A164-4ACA-93EB-D0EE18ACA8B4}" type="presOf" srcId="{A306AF9E-92C7-4B02-A8C4-00B00821A596}" destId="{354F348C-937A-4157-9045-FEC0D323E18B}" srcOrd="1" destOrd="0" presId="urn:microsoft.com/office/officeart/2005/8/layout/pyramid1"/>
    <dgm:cxn modelId="{0E91CEC4-7EF7-4E18-BC44-AA75197B8A35}" type="presOf" srcId="{AE444F4B-BF09-4550-B081-3637265EC9EA}" destId="{B4426810-39F3-4E7E-9CD9-28BB25242A8E}" srcOrd="1" destOrd="0" presId="urn:microsoft.com/office/officeart/2005/8/layout/pyramid1"/>
    <dgm:cxn modelId="{E7AE492A-9E9E-4227-803F-002626821736}" type="presOf" srcId="{6AE6BA11-2FAB-4FB2-AB85-73366C94AF75}" destId="{6B2049D1-F502-41DC-9506-66555B2D1E81}" srcOrd="0" destOrd="0" presId="urn:microsoft.com/office/officeart/2005/8/layout/pyramid1"/>
    <dgm:cxn modelId="{E34B3304-7764-460B-9FAB-ACDB5CDADC7D}" type="presOf" srcId="{6AE6BA11-2FAB-4FB2-AB85-73366C94AF75}" destId="{E6325179-1C84-4F84-B2BC-ED0BC641F459}" srcOrd="1" destOrd="0" presId="urn:microsoft.com/office/officeart/2005/8/layout/pyramid1"/>
    <dgm:cxn modelId="{FB321373-DF72-4B01-BEBE-4D5FD25723CF}" srcId="{FF32238B-4D4A-4825-B45A-5B7C734CA8C5}" destId="{A306AF9E-92C7-4B02-A8C4-00B00821A596}" srcOrd="1" destOrd="0" parTransId="{D9B0D1AD-C005-49C9-A1B8-98952CA17548}" sibTransId="{57E7E8B4-D584-432F-9EB7-BBB65CD0F839}"/>
    <dgm:cxn modelId="{8ACCBE49-DDFB-435B-9B2F-03F3E442CB89}" type="presOf" srcId="{8BDB79F5-E4DB-4627-8AC4-D47BB9956EC3}" destId="{E46B0AB0-78C8-42C3-8DAF-00D4A1E82472}" srcOrd="1" destOrd="0" presId="urn:microsoft.com/office/officeart/2005/8/layout/pyramid1"/>
    <dgm:cxn modelId="{E65DAB8C-05FE-4C83-B8FF-4EB12DF81158}" type="presOf" srcId="{AE444F4B-BF09-4550-B081-3637265EC9EA}" destId="{04776DEC-267D-4B22-940D-E31558AFAEE3}" srcOrd="0" destOrd="0" presId="urn:microsoft.com/office/officeart/2005/8/layout/pyramid1"/>
    <dgm:cxn modelId="{07D16FF1-5D2F-4FC4-807C-E1C7A59F31ED}" srcId="{FF32238B-4D4A-4825-B45A-5B7C734CA8C5}" destId="{AE444F4B-BF09-4550-B081-3637265EC9EA}" srcOrd="3" destOrd="0" parTransId="{FD6DF0BE-45AA-47C5-9319-46106E6FA40D}" sibTransId="{AC5F9BC3-79C7-4B40-8812-638882B6A636}"/>
    <dgm:cxn modelId="{C8609EEA-3E51-4421-A4C8-CD0494FA84B0}" type="presParOf" srcId="{4EF85ED8-A948-472E-8875-A68E718372BD}" destId="{B4FA8858-E2C2-43D2-846A-17C94F87FE88}" srcOrd="0" destOrd="0" presId="urn:microsoft.com/office/officeart/2005/8/layout/pyramid1"/>
    <dgm:cxn modelId="{3D0E8ADC-9C3C-4479-AFD0-A333EEB5C82A}" type="presParOf" srcId="{B4FA8858-E2C2-43D2-846A-17C94F87FE88}" destId="{FDE688C8-878D-4752-BAB6-104DAE2C4BEC}" srcOrd="0" destOrd="0" presId="urn:microsoft.com/office/officeart/2005/8/layout/pyramid1"/>
    <dgm:cxn modelId="{F77922E0-EA39-43E2-B3BC-E454C8446D72}" type="presParOf" srcId="{B4FA8858-E2C2-43D2-846A-17C94F87FE88}" destId="{E46B0AB0-78C8-42C3-8DAF-00D4A1E82472}" srcOrd="1" destOrd="0" presId="urn:microsoft.com/office/officeart/2005/8/layout/pyramid1"/>
    <dgm:cxn modelId="{96507FAA-BAB3-49F2-BE6D-6F020D2075E0}" type="presParOf" srcId="{4EF85ED8-A948-472E-8875-A68E718372BD}" destId="{E7410373-55AF-4760-89F5-781DB9C9EDAF}" srcOrd="1" destOrd="0" presId="urn:microsoft.com/office/officeart/2005/8/layout/pyramid1"/>
    <dgm:cxn modelId="{942EC1C1-727A-4369-8EE5-36F033E6C439}" type="presParOf" srcId="{E7410373-55AF-4760-89F5-781DB9C9EDAF}" destId="{E0E66F9E-1252-4708-A550-A35BD2ED4BBE}" srcOrd="0" destOrd="0" presId="urn:microsoft.com/office/officeart/2005/8/layout/pyramid1"/>
    <dgm:cxn modelId="{FC16C3A0-90BB-4C39-9DB8-D7026F8A4354}" type="presParOf" srcId="{E7410373-55AF-4760-89F5-781DB9C9EDAF}" destId="{354F348C-937A-4157-9045-FEC0D323E18B}" srcOrd="1" destOrd="0" presId="urn:microsoft.com/office/officeart/2005/8/layout/pyramid1"/>
    <dgm:cxn modelId="{69D3C68F-7741-403F-BA7E-F69955EECD31}" type="presParOf" srcId="{4EF85ED8-A948-472E-8875-A68E718372BD}" destId="{F9B25D69-1DEE-45E7-9012-E71C63F9DD37}" srcOrd="2" destOrd="0" presId="urn:microsoft.com/office/officeart/2005/8/layout/pyramid1"/>
    <dgm:cxn modelId="{081482AE-1931-483B-837F-765AF66315F0}" type="presParOf" srcId="{F9B25D69-1DEE-45E7-9012-E71C63F9DD37}" destId="{6B2049D1-F502-41DC-9506-66555B2D1E81}" srcOrd="0" destOrd="0" presId="urn:microsoft.com/office/officeart/2005/8/layout/pyramid1"/>
    <dgm:cxn modelId="{7C0914B2-CB7A-47F8-ADBB-D0E836493B1B}" type="presParOf" srcId="{F9B25D69-1DEE-45E7-9012-E71C63F9DD37}" destId="{E6325179-1C84-4F84-B2BC-ED0BC641F459}" srcOrd="1" destOrd="0" presId="urn:microsoft.com/office/officeart/2005/8/layout/pyramid1"/>
    <dgm:cxn modelId="{5954D6AE-6FE2-46E8-9644-4580BECE2D64}" type="presParOf" srcId="{4EF85ED8-A948-472E-8875-A68E718372BD}" destId="{AB739B9B-1451-4ACB-9FEB-469D8A69750B}" srcOrd="3" destOrd="0" presId="urn:microsoft.com/office/officeart/2005/8/layout/pyramid1"/>
    <dgm:cxn modelId="{BACEF584-357D-4632-8235-C1476CBCFF63}" type="presParOf" srcId="{AB739B9B-1451-4ACB-9FEB-469D8A69750B}" destId="{04776DEC-267D-4B22-940D-E31558AFAEE3}" srcOrd="0" destOrd="0" presId="urn:microsoft.com/office/officeart/2005/8/layout/pyramid1"/>
    <dgm:cxn modelId="{05B57AF0-9E00-4891-B5F3-3D8C4EC15FDB}" type="presParOf" srcId="{AB739B9B-1451-4ACB-9FEB-469D8A69750B}" destId="{B4426810-39F3-4E7E-9CD9-28BB25242A8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403EB84-A627-43FD-A981-5D6644BDA973}" type="datetimeFigureOut">
              <a:rPr lang="en-US" smtClean="0"/>
              <a:pPr/>
              <a:t>9/21/2016</a:t>
            </a:fld>
            <a:endParaRPr 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7453CC3F-3866-4350-83D6-900320E449FC}" type="slidenum">
              <a:rPr lang="en-US" smtClean="0"/>
              <a:pPr/>
              <a:t>‹#›</a:t>
            </a:fld>
            <a:endParaRPr lang="en-US"/>
          </a:p>
        </p:txBody>
      </p:sp>
    </p:spTree>
    <p:extLst>
      <p:ext uri="{BB962C8B-B14F-4D97-AF65-F5344CB8AC3E}">
        <p14:creationId xmlns:p14="http://schemas.microsoft.com/office/powerpoint/2010/main" xmlns="" val="203429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F4F21F81-11A4-4924-ABCC-51CBF4212758}" type="datetimeFigureOut">
              <a:rPr lang="id-ID" smtClean="0"/>
              <a:pPr/>
              <a:t>21/09/2016</a:t>
            </a:fld>
            <a:endParaRPr lang="id-ID"/>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5F9FBB78-3805-4198-90DA-C448F4578716}" type="slidenum">
              <a:rPr lang="id-ID" smtClean="0"/>
              <a:pPr/>
              <a:t>‹#›</a:t>
            </a:fld>
            <a:endParaRPr lang="id-ID"/>
          </a:p>
        </p:txBody>
      </p:sp>
    </p:spTree>
    <p:extLst>
      <p:ext uri="{BB962C8B-B14F-4D97-AF65-F5344CB8AC3E}">
        <p14:creationId xmlns:p14="http://schemas.microsoft.com/office/powerpoint/2010/main" xmlns="" val="250091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942975" y="755650"/>
            <a:ext cx="4972050" cy="3730625"/>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724956"/>
            <a:ext cx="5486400" cy="4476274"/>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CAAAD-E50B-4D1D-AC05-A71E0C40BD5A}" type="slidenum">
              <a:rPr lang="id-ID">
                <a:latin typeface="Arial" pitchFamily="34" charset="0"/>
              </a:rPr>
              <a:pPr/>
              <a:t>51</a:t>
            </a:fld>
            <a:endParaRPr lang="id-ID">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CAAAD-E50B-4D1D-AC05-A71E0C40BD5A}" type="slidenum">
              <a:rPr lang="id-ID">
                <a:latin typeface="Arial" pitchFamily="34" charset="0"/>
              </a:rPr>
              <a:pPr/>
              <a:t>52</a:t>
            </a:fld>
            <a:endParaRPr lang="id-ID">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DD5B1A-B9B1-4A48-8F2E-266A9803A64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DD5B1A-B9B1-4A48-8F2E-266A9803A649}"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DD5B1A-B9B1-4A48-8F2E-266A9803A649}"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spcBef>
                <a:spcPct val="0"/>
              </a:spcBef>
            </a:pPr>
            <a:endParaRPr lang="id-ID" smtClean="0">
              <a:latin typeface="Arial" pitchFamily="34" charset="0"/>
            </a:endParaRPr>
          </a:p>
        </p:txBody>
      </p:sp>
      <p:sp>
        <p:nvSpPr>
          <p:cNvPr id="160772" name="Slide Number Placeholder 3"/>
          <p:cNvSpPr>
            <a:spLocks noGrp="1"/>
          </p:cNvSpPr>
          <p:nvPr>
            <p:ph type="sldNum" sz="quarter" idx="5"/>
          </p:nvPr>
        </p:nvSpPr>
        <p:spPr/>
        <p:txBody>
          <a:bodyPr/>
          <a:lstStyle/>
          <a:p>
            <a:pPr>
              <a:defRPr/>
            </a:pPr>
            <a:fld id="{3D562DB6-FA01-492B-B21B-081639DCE58D}" type="slidenum">
              <a:rPr lang="id-ID" smtClean="0">
                <a:latin typeface="Arial" pitchFamily="34" charset="0"/>
              </a:rPr>
              <a:pPr>
                <a:defRPr/>
              </a:pPr>
              <a:t>42</a:t>
            </a:fld>
            <a:endParaRPr lang="id-ID"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CAAAD-E50B-4D1D-AC05-A71E0C40BD5A}" type="slidenum">
              <a:rPr lang="id-ID">
                <a:latin typeface="Arial" pitchFamily="34" charset="0"/>
              </a:rPr>
              <a:pPr/>
              <a:t>43</a:t>
            </a:fld>
            <a:endParaRPr lang="id-ID">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0C38C6-E030-4E33-88FB-3FD401CF810A}" type="slidenum">
              <a:rPr lang="id-ID">
                <a:latin typeface="Arial" pitchFamily="34" charset="0"/>
              </a:rPr>
              <a:pPr/>
              <a:t>44</a:t>
            </a:fld>
            <a:endParaRPr lang="id-ID">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d-ID"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24 SEPTEMBER 2016</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supriyanto_prabowo@yahoo.com</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AD78F7-9B0F-4F0A-9334-772460733D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24 SEPTEMBER 2016</a:t>
            </a:r>
            <a:endParaRPr lang="en-US"/>
          </a:p>
        </p:txBody>
      </p:sp>
      <p:sp>
        <p:nvSpPr>
          <p:cNvPr id="5" name="Footer Placeholder 4"/>
          <p:cNvSpPr>
            <a:spLocks noGrp="1"/>
          </p:cNvSpPr>
          <p:nvPr>
            <p:ph type="ftr" sz="quarter" idx="11"/>
          </p:nvPr>
        </p:nvSpPr>
        <p:spPr/>
        <p:txBody>
          <a:bodyPr/>
          <a:lstStyle>
            <a:extLst/>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extLst/>
          </a:lstStyle>
          <a:p>
            <a:fld id="{E1AD78F7-9B0F-4F0A-9334-772460733D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24 SEPTEMBER 2016</a:t>
            </a:r>
            <a:endParaRPr lang="en-US"/>
          </a:p>
        </p:txBody>
      </p:sp>
      <p:sp>
        <p:nvSpPr>
          <p:cNvPr id="5" name="Footer Placeholder 4"/>
          <p:cNvSpPr>
            <a:spLocks noGrp="1"/>
          </p:cNvSpPr>
          <p:nvPr>
            <p:ph type="ftr" sz="quarter" idx="11"/>
          </p:nvPr>
        </p:nvSpPr>
        <p:spPr/>
        <p:txBody>
          <a:bodyPr/>
          <a:lstStyle>
            <a:extLst/>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extLst/>
          </a:lstStyle>
          <a:p>
            <a:fld id="{E1AD78F7-9B0F-4F0A-9334-772460733D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24 SEPTEMBER 2016</a:t>
            </a:r>
            <a:endParaRPr lang="en-US"/>
          </a:p>
        </p:txBody>
      </p:sp>
      <p:sp>
        <p:nvSpPr>
          <p:cNvPr id="5" name="Footer Placeholder 4"/>
          <p:cNvSpPr>
            <a:spLocks noGrp="1"/>
          </p:cNvSpPr>
          <p:nvPr>
            <p:ph type="ftr" sz="quarter" idx="11"/>
          </p:nvPr>
        </p:nvSpPr>
        <p:spPr/>
        <p:txBody>
          <a:bodyPr/>
          <a:lstStyle>
            <a:extLst/>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extLst/>
          </a:lstStyle>
          <a:p>
            <a:fld id="{E1AD78F7-9B0F-4F0A-9334-772460733DE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24 SEPTEMBER 2016</a:t>
            </a:r>
            <a:endParaRPr lang="en-US"/>
          </a:p>
        </p:txBody>
      </p:sp>
      <p:sp>
        <p:nvSpPr>
          <p:cNvPr id="5" name="Footer Placeholder 4"/>
          <p:cNvSpPr>
            <a:spLocks noGrp="1"/>
          </p:cNvSpPr>
          <p:nvPr>
            <p:ph type="ftr" sz="quarter" idx="11"/>
          </p:nvPr>
        </p:nvSpPr>
        <p:spPr/>
        <p:txBody>
          <a:bodyPr/>
          <a:lstStyle>
            <a:extLst/>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extLst/>
          </a:lstStyle>
          <a:p>
            <a:fld id="{E1AD78F7-9B0F-4F0A-9334-772460733DE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24 SEPTEMBER 2016</a:t>
            </a:r>
            <a:endParaRPr lang="en-US"/>
          </a:p>
        </p:txBody>
      </p:sp>
      <p:sp>
        <p:nvSpPr>
          <p:cNvPr id="6" name="Footer Placeholder 5"/>
          <p:cNvSpPr>
            <a:spLocks noGrp="1"/>
          </p:cNvSpPr>
          <p:nvPr>
            <p:ph type="ftr" sz="quarter" idx="11"/>
          </p:nvPr>
        </p:nvSpPr>
        <p:spPr/>
        <p:txBody>
          <a:bodyPr/>
          <a:lstStyle>
            <a:extLst/>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extLst/>
          </a:lstStyle>
          <a:p>
            <a:fld id="{E1AD78F7-9B0F-4F0A-9334-772460733DE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24 SEPTEMBER 2016</a:t>
            </a:r>
            <a:endParaRPr lang="en-US"/>
          </a:p>
        </p:txBody>
      </p:sp>
      <p:sp>
        <p:nvSpPr>
          <p:cNvPr id="8" name="Footer Placeholder 7"/>
          <p:cNvSpPr>
            <a:spLocks noGrp="1"/>
          </p:cNvSpPr>
          <p:nvPr>
            <p:ph type="ftr" sz="quarter" idx="11"/>
          </p:nvPr>
        </p:nvSpPr>
        <p:spPr/>
        <p:txBody>
          <a:bodyPr/>
          <a:lstStyle>
            <a:extLst/>
          </a:lstStyle>
          <a:p>
            <a:r>
              <a:rPr lang="en-US" smtClean="0"/>
              <a:t>supriyanto_prabowo@yahoo.com</a:t>
            </a:r>
            <a:endParaRPr lang="en-US"/>
          </a:p>
        </p:txBody>
      </p:sp>
      <p:sp>
        <p:nvSpPr>
          <p:cNvPr id="9" name="Slide Number Placeholder 8"/>
          <p:cNvSpPr>
            <a:spLocks noGrp="1"/>
          </p:cNvSpPr>
          <p:nvPr>
            <p:ph type="sldNum" sz="quarter" idx="12"/>
          </p:nvPr>
        </p:nvSpPr>
        <p:spPr/>
        <p:txBody>
          <a:bodyPr/>
          <a:lstStyle>
            <a:extLst/>
          </a:lstStyle>
          <a:p>
            <a:fld id="{E1AD78F7-9B0F-4F0A-9334-772460733D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24 SEPTEMBER 2016</a:t>
            </a:r>
            <a:endParaRPr lang="en-US"/>
          </a:p>
        </p:txBody>
      </p:sp>
      <p:sp>
        <p:nvSpPr>
          <p:cNvPr id="4" name="Footer Placeholder 3"/>
          <p:cNvSpPr>
            <a:spLocks noGrp="1"/>
          </p:cNvSpPr>
          <p:nvPr>
            <p:ph type="ftr" sz="quarter" idx="11"/>
          </p:nvPr>
        </p:nvSpPr>
        <p:spPr/>
        <p:txBody>
          <a:bodyPr/>
          <a:lstStyle>
            <a:extLst/>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extLst/>
          </a:lstStyle>
          <a:p>
            <a:fld id="{E1AD78F7-9B0F-4F0A-9334-772460733DE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24 SEPTEMBER 2016</a:t>
            </a:r>
            <a:endParaRPr lang="en-US"/>
          </a:p>
        </p:txBody>
      </p:sp>
      <p:sp>
        <p:nvSpPr>
          <p:cNvPr id="3" name="Footer Placeholder 2"/>
          <p:cNvSpPr>
            <a:spLocks noGrp="1"/>
          </p:cNvSpPr>
          <p:nvPr>
            <p:ph type="ftr" sz="quarter" idx="11"/>
          </p:nvPr>
        </p:nvSpPr>
        <p:spPr/>
        <p:txBody>
          <a:bodyPr/>
          <a:lstStyle>
            <a:extLst/>
          </a:lstStyle>
          <a:p>
            <a:r>
              <a:rPr lang="en-US" smtClean="0"/>
              <a:t>supriyanto_prabowo@yahoo.com</a:t>
            </a:r>
            <a:endParaRPr lang="en-US"/>
          </a:p>
        </p:txBody>
      </p:sp>
      <p:sp>
        <p:nvSpPr>
          <p:cNvPr id="4" name="Slide Number Placeholder 3"/>
          <p:cNvSpPr>
            <a:spLocks noGrp="1"/>
          </p:cNvSpPr>
          <p:nvPr>
            <p:ph type="sldNum" sz="quarter" idx="12"/>
          </p:nvPr>
        </p:nvSpPr>
        <p:spPr/>
        <p:txBody>
          <a:bodyPr/>
          <a:lstStyle>
            <a:extLst/>
          </a:lstStyle>
          <a:p>
            <a:fld id="{E1AD78F7-9B0F-4F0A-9334-772460733D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24 SEPTEMBER 2016</a:t>
            </a:r>
            <a:endParaRPr lang="en-US"/>
          </a:p>
        </p:txBody>
      </p:sp>
      <p:sp>
        <p:nvSpPr>
          <p:cNvPr id="6" name="Footer Placeholder 5"/>
          <p:cNvSpPr>
            <a:spLocks noGrp="1"/>
          </p:cNvSpPr>
          <p:nvPr>
            <p:ph type="ftr" sz="quarter" idx="11"/>
          </p:nvPr>
        </p:nvSpPr>
        <p:spPr/>
        <p:txBody>
          <a:bodyPr/>
          <a:lstStyle>
            <a:extLst/>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extLst/>
          </a:lstStyle>
          <a:p>
            <a:fld id="{E1AD78F7-9B0F-4F0A-9334-772460733D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24 SEPTEMBER 2016</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AD78F7-9B0F-4F0A-9334-772460733DE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24 SEPTEMBER 2016</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supriyanto_prabowo@yahoo.com</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AD78F7-9B0F-4F0A-9334-772460733D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2.wmf"/><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t="8058"/>
          <a:stretch>
            <a:fillRect/>
          </a:stretch>
        </p:blipFill>
        <p:spPr bwMode="auto">
          <a:xfrm>
            <a:off x="0" y="0"/>
            <a:ext cx="4071934" cy="6858000"/>
          </a:xfrm>
          <a:prstGeom prst="rect">
            <a:avLst/>
          </a:prstGeom>
          <a:noFill/>
          <a:ln w="9525">
            <a:noFill/>
            <a:round/>
            <a:headEnd/>
            <a:tailEnd/>
          </a:ln>
          <a:effectLst/>
        </p:spPr>
      </p:pic>
      <p:sp>
        <p:nvSpPr>
          <p:cNvPr id="5122" name="Text Box 2"/>
          <p:cNvSpPr txBox="1">
            <a:spLocks noChangeArrowheads="1"/>
          </p:cNvSpPr>
          <p:nvPr/>
        </p:nvSpPr>
        <p:spPr bwMode="auto">
          <a:xfrm>
            <a:off x="2438400" y="1428737"/>
            <a:ext cx="6553200" cy="5242077"/>
          </a:xfrm>
          <a:prstGeom prst="rect">
            <a:avLst/>
          </a:prstGeom>
          <a:noFill/>
          <a:ln w="9525">
            <a:noFill/>
            <a:round/>
            <a:headEnd/>
            <a:tailEnd/>
          </a:ln>
          <a:effectLst/>
        </p:spPr>
        <p:txBody>
          <a:bodyPr wrap="square" lIns="90000" tIns="46800" rIns="90000" bIns="46800">
            <a:spAutoFit/>
          </a:bodyPr>
          <a:lstStyle/>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000000"/>
                </a:solidFill>
                <a:effectLst>
                  <a:outerShdw blurRad="38100" dist="38100" dir="2700000" algn="tl">
                    <a:srgbClr val="C0C0C0"/>
                  </a:outerShdw>
                </a:effectLst>
                <a:latin typeface="Arial Rounded MT Bold" pitchFamily="32" charset="0"/>
              </a:rPr>
              <a:t>TEKNIS JAB. FUNGSIONAL PUSTAKAWAN DAN ANGKA KREDITNYA</a:t>
            </a:r>
          </a:p>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smtClean="0">
              <a:solidFill>
                <a:srgbClr val="000000"/>
              </a:solidFill>
              <a:effectLst>
                <a:outerShdw blurRad="38100" dist="38100" dir="2700000" algn="tl">
                  <a:srgbClr val="C0C0C0"/>
                </a:outerShdw>
              </a:effectLst>
              <a:latin typeface="Arial Rounded MT Bold" pitchFamily="32" charset="0"/>
            </a:endParaRPr>
          </a:p>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err="1" smtClean="0">
                <a:solidFill>
                  <a:srgbClr val="000000"/>
                </a:solidFill>
                <a:effectLst>
                  <a:outerShdw blurRad="38100" dist="38100" dir="2700000" algn="tl">
                    <a:srgbClr val="C0C0C0"/>
                  </a:outerShdw>
                </a:effectLst>
                <a:latin typeface="Arial Rounded MT Bold" pitchFamily="32" charset="0"/>
              </a:rPr>
              <a:t>Oleh</a:t>
            </a:r>
            <a:r>
              <a:rPr lang="en-GB" sz="2000" b="1" i="1" dirty="0" smtClean="0">
                <a:solidFill>
                  <a:srgbClr val="000000"/>
                </a:solidFill>
                <a:effectLst>
                  <a:outerShdw blurRad="38100" dist="38100" dir="2700000" algn="tl">
                    <a:srgbClr val="C0C0C0"/>
                  </a:outerShdw>
                </a:effectLst>
                <a:latin typeface="Arial Rounded MT Bold" pitchFamily="32" charset="0"/>
              </a:rPr>
              <a:t> : </a:t>
            </a:r>
            <a:r>
              <a:rPr lang="en-GB" sz="2400" b="1" i="1" dirty="0" err="1" smtClean="0">
                <a:solidFill>
                  <a:srgbClr val="000000"/>
                </a:solidFill>
                <a:effectLst>
                  <a:outerShdw blurRad="38100" dist="38100" dir="2700000" algn="tl">
                    <a:srgbClr val="C0C0C0"/>
                  </a:outerShdw>
                </a:effectLst>
                <a:latin typeface="Arial Rounded MT Bold" pitchFamily="32" charset="0"/>
              </a:rPr>
              <a:t>Supriyanto</a:t>
            </a:r>
            <a:r>
              <a:rPr lang="en-GB" sz="2000" b="1" i="1" dirty="0" smtClean="0">
                <a:solidFill>
                  <a:srgbClr val="000000"/>
                </a:solidFill>
                <a:effectLst>
                  <a:outerShdw blurRad="38100" dist="38100" dir="2700000" algn="tl">
                    <a:srgbClr val="C0C0C0"/>
                  </a:outerShdw>
                </a:effectLst>
                <a:latin typeface="Arial Rounded MT Bold" pitchFamily="32" charset="0"/>
              </a:rPr>
              <a:t> </a:t>
            </a:r>
          </a:p>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000000"/>
                </a:solidFill>
                <a:effectLst>
                  <a:outerShdw blurRad="38100" dist="38100" dir="2700000" algn="tl">
                    <a:srgbClr val="C0C0C0"/>
                  </a:outerShdw>
                </a:effectLst>
                <a:latin typeface="Arial Rounded MT Bold" pitchFamily="32" charset="0"/>
              </a:rPr>
              <a:t>Pustakawan</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Ahli</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Utama</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Badan</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Pembina</a:t>
            </a:r>
            <a:r>
              <a:rPr lang="en-GB" sz="2000" b="1" dirty="0" smtClean="0">
                <a:solidFill>
                  <a:srgbClr val="000000"/>
                </a:solidFill>
                <a:effectLst>
                  <a:outerShdw blurRad="38100" dist="38100" dir="2700000" algn="tl">
                    <a:srgbClr val="C0C0C0"/>
                  </a:outerShdw>
                </a:effectLst>
                <a:latin typeface="Arial Rounded MT Bold" pitchFamily="32" charset="0"/>
              </a:rPr>
              <a:t> PP IPI; </a:t>
            </a:r>
            <a:r>
              <a:rPr lang="en-GB" sz="2000" b="1" dirty="0" err="1" smtClean="0">
                <a:solidFill>
                  <a:srgbClr val="000000"/>
                </a:solidFill>
                <a:effectLst>
                  <a:outerShdw blurRad="38100" dist="38100" dir="2700000" algn="tl">
                    <a:srgbClr val="C0C0C0"/>
                  </a:outerShdw>
                </a:effectLst>
                <a:latin typeface="Arial Rounded MT Bold" pitchFamily="32" charset="0"/>
              </a:rPr>
              <a:t>Staf</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Pengajar</a:t>
            </a:r>
            <a:r>
              <a:rPr lang="en-GB" sz="2000" b="1" dirty="0" smtClean="0">
                <a:solidFill>
                  <a:srgbClr val="000000"/>
                </a:solidFill>
                <a:effectLst>
                  <a:outerShdw blurRad="38100" dist="38100" dir="2700000" algn="tl">
                    <a:srgbClr val="C0C0C0"/>
                  </a:outerShdw>
                </a:effectLst>
                <a:latin typeface="Arial Rounded MT Bold" pitchFamily="32" charset="0"/>
              </a:rPr>
              <a:t> FTI </a:t>
            </a:r>
            <a:r>
              <a:rPr lang="en-GB" sz="2000" b="1" dirty="0" err="1" smtClean="0">
                <a:solidFill>
                  <a:srgbClr val="000000"/>
                </a:solidFill>
                <a:effectLst>
                  <a:outerShdw blurRad="38100" dist="38100" dir="2700000" algn="tl">
                    <a:srgbClr val="C0C0C0"/>
                  </a:outerShdw>
                </a:effectLst>
                <a:latin typeface="Arial Rounded MT Bold" pitchFamily="32" charset="0"/>
              </a:rPr>
              <a:t>Universitas</a:t>
            </a:r>
            <a:r>
              <a:rPr lang="en-GB" sz="2000" b="1" dirty="0" smtClean="0">
                <a:solidFill>
                  <a:srgbClr val="000000"/>
                </a:solidFill>
                <a:effectLst>
                  <a:outerShdw blurRad="38100" dist="38100" dir="2700000" algn="tl">
                    <a:srgbClr val="C0C0C0"/>
                  </a:outerShdw>
                </a:effectLst>
                <a:latin typeface="Arial Rounded MT Bold" pitchFamily="32" charset="0"/>
              </a:rPr>
              <a:t> YARSI.</a:t>
            </a:r>
          </a:p>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000000"/>
                </a:solidFill>
                <a:effectLst>
                  <a:outerShdw blurRad="38100" dist="38100" dir="2700000" algn="tl">
                    <a:srgbClr val="C0C0C0"/>
                  </a:outerShdw>
                </a:effectLst>
                <a:latin typeface="Arial Rounded MT Bold" pitchFamily="32" charset="0"/>
              </a:rPr>
              <a:t>Sosialisasi</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Jabatan</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Fungsional</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Tertentu</a:t>
            </a:r>
            <a:r>
              <a:rPr lang="en-GB" sz="2000" b="1" dirty="0" smtClean="0">
                <a:solidFill>
                  <a:srgbClr val="000000"/>
                </a:solidFill>
                <a:effectLst>
                  <a:outerShdw blurRad="38100" dist="38100" dir="2700000" algn="tl">
                    <a:srgbClr val="C0C0C0"/>
                  </a:outerShdw>
                </a:effectLst>
                <a:latin typeface="Arial Rounded MT Bold" pitchFamily="32" charset="0"/>
              </a:rPr>
              <a:t> &amp; </a:t>
            </a:r>
            <a:r>
              <a:rPr lang="en-GB" sz="2000" b="1" dirty="0" err="1" smtClean="0">
                <a:solidFill>
                  <a:srgbClr val="000000"/>
                </a:solidFill>
                <a:effectLst>
                  <a:outerShdw blurRad="38100" dist="38100" dir="2700000" algn="tl">
                    <a:srgbClr val="C0C0C0"/>
                  </a:outerShdw>
                </a:effectLst>
                <a:latin typeface="Arial Rounded MT Bold" pitchFamily="32" charset="0"/>
              </a:rPr>
              <a:t>Angka</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Kreditnya</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Bagi</a:t>
            </a:r>
            <a:r>
              <a:rPr lang="en-GB" sz="2000" b="1" dirty="0" smtClean="0">
                <a:solidFill>
                  <a:srgbClr val="000000"/>
                </a:solidFill>
                <a:effectLst>
                  <a:outerShdw blurRad="38100" dist="38100" dir="2700000" algn="tl">
                    <a:srgbClr val="C0C0C0"/>
                  </a:outerShdw>
                </a:effectLst>
                <a:latin typeface="Arial Rounded MT Bold" pitchFamily="32" charset="0"/>
              </a:rPr>
              <a:t> PNS di </a:t>
            </a:r>
            <a:r>
              <a:rPr lang="en-GB" sz="2000" b="1" dirty="0" err="1" smtClean="0">
                <a:solidFill>
                  <a:srgbClr val="000000"/>
                </a:solidFill>
                <a:effectLst>
                  <a:outerShdw blurRad="38100" dist="38100" dir="2700000" algn="tl">
                    <a:srgbClr val="C0C0C0"/>
                  </a:outerShdw>
                </a:effectLst>
                <a:latin typeface="Arial Rounded MT Bold" pitchFamily="32" charset="0"/>
              </a:rPr>
              <a:t>Lingkungan</a:t>
            </a:r>
            <a:r>
              <a:rPr lang="en-GB" sz="2000" b="1" dirty="0" smtClean="0">
                <a:solidFill>
                  <a:srgbClr val="000000"/>
                </a:solidFill>
                <a:effectLst>
                  <a:outerShdw blurRad="38100" dist="38100" dir="2700000" algn="tl">
                    <a:srgbClr val="C0C0C0"/>
                  </a:outerShdw>
                </a:effectLst>
                <a:latin typeface="Arial Rounded MT Bold" pitchFamily="32" charset="0"/>
              </a:rPr>
              <a:t> PTN</a:t>
            </a:r>
          </a:p>
          <a:p>
            <a:pPr algn="ctr" eaLnBrk="0" hangingPunct="0">
              <a:lnSpc>
                <a:spcPct val="100000"/>
              </a:lnSpc>
              <a:spcBef>
                <a:spcPts val="1500"/>
              </a:spcBef>
              <a:buFont typeface="Arial Rounded MT Bold"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000000"/>
                </a:solidFill>
                <a:effectLst>
                  <a:outerShdw blurRad="38100" dist="38100" dir="2700000" algn="tl">
                    <a:srgbClr val="C0C0C0"/>
                  </a:outerShdw>
                </a:effectLst>
                <a:latin typeface="Arial Rounded MT Bold" pitchFamily="32" charset="0"/>
              </a:rPr>
              <a:t>Biro SDM – Set. </a:t>
            </a:r>
            <a:r>
              <a:rPr lang="en-GB" sz="2000" b="1" dirty="0" err="1" smtClean="0">
                <a:solidFill>
                  <a:srgbClr val="000000"/>
                </a:solidFill>
                <a:effectLst>
                  <a:outerShdw blurRad="38100" dist="38100" dir="2700000" algn="tl">
                    <a:srgbClr val="C0C0C0"/>
                  </a:outerShdw>
                </a:effectLst>
                <a:latin typeface="Arial Rounded MT Bold" pitchFamily="32" charset="0"/>
              </a:rPr>
              <a:t>Jenderal</a:t>
            </a:r>
            <a:r>
              <a:rPr lang="en-GB" sz="2000" b="1" dirty="0" smtClean="0">
                <a:solidFill>
                  <a:srgbClr val="000000"/>
                </a:solidFill>
                <a:effectLst>
                  <a:outerShdw blurRad="38100" dist="38100" dir="2700000" algn="tl">
                    <a:srgbClr val="C0C0C0"/>
                  </a:outerShdw>
                </a:effectLst>
                <a:latin typeface="Arial Rounded MT Bold" pitchFamily="32" charset="0"/>
              </a:rPr>
              <a:t> – </a:t>
            </a:r>
            <a:r>
              <a:rPr lang="en-GB" sz="2000" b="1" dirty="0" err="1" smtClean="0">
                <a:solidFill>
                  <a:srgbClr val="000000"/>
                </a:solidFill>
                <a:effectLst>
                  <a:outerShdw blurRad="38100" dist="38100" dir="2700000" algn="tl">
                    <a:srgbClr val="C0C0C0"/>
                  </a:outerShdw>
                </a:effectLst>
                <a:latin typeface="Arial Rounded MT Bold" pitchFamily="32" charset="0"/>
              </a:rPr>
              <a:t>Kem</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Ristek</a:t>
            </a:r>
            <a:r>
              <a:rPr lang="en-GB" sz="2000" b="1" dirty="0" smtClean="0">
                <a:solidFill>
                  <a:srgbClr val="000000"/>
                </a:solidFill>
                <a:effectLst>
                  <a:outerShdw blurRad="38100" dist="38100" dir="2700000" algn="tl">
                    <a:srgbClr val="C0C0C0"/>
                  </a:outerShdw>
                </a:effectLst>
                <a:latin typeface="Arial Rounded MT Bold" pitchFamily="32" charset="0"/>
              </a:rPr>
              <a:t> &amp; </a:t>
            </a:r>
            <a:r>
              <a:rPr lang="en-GB" sz="2000" b="1" dirty="0" err="1" smtClean="0">
                <a:solidFill>
                  <a:srgbClr val="000000"/>
                </a:solidFill>
                <a:effectLst>
                  <a:outerShdw blurRad="38100" dist="38100" dir="2700000" algn="tl">
                    <a:srgbClr val="C0C0C0"/>
                  </a:outerShdw>
                </a:effectLst>
                <a:latin typeface="Arial Rounded MT Bold" pitchFamily="32" charset="0"/>
              </a:rPr>
              <a:t>Dikti</a:t>
            </a:r>
            <a:r>
              <a:rPr lang="en-GB" sz="2000" b="1" dirty="0" smtClean="0">
                <a:solidFill>
                  <a:srgbClr val="000000"/>
                </a:solidFill>
                <a:effectLst>
                  <a:outerShdw blurRad="38100" dist="38100" dir="2700000" algn="tl">
                    <a:srgbClr val="C0C0C0"/>
                  </a:outerShdw>
                </a:effectLst>
                <a:latin typeface="Arial Rounded MT Bold" pitchFamily="32" charset="0"/>
              </a:rPr>
              <a:t> Denpasar : Hotel </a:t>
            </a:r>
            <a:r>
              <a:rPr lang="en-GB" sz="2000" b="1" dirty="0" err="1" smtClean="0">
                <a:solidFill>
                  <a:srgbClr val="000000"/>
                </a:solidFill>
                <a:effectLst>
                  <a:outerShdw blurRad="38100" dist="38100" dir="2700000" algn="tl">
                    <a:srgbClr val="C0C0C0"/>
                  </a:outerShdw>
                </a:effectLst>
                <a:latin typeface="Arial Rounded MT Bold" pitchFamily="32" charset="0"/>
              </a:rPr>
              <a:t>Kuta</a:t>
            </a:r>
            <a:r>
              <a:rPr lang="en-GB" sz="2000" b="1" dirty="0" smtClean="0">
                <a:solidFill>
                  <a:srgbClr val="000000"/>
                </a:solidFill>
                <a:effectLst>
                  <a:outerShdw blurRad="38100" dist="38100" dir="2700000" algn="tl">
                    <a:srgbClr val="C0C0C0"/>
                  </a:outerShdw>
                </a:effectLst>
                <a:latin typeface="Arial Rounded MT Bold" pitchFamily="32" charset="0"/>
              </a:rPr>
              <a:t> </a:t>
            </a:r>
            <a:r>
              <a:rPr lang="en-GB" sz="2000" b="1" dirty="0" err="1" smtClean="0">
                <a:solidFill>
                  <a:srgbClr val="000000"/>
                </a:solidFill>
                <a:effectLst>
                  <a:outerShdw blurRad="38100" dist="38100" dir="2700000" algn="tl">
                    <a:srgbClr val="C0C0C0"/>
                  </a:outerShdw>
                </a:effectLst>
                <a:latin typeface="Arial Rounded MT Bold" pitchFamily="32" charset="0"/>
              </a:rPr>
              <a:t>Centra</a:t>
            </a:r>
            <a:r>
              <a:rPr lang="en-GB" sz="2000" b="1" dirty="0" smtClean="0">
                <a:solidFill>
                  <a:srgbClr val="000000"/>
                </a:solidFill>
                <a:effectLst>
                  <a:outerShdw blurRad="38100" dist="38100" dir="2700000" algn="tl">
                    <a:srgbClr val="C0C0C0"/>
                  </a:outerShdw>
                </a:effectLst>
                <a:latin typeface="Arial Rounded MT Bold" pitchFamily="32" charset="0"/>
              </a:rPr>
              <a:t> Park, 24 Sep 2016</a:t>
            </a:r>
            <a:endParaRPr lang="en-GB" sz="2000" b="1" dirty="0">
              <a:solidFill>
                <a:srgbClr val="000000"/>
              </a:solidFill>
              <a:effectLst>
                <a:outerShdw blurRad="38100" dist="38100" dir="2700000" algn="tl">
                  <a:srgbClr val="C0C0C0"/>
                </a:outerShdw>
              </a:effectLst>
              <a:latin typeface="Arial Rounded MT Bold" pitchFamily="32" charset="0"/>
            </a:endParaRPr>
          </a:p>
        </p:txBody>
      </p:sp>
      <p:pic>
        <p:nvPicPr>
          <p:cNvPr id="750594" name="Picture 2" descr="http://pdpt.unimus.ac.id/2012/wp-content/uploads/2015/04/RistekDikt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76200"/>
            <a:ext cx="1368425" cy="1447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7168"/>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721431"/>
          </a:xfrm>
        </p:spPr>
        <p:txBody>
          <a:bodyPr>
            <a:noAutofit/>
          </a:bodyPr>
          <a:lstStyle/>
          <a:p>
            <a:r>
              <a:rPr lang="en-US" sz="2000" dirty="0" err="1" smtClean="0"/>
              <a:t>Pengertian</a:t>
            </a:r>
            <a:r>
              <a:rPr lang="en-US" sz="2000" dirty="0" smtClean="0"/>
              <a:t> jab. </a:t>
            </a:r>
            <a:r>
              <a:rPr lang="en-US" sz="2000" dirty="0" err="1" smtClean="0"/>
              <a:t>fungsionl</a:t>
            </a:r>
            <a:r>
              <a:rPr lang="en-US" sz="2000" dirty="0" smtClean="0"/>
              <a:t> </a:t>
            </a:r>
            <a:r>
              <a:rPr lang="en-US" sz="2000" dirty="0"/>
              <a:t>PNS, </a:t>
            </a:r>
            <a:r>
              <a:rPr lang="en-US" sz="2000" dirty="0" err="1" smtClean="0"/>
              <a:t>adlh</a:t>
            </a:r>
            <a:r>
              <a:rPr lang="en-US" sz="2000" dirty="0" smtClean="0"/>
              <a:t> </a:t>
            </a:r>
            <a:r>
              <a:rPr lang="en-US" sz="2000" b="1" i="1" dirty="0"/>
              <a:t>“</a:t>
            </a:r>
            <a:r>
              <a:rPr lang="en-US" sz="2000" b="1" i="1" dirty="0" err="1"/>
              <a:t>kedudukan</a:t>
            </a:r>
            <a:r>
              <a:rPr lang="en-US" sz="2000" b="1" i="1" dirty="0"/>
              <a:t> </a:t>
            </a:r>
            <a:r>
              <a:rPr lang="en-US" sz="2000" b="1" i="1" dirty="0" err="1" smtClean="0"/>
              <a:t>yg</a:t>
            </a:r>
            <a:r>
              <a:rPr lang="en-US" sz="2000" b="1" i="1" dirty="0" smtClean="0"/>
              <a:t> </a:t>
            </a:r>
            <a:r>
              <a:rPr lang="en-US" sz="2000" b="1" i="1" dirty="0" err="1" smtClean="0"/>
              <a:t>menunjuk</a:t>
            </a:r>
            <a:r>
              <a:rPr lang="en-US" sz="2000" b="1" i="1" dirty="0" smtClean="0"/>
              <a:t> </a:t>
            </a:r>
            <a:r>
              <a:rPr lang="en-US" sz="2000" b="1" i="1" dirty="0" err="1" smtClean="0"/>
              <a:t>kan</a:t>
            </a:r>
            <a:r>
              <a:rPr lang="en-US" sz="2000" b="1" i="1" dirty="0" smtClean="0"/>
              <a:t> </a:t>
            </a:r>
            <a:r>
              <a:rPr lang="en-US" sz="2000" b="1" i="1" dirty="0" err="1"/>
              <a:t>tugas</a:t>
            </a:r>
            <a:r>
              <a:rPr lang="en-US" sz="2000" b="1" i="1" dirty="0"/>
              <a:t>, </a:t>
            </a:r>
            <a:r>
              <a:rPr lang="en-US" sz="2000" b="1" i="1" dirty="0" err="1" smtClean="0"/>
              <a:t>tanggung-jwb</a:t>
            </a:r>
            <a:r>
              <a:rPr lang="en-US" sz="2000" b="1" i="1" dirty="0"/>
              <a:t>, </a:t>
            </a:r>
            <a:r>
              <a:rPr lang="en-US" sz="2000" b="1" i="1" dirty="0" err="1"/>
              <a:t>wewenang</a:t>
            </a:r>
            <a:r>
              <a:rPr lang="en-US" sz="2000" b="1" i="1" dirty="0"/>
              <a:t> </a:t>
            </a:r>
            <a:r>
              <a:rPr lang="en-US" sz="2000" b="1" i="1" dirty="0" smtClean="0"/>
              <a:t>&amp; </a:t>
            </a:r>
            <a:r>
              <a:rPr lang="en-US" sz="2000" b="1" i="1" dirty="0" err="1"/>
              <a:t>hak</a:t>
            </a:r>
            <a:r>
              <a:rPr lang="en-US" sz="2000" b="1" i="1" dirty="0"/>
              <a:t> </a:t>
            </a:r>
            <a:r>
              <a:rPr lang="en-US" sz="2000" b="1" i="1" dirty="0" err="1"/>
              <a:t>seseorang</a:t>
            </a:r>
            <a:r>
              <a:rPr lang="en-US" sz="2000" b="1" i="1" dirty="0"/>
              <a:t> PNS </a:t>
            </a:r>
            <a:r>
              <a:rPr lang="en-US" sz="2000" b="1" i="1" dirty="0" err="1" smtClean="0"/>
              <a:t>dlm</a:t>
            </a:r>
            <a:r>
              <a:rPr lang="en-US" sz="2000" b="1" i="1" dirty="0" smtClean="0"/>
              <a:t> </a:t>
            </a:r>
            <a:r>
              <a:rPr lang="en-US" sz="2000" b="1" i="1" dirty="0" err="1"/>
              <a:t>satu</a:t>
            </a:r>
            <a:r>
              <a:rPr lang="en-US" sz="2000" b="1" i="1" dirty="0"/>
              <a:t> </a:t>
            </a:r>
            <a:r>
              <a:rPr lang="en-US" sz="2000" b="1" i="1" dirty="0" err="1"/>
              <a:t>satuan</a:t>
            </a:r>
            <a:r>
              <a:rPr lang="en-US" sz="2000" b="1" i="1" dirty="0"/>
              <a:t> </a:t>
            </a:r>
            <a:r>
              <a:rPr lang="en-US" sz="2000" b="1" i="1" dirty="0" err="1"/>
              <a:t>organisasi</a:t>
            </a:r>
            <a:r>
              <a:rPr lang="en-US" sz="2000" b="1" i="1" dirty="0"/>
              <a:t> </a:t>
            </a:r>
            <a:r>
              <a:rPr lang="en-US" sz="2000" b="1" i="1" dirty="0" err="1" smtClean="0"/>
              <a:t>yg</a:t>
            </a:r>
            <a:r>
              <a:rPr lang="en-US" sz="2000" b="1" i="1" dirty="0" smtClean="0"/>
              <a:t> </a:t>
            </a:r>
            <a:r>
              <a:rPr lang="en-US" sz="2000" b="1" i="1" dirty="0" err="1" smtClean="0"/>
              <a:t>dlm</a:t>
            </a:r>
            <a:r>
              <a:rPr lang="en-US" sz="2000" b="1" i="1" dirty="0" smtClean="0"/>
              <a:t> </a:t>
            </a:r>
            <a:r>
              <a:rPr lang="en-US" sz="2000" b="1" i="1" dirty="0" err="1"/>
              <a:t>pelaksanaan</a:t>
            </a:r>
            <a:r>
              <a:rPr lang="en-US" sz="2000" b="1" i="1" dirty="0"/>
              <a:t> </a:t>
            </a:r>
            <a:r>
              <a:rPr lang="en-US" sz="2000" b="1" i="1" dirty="0" err="1"/>
              <a:t>tugasnya</a:t>
            </a:r>
            <a:r>
              <a:rPr lang="en-US" sz="2000" b="1" i="1" dirty="0"/>
              <a:t> </a:t>
            </a:r>
            <a:r>
              <a:rPr lang="en-US" sz="2000" b="1" i="1" dirty="0" smtClean="0"/>
              <a:t>di- </a:t>
            </a:r>
            <a:r>
              <a:rPr lang="en-US" sz="2000" b="1" i="1" dirty="0" err="1" smtClean="0"/>
              <a:t>dasarkan</a:t>
            </a:r>
            <a:r>
              <a:rPr lang="en-US" sz="2000" b="1" i="1" dirty="0" smtClean="0"/>
              <a:t> </a:t>
            </a:r>
            <a:r>
              <a:rPr lang="en-US" sz="2000" b="1" i="1" dirty="0" err="1" smtClean="0"/>
              <a:t>pd</a:t>
            </a:r>
            <a:r>
              <a:rPr lang="en-US" sz="2000" b="1" i="1" dirty="0" smtClean="0"/>
              <a:t> </a:t>
            </a:r>
            <a:r>
              <a:rPr lang="en-US" sz="2000" b="1" i="1" dirty="0" err="1"/>
              <a:t>keahlian</a:t>
            </a:r>
            <a:r>
              <a:rPr lang="en-US" sz="2000" b="1" i="1" dirty="0"/>
              <a:t> </a:t>
            </a:r>
            <a:r>
              <a:rPr lang="en-US" sz="2000" b="1" i="1" dirty="0" smtClean="0"/>
              <a:t>&amp;/</a:t>
            </a:r>
            <a:r>
              <a:rPr lang="en-US" sz="2000" b="1" i="1" dirty="0" err="1" smtClean="0"/>
              <a:t>atau</a:t>
            </a:r>
            <a:r>
              <a:rPr lang="en-US" sz="2000" b="1" i="1" dirty="0" smtClean="0"/>
              <a:t> </a:t>
            </a:r>
            <a:r>
              <a:rPr lang="en-US" sz="2000" b="1" i="1" dirty="0" err="1"/>
              <a:t>keterampilan</a:t>
            </a:r>
            <a:r>
              <a:rPr lang="en-US" sz="2000" b="1" i="1" dirty="0"/>
              <a:t> </a:t>
            </a:r>
            <a:r>
              <a:rPr lang="en-US" sz="2000" b="1" i="1" dirty="0" err="1"/>
              <a:t>tertentu</a:t>
            </a:r>
            <a:r>
              <a:rPr lang="en-US" sz="2000" b="1" i="1" dirty="0"/>
              <a:t> </a:t>
            </a:r>
            <a:r>
              <a:rPr lang="en-US" sz="2000" b="1" i="1" dirty="0" err="1"/>
              <a:t>serta</a:t>
            </a:r>
            <a:r>
              <a:rPr lang="en-US" sz="2000" b="1" i="1" dirty="0"/>
              <a:t> </a:t>
            </a:r>
            <a:r>
              <a:rPr lang="en-US" sz="2000" b="1" i="1" dirty="0" err="1" smtClean="0"/>
              <a:t>ber</a:t>
            </a:r>
            <a:r>
              <a:rPr lang="en-US" sz="2000" b="1" i="1" dirty="0" smtClean="0"/>
              <a:t> </a:t>
            </a:r>
            <a:r>
              <a:rPr lang="en-US" sz="2000" b="1" i="1" dirty="0" err="1" smtClean="0"/>
              <a:t>sifat</a:t>
            </a:r>
            <a:r>
              <a:rPr lang="en-US" sz="2000" b="1" i="1" dirty="0" smtClean="0"/>
              <a:t> </a:t>
            </a:r>
            <a:r>
              <a:rPr lang="en-US" sz="2000" b="1" i="1" dirty="0" err="1"/>
              <a:t>mandiri</a:t>
            </a:r>
            <a:r>
              <a:rPr lang="en-US" sz="2000" b="1" i="1" dirty="0"/>
              <a:t>”</a:t>
            </a:r>
            <a:r>
              <a:rPr lang="en-US" sz="2000" dirty="0"/>
              <a:t>  (</a:t>
            </a:r>
            <a:r>
              <a:rPr lang="en-US" sz="2000" dirty="0" err="1"/>
              <a:t>Pasal</a:t>
            </a:r>
            <a:r>
              <a:rPr lang="en-US" sz="2000" dirty="0"/>
              <a:t> 1 </a:t>
            </a:r>
            <a:r>
              <a:rPr lang="en-US" sz="2000" dirty="0" err="1"/>
              <a:t>Urut</a:t>
            </a:r>
            <a:r>
              <a:rPr lang="en-US" sz="2000" dirty="0"/>
              <a:t> 1</a:t>
            </a:r>
            <a:r>
              <a:rPr lang="en-US" sz="2000" dirty="0" smtClean="0"/>
              <a:t>).</a:t>
            </a:r>
          </a:p>
          <a:p>
            <a:r>
              <a:rPr lang="en-US" sz="2000" dirty="0" smtClean="0"/>
              <a:t>Jabatan2 </a:t>
            </a:r>
            <a:r>
              <a:rPr lang="en-US" sz="2000" dirty="0" err="1" smtClean="0"/>
              <a:t>yg</a:t>
            </a:r>
            <a:r>
              <a:rPr lang="en-US" sz="2000" dirty="0" smtClean="0"/>
              <a:t> </a:t>
            </a:r>
            <a:r>
              <a:rPr lang="en-US" sz="2000" dirty="0" err="1"/>
              <a:t>dihimpun</a:t>
            </a:r>
            <a:r>
              <a:rPr lang="en-US" sz="2000" dirty="0"/>
              <a:t> </a:t>
            </a:r>
            <a:r>
              <a:rPr lang="en-US" sz="2000" dirty="0" err="1" smtClean="0"/>
              <a:t>dlm</a:t>
            </a:r>
            <a:r>
              <a:rPr lang="en-US" sz="2000" dirty="0" smtClean="0"/>
              <a:t> </a:t>
            </a:r>
            <a:r>
              <a:rPr lang="en-US" sz="2000" dirty="0" err="1"/>
              <a:t>rumpun</a:t>
            </a:r>
            <a:r>
              <a:rPr lang="en-US" sz="2000" dirty="0"/>
              <a:t>  </a:t>
            </a:r>
            <a:r>
              <a:rPr lang="en-US" sz="2000" dirty="0" err="1" smtClean="0"/>
              <a:t>jabfung</a:t>
            </a:r>
            <a:r>
              <a:rPr lang="en-US" sz="2000" dirty="0" smtClean="0"/>
              <a:t> </a:t>
            </a:r>
            <a:r>
              <a:rPr lang="en-US" sz="2000" dirty="0" err="1" smtClean="0"/>
              <a:t>dpt</a:t>
            </a:r>
            <a:r>
              <a:rPr lang="en-US" sz="2000" dirty="0" smtClean="0"/>
              <a:t> </a:t>
            </a:r>
            <a:r>
              <a:rPr lang="en-US" sz="2000" dirty="0" err="1" smtClean="0"/>
              <a:t>dikategori</a:t>
            </a:r>
            <a:r>
              <a:rPr lang="en-US" sz="2000" dirty="0" smtClean="0"/>
              <a:t> </a:t>
            </a:r>
            <a:r>
              <a:rPr lang="en-US" sz="2000" dirty="0" err="1" smtClean="0"/>
              <a:t>kan</a:t>
            </a:r>
            <a:r>
              <a:rPr lang="en-US" sz="2000" dirty="0" smtClean="0"/>
              <a:t> </a:t>
            </a:r>
            <a:r>
              <a:rPr lang="en-US" sz="2000" dirty="0" err="1" smtClean="0"/>
              <a:t>dlm</a:t>
            </a:r>
            <a:r>
              <a:rPr lang="en-US" sz="2000" dirty="0" smtClean="0"/>
              <a:t> </a:t>
            </a:r>
            <a:r>
              <a:rPr lang="en-US" sz="2000" dirty="0" err="1" smtClean="0"/>
              <a:t>jabfung</a:t>
            </a:r>
            <a:r>
              <a:rPr lang="en-US" sz="2000" dirty="0" smtClean="0"/>
              <a:t> </a:t>
            </a:r>
            <a:r>
              <a:rPr lang="en-US" sz="2000" dirty="0" err="1"/>
              <a:t>Keahlian</a:t>
            </a:r>
            <a:r>
              <a:rPr lang="en-US" sz="2000" dirty="0"/>
              <a:t> </a:t>
            </a:r>
            <a:r>
              <a:rPr lang="en-US" sz="2000" dirty="0" err="1"/>
              <a:t>atau</a:t>
            </a:r>
            <a:r>
              <a:rPr lang="en-US" sz="2000" dirty="0"/>
              <a:t> </a:t>
            </a:r>
            <a:r>
              <a:rPr lang="en-US" sz="2000" dirty="0" err="1" smtClean="0"/>
              <a:t>jabfung</a:t>
            </a:r>
            <a:r>
              <a:rPr lang="en-US" sz="2000" dirty="0" smtClean="0"/>
              <a:t> </a:t>
            </a:r>
            <a:r>
              <a:rPr lang="en-US" sz="2000" dirty="0" err="1"/>
              <a:t>Keterampilan</a:t>
            </a:r>
            <a:r>
              <a:rPr lang="en-US" sz="2000" dirty="0" smtClean="0"/>
              <a:t>.</a:t>
            </a:r>
          </a:p>
          <a:p>
            <a:endParaRPr lang="en-US" sz="2000" dirty="0" smtClean="0"/>
          </a:p>
          <a:p>
            <a:r>
              <a:rPr lang="en-US" sz="2000" b="1" dirty="0" err="1" smtClean="0"/>
              <a:t>JabFung</a:t>
            </a:r>
            <a:r>
              <a:rPr lang="en-US" sz="2000" b="1" dirty="0" smtClean="0"/>
              <a:t> </a:t>
            </a:r>
            <a:r>
              <a:rPr lang="en-US" sz="2000" b="1" dirty="0" err="1"/>
              <a:t>Keahlian</a:t>
            </a:r>
            <a:r>
              <a:rPr lang="en-US" sz="2000" b="1" dirty="0"/>
              <a:t>, </a:t>
            </a:r>
            <a:r>
              <a:rPr lang="en-US" sz="2000" dirty="0" err="1" smtClean="0"/>
              <a:t>adlh</a:t>
            </a:r>
            <a:r>
              <a:rPr lang="en-US" sz="2000" b="1" dirty="0" smtClean="0"/>
              <a:t> </a:t>
            </a:r>
            <a:r>
              <a:rPr lang="en-US" sz="2000" b="1" i="1" dirty="0" err="1" smtClean="0"/>
              <a:t>jabfung</a:t>
            </a:r>
            <a:r>
              <a:rPr lang="en-US" sz="2000" b="1" i="1" dirty="0" smtClean="0"/>
              <a:t> </a:t>
            </a:r>
            <a:r>
              <a:rPr lang="en-US" sz="2000" b="1" i="1" dirty="0" err="1"/>
              <a:t>kualifikasi</a:t>
            </a:r>
            <a:r>
              <a:rPr lang="en-US" sz="2000" b="1" i="1" dirty="0"/>
              <a:t> </a:t>
            </a:r>
            <a:r>
              <a:rPr lang="en-US" sz="2000" b="1" i="1" dirty="0" err="1"/>
              <a:t>profesional</a:t>
            </a:r>
            <a:r>
              <a:rPr lang="en-US" sz="2000" b="1" i="1" dirty="0"/>
              <a:t> </a:t>
            </a:r>
            <a:r>
              <a:rPr lang="en-US" sz="2000" b="1" i="1" dirty="0" smtClean="0"/>
              <a:t> </a:t>
            </a:r>
            <a:r>
              <a:rPr lang="en-US" sz="2000" dirty="0" err="1" smtClean="0"/>
              <a:t>yg</a:t>
            </a:r>
            <a:r>
              <a:rPr lang="en-US" sz="2000" dirty="0" smtClean="0"/>
              <a:t> </a:t>
            </a:r>
            <a:r>
              <a:rPr lang="en-US" sz="2000" dirty="0" err="1"/>
              <a:t>pelaksanaan</a:t>
            </a:r>
            <a:r>
              <a:rPr lang="en-US" sz="2000" dirty="0"/>
              <a:t> </a:t>
            </a:r>
            <a:r>
              <a:rPr lang="en-US" sz="2000" dirty="0" err="1"/>
              <a:t>tugas</a:t>
            </a:r>
            <a:r>
              <a:rPr lang="en-US" sz="2000" dirty="0"/>
              <a:t> </a:t>
            </a:r>
            <a:r>
              <a:rPr lang="en-US" sz="2000" dirty="0" smtClean="0"/>
              <a:t>&amp; </a:t>
            </a:r>
            <a:r>
              <a:rPr lang="en-US" sz="2000" dirty="0" err="1"/>
              <a:t>fungsinya</a:t>
            </a:r>
            <a:r>
              <a:rPr lang="en-US" sz="2000" dirty="0"/>
              <a:t> </a:t>
            </a:r>
            <a:r>
              <a:rPr lang="en-US" sz="2000" dirty="0" err="1"/>
              <a:t>mensyaratkan</a:t>
            </a:r>
            <a:r>
              <a:rPr lang="en-US" sz="2000" dirty="0"/>
              <a:t> </a:t>
            </a:r>
            <a:r>
              <a:rPr lang="en-US" sz="2000" dirty="0" err="1"/>
              <a:t>penguasaan</a:t>
            </a:r>
            <a:r>
              <a:rPr lang="en-US" sz="2000" dirty="0"/>
              <a:t> </a:t>
            </a:r>
            <a:r>
              <a:rPr lang="en-US" sz="2000" dirty="0" err="1"/>
              <a:t>ilmu</a:t>
            </a:r>
            <a:r>
              <a:rPr lang="en-US" sz="2000" dirty="0"/>
              <a:t> </a:t>
            </a:r>
            <a:r>
              <a:rPr lang="en-US" sz="2000" dirty="0" err="1"/>
              <a:t>pengetahuan</a:t>
            </a:r>
            <a:r>
              <a:rPr lang="en-US" sz="2000" dirty="0"/>
              <a:t> </a:t>
            </a:r>
            <a:r>
              <a:rPr lang="en-US" sz="2000" dirty="0" smtClean="0"/>
              <a:t>&amp; </a:t>
            </a:r>
            <a:r>
              <a:rPr lang="en-US" sz="2000" dirty="0" err="1"/>
              <a:t>teknologi</a:t>
            </a:r>
            <a:r>
              <a:rPr lang="en-US" sz="2000" dirty="0"/>
              <a:t> </a:t>
            </a:r>
            <a:r>
              <a:rPr lang="en-US" sz="2000" dirty="0" err="1" smtClean="0"/>
              <a:t>dibid</a:t>
            </a:r>
            <a:r>
              <a:rPr lang="en-US" sz="2000" dirty="0" smtClean="0"/>
              <a:t>. </a:t>
            </a:r>
            <a:r>
              <a:rPr lang="en-US" sz="2000" dirty="0" err="1"/>
              <a:t>keahliannya</a:t>
            </a:r>
            <a:r>
              <a:rPr lang="en-US" sz="2000" dirty="0"/>
              <a:t>. </a:t>
            </a:r>
          </a:p>
          <a:p>
            <a:r>
              <a:rPr lang="en-US" sz="2000" b="1" dirty="0" err="1"/>
              <a:t>Tugas</a:t>
            </a:r>
            <a:r>
              <a:rPr lang="en-US" sz="2000" b="1" dirty="0"/>
              <a:t> </a:t>
            </a:r>
            <a:r>
              <a:rPr lang="en-US" sz="2000" b="1" dirty="0" err="1"/>
              <a:t>utama</a:t>
            </a:r>
            <a:r>
              <a:rPr lang="en-US" sz="2000" b="1" dirty="0"/>
              <a:t> </a:t>
            </a:r>
            <a:r>
              <a:rPr lang="en-US" sz="2000" b="1" dirty="0" err="1" smtClean="0"/>
              <a:t>jabfung</a:t>
            </a:r>
            <a:r>
              <a:rPr lang="en-US" sz="2000" b="1" dirty="0" smtClean="0"/>
              <a:t> </a:t>
            </a:r>
            <a:r>
              <a:rPr lang="en-US" sz="2000" b="1" dirty="0" err="1"/>
              <a:t>keahlian</a:t>
            </a:r>
            <a:r>
              <a:rPr lang="en-US" sz="2000" b="1" dirty="0"/>
              <a:t> </a:t>
            </a:r>
            <a:r>
              <a:rPr lang="en-US" sz="2000" dirty="0" err="1"/>
              <a:t>meliputi</a:t>
            </a:r>
            <a:r>
              <a:rPr lang="en-US" sz="2000" dirty="0"/>
              <a:t> </a:t>
            </a:r>
            <a:r>
              <a:rPr lang="en-US" sz="2000" dirty="0" err="1"/>
              <a:t>pengembangan</a:t>
            </a:r>
            <a:r>
              <a:rPr lang="en-US" sz="2000" dirty="0"/>
              <a:t> </a:t>
            </a:r>
            <a:r>
              <a:rPr lang="en-US" sz="2000" dirty="0" err="1"/>
              <a:t>pengetahuan</a:t>
            </a:r>
            <a:r>
              <a:rPr lang="en-US" sz="2000" dirty="0"/>
              <a:t>, </a:t>
            </a:r>
            <a:r>
              <a:rPr lang="en-US" sz="2000" dirty="0" err="1"/>
              <a:t>penerapan</a:t>
            </a:r>
            <a:r>
              <a:rPr lang="en-US" sz="2000" dirty="0"/>
              <a:t> </a:t>
            </a:r>
            <a:r>
              <a:rPr lang="en-US" sz="2000" dirty="0" err="1"/>
              <a:t>konsep</a:t>
            </a:r>
            <a:r>
              <a:rPr lang="en-US" sz="2000" dirty="0"/>
              <a:t> </a:t>
            </a:r>
            <a:r>
              <a:rPr lang="en-US" sz="2000" dirty="0" smtClean="0"/>
              <a:t>&amp; </a:t>
            </a:r>
            <a:r>
              <a:rPr lang="en-US" sz="2000" dirty="0" err="1"/>
              <a:t>teori</a:t>
            </a:r>
            <a:r>
              <a:rPr lang="en-US" sz="2000" dirty="0"/>
              <a:t>, </a:t>
            </a:r>
            <a:r>
              <a:rPr lang="en-US" sz="2000" dirty="0" err="1"/>
              <a:t>ilmu</a:t>
            </a:r>
            <a:r>
              <a:rPr lang="en-US" sz="2000" dirty="0"/>
              <a:t> </a:t>
            </a:r>
            <a:r>
              <a:rPr lang="en-US" sz="2000" dirty="0" smtClean="0"/>
              <a:t>&amp; </a:t>
            </a:r>
            <a:r>
              <a:rPr lang="en-US" sz="2000" dirty="0" err="1"/>
              <a:t>seni</a:t>
            </a:r>
            <a:r>
              <a:rPr lang="en-US" sz="2000" dirty="0"/>
              <a:t> </a:t>
            </a:r>
            <a:r>
              <a:rPr lang="en-US" sz="2000" dirty="0" err="1"/>
              <a:t>untuk</a:t>
            </a:r>
            <a:r>
              <a:rPr lang="en-US" sz="2000" dirty="0"/>
              <a:t> </a:t>
            </a:r>
            <a:r>
              <a:rPr lang="en-US" sz="2000" dirty="0" err="1"/>
              <a:t>pemecahan</a:t>
            </a:r>
            <a:r>
              <a:rPr lang="en-US" sz="2000" dirty="0"/>
              <a:t> </a:t>
            </a:r>
            <a:r>
              <a:rPr lang="en-US" sz="2000" dirty="0" err="1"/>
              <a:t>masalah</a:t>
            </a:r>
            <a:r>
              <a:rPr lang="en-US" sz="2000" dirty="0"/>
              <a:t>, </a:t>
            </a:r>
            <a:r>
              <a:rPr lang="en-US" sz="2000" dirty="0" smtClean="0"/>
              <a:t>&amp; </a:t>
            </a:r>
            <a:r>
              <a:rPr lang="en-US" sz="2000" dirty="0" err="1"/>
              <a:t>pemberian</a:t>
            </a:r>
            <a:r>
              <a:rPr lang="en-US" sz="2000" dirty="0"/>
              <a:t> </a:t>
            </a:r>
            <a:r>
              <a:rPr lang="en-US" sz="2000" dirty="0" err="1"/>
              <a:t>pengajaran</a:t>
            </a:r>
            <a:r>
              <a:rPr lang="en-US" sz="2000" dirty="0"/>
              <a:t> </a:t>
            </a:r>
            <a:r>
              <a:rPr lang="en-US" sz="2000" dirty="0" smtClean="0"/>
              <a:t>dg </a:t>
            </a:r>
            <a:r>
              <a:rPr lang="en-US" sz="2000" dirty="0" err="1"/>
              <a:t>cara</a:t>
            </a:r>
            <a:r>
              <a:rPr lang="en-US" sz="2000" dirty="0"/>
              <a:t> </a:t>
            </a:r>
            <a:r>
              <a:rPr lang="en-US" sz="2000" dirty="0" err="1" smtClean="0"/>
              <a:t>yg</a:t>
            </a:r>
            <a:r>
              <a:rPr lang="en-US" sz="2000" dirty="0" smtClean="0"/>
              <a:t> </a:t>
            </a:r>
            <a:r>
              <a:rPr lang="en-US" sz="2000" dirty="0" err="1"/>
              <a:t>sistematis</a:t>
            </a:r>
            <a:r>
              <a:rPr lang="en-US" sz="2000" dirty="0"/>
              <a:t> (</a:t>
            </a:r>
            <a:r>
              <a:rPr lang="en-US" sz="2000" dirty="0" err="1"/>
              <a:t>Pasal</a:t>
            </a:r>
            <a:r>
              <a:rPr lang="en-US" sz="2000" dirty="0"/>
              <a:t> 1.4). </a:t>
            </a:r>
          </a:p>
          <a:p>
            <a:endParaRPr lang="en-US" sz="2000" dirty="0" smtClean="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10</a:t>
            </a:fld>
            <a:endParaRPr lang="en-US"/>
          </a:p>
        </p:txBody>
      </p:sp>
      <p:sp>
        <p:nvSpPr>
          <p:cNvPr id="6" name="Title 5"/>
          <p:cNvSpPr>
            <a:spLocks noGrp="1"/>
          </p:cNvSpPr>
          <p:nvPr>
            <p:ph type="title"/>
          </p:nvPr>
        </p:nvSpPr>
        <p:spPr>
          <a:xfrm>
            <a:off x="179512" y="274638"/>
            <a:ext cx="8712968" cy="1143000"/>
          </a:xfrm>
        </p:spPr>
        <p:txBody>
          <a:bodyPr>
            <a:noAutofit/>
          </a:bodyPr>
          <a:lstStyle/>
          <a:p>
            <a:r>
              <a:rPr lang="en-US" sz="3600" i="1" dirty="0" err="1" smtClean="0">
                <a:solidFill>
                  <a:schemeClr val="tx1"/>
                </a:solidFill>
              </a:rPr>
              <a:t>Lnjutan</a:t>
            </a:r>
            <a:r>
              <a:rPr lang="en-US" sz="3600" i="1" dirty="0" smtClean="0">
                <a:solidFill>
                  <a:schemeClr val="tx1"/>
                </a:solidFill>
              </a:rPr>
              <a:t> (DASAR-2 PROFESIONALISME)</a:t>
            </a:r>
            <a:endParaRPr lang="en-US" sz="3600" i="1" dirty="0">
              <a:solidFill>
                <a:schemeClr val="tx1"/>
              </a:solidFill>
            </a:endParaRPr>
          </a:p>
        </p:txBody>
      </p:sp>
    </p:spTree>
    <p:extLst>
      <p:ext uri="{BB962C8B-B14F-4D97-AF65-F5344CB8AC3E}">
        <p14:creationId xmlns:p14="http://schemas.microsoft.com/office/powerpoint/2010/main" xmlns="" val="99058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25000" lnSpcReduction="20000"/>
          </a:bodyPr>
          <a:lstStyle/>
          <a:p>
            <a:r>
              <a:rPr lang="en-US" sz="9600" b="1" dirty="0" err="1"/>
              <a:t>Tugas</a:t>
            </a:r>
            <a:r>
              <a:rPr lang="en-US" sz="9600" b="1" dirty="0"/>
              <a:t> </a:t>
            </a:r>
            <a:r>
              <a:rPr lang="en-US" sz="9600" b="1" dirty="0" err="1"/>
              <a:t>utama</a:t>
            </a:r>
            <a:r>
              <a:rPr lang="en-US" sz="9600" b="1" dirty="0"/>
              <a:t> </a:t>
            </a:r>
            <a:r>
              <a:rPr lang="en-US" sz="9600" b="1" dirty="0" smtClean="0"/>
              <a:t>jab. </a:t>
            </a:r>
            <a:r>
              <a:rPr lang="en-US" sz="9600" b="1" dirty="0" err="1"/>
              <a:t>fungsional</a:t>
            </a:r>
            <a:r>
              <a:rPr lang="en-US" sz="9600" b="1" dirty="0"/>
              <a:t> </a:t>
            </a:r>
            <a:r>
              <a:rPr lang="en-US" sz="9600" b="1" dirty="0" err="1"/>
              <a:t>keahlian</a:t>
            </a:r>
            <a:r>
              <a:rPr lang="en-US" sz="9600" b="1" dirty="0"/>
              <a:t> </a:t>
            </a:r>
            <a:r>
              <a:rPr lang="en-US" sz="9600" dirty="0" err="1"/>
              <a:t>meliputi</a:t>
            </a:r>
            <a:r>
              <a:rPr lang="en-US" sz="9600" dirty="0"/>
              <a:t> </a:t>
            </a:r>
            <a:r>
              <a:rPr lang="en-US" sz="9600" dirty="0" err="1" smtClean="0"/>
              <a:t>pe</a:t>
            </a:r>
            <a:r>
              <a:rPr lang="en-US" sz="9600" dirty="0" smtClean="0"/>
              <a:t> </a:t>
            </a:r>
            <a:r>
              <a:rPr lang="en-US" sz="9600" dirty="0" err="1" smtClean="0"/>
              <a:t>ngembangan</a:t>
            </a:r>
            <a:r>
              <a:rPr lang="en-US" sz="9600" dirty="0" smtClean="0"/>
              <a:t> </a:t>
            </a:r>
            <a:r>
              <a:rPr lang="en-US" sz="9600" dirty="0" err="1"/>
              <a:t>pengetahuan</a:t>
            </a:r>
            <a:r>
              <a:rPr lang="en-US" sz="9600" dirty="0"/>
              <a:t>, </a:t>
            </a:r>
            <a:r>
              <a:rPr lang="en-US" sz="9600" dirty="0" err="1"/>
              <a:t>penerapan</a:t>
            </a:r>
            <a:r>
              <a:rPr lang="en-US" sz="9600" dirty="0"/>
              <a:t> </a:t>
            </a:r>
            <a:r>
              <a:rPr lang="en-US" sz="9600" dirty="0" err="1"/>
              <a:t>konsep</a:t>
            </a:r>
            <a:r>
              <a:rPr lang="en-US" sz="9600" dirty="0"/>
              <a:t> </a:t>
            </a:r>
            <a:r>
              <a:rPr lang="en-US" sz="9600" dirty="0" smtClean="0"/>
              <a:t>&amp; </a:t>
            </a:r>
            <a:r>
              <a:rPr lang="en-US" sz="9600" dirty="0" err="1"/>
              <a:t>teori</a:t>
            </a:r>
            <a:r>
              <a:rPr lang="en-US" sz="9600" dirty="0"/>
              <a:t>, </a:t>
            </a:r>
            <a:r>
              <a:rPr lang="en-US" sz="9600" dirty="0" err="1"/>
              <a:t>ilmu</a:t>
            </a:r>
            <a:r>
              <a:rPr lang="en-US" sz="9600" dirty="0"/>
              <a:t> </a:t>
            </a:r>
            <a:r>
              <a:rPr lang="en-US" sz="9600" dirty="0" smtClean="0"/>
              <a:t>&amp; </a:t>
            </a:r>
            <a:r>
              <a:rPr lang="en-US" sz="9600" dirty="0" err="1"/>
              <a:t>seni</a:t>
            </a:r>
            <a:r>
              <a:rPr lang="en-US" sz="9600" dirty="0"/>
              <a:t> </a:t>
            </a:r>
            <a:r>
              <a:rPr lang="en-US" sz="9600" dirty="0" err="1" smtClean="0"/>
              <a:t>utk</a:t>
            </a:r>
            <a:r>
              <a:rPr lang="en-US" sz="9600" dirty="0" smtClean="0"/>
              <a:t> </a:t>
            </a:r>
            <a:r>
              <a:rPr lang="en-US" sz="9600" dirty="0" err="1"/>
              <a:t>pemecahan</a:t>
            </a:r>
            <a:r>
              <a:rPr lang="en-US" sz="9600" dirty="0"/>
              <a:t> </a:t>
            </a:r>
            <a:r>
              <a:rPr lang="en-US" sz="9600" dirty="0" err="1" smtClean="0"/>
              <a:t>masalh</a:t>
            </a:r>
            <a:r>
              <a:rPr lang="en-US" sz="9600" dirty="0"/>
              <a:t>, </a:t>
            </a:r>
            <a:r>
              <a:rPr lang="en-US" sz="9600" dirty="0" smtClean="0"/>
              <a:t>&amp; </a:t>
            </a:r>
            <a:r>
              <a:rPr lang="en-US" sz="9600" dirty="0" err="1" smtClean="0"/>
              <a:t>pembe</a:t>
            </a:r>
            <a:r>
              <a:rPr lang="en-US" sz="9600" dirty="0" smtClean="0"/>
              <a:t> </a:t>
            </a:r>
            <a:r>
              <a:rPr lang="en-US" sz="9600" dirty="0" err="1" smtClean="0"/>
              <a:t>rian</a:t>
            </a:r>
            <a:r>
              <a:rPr lang="en-US" sz="9600" dirty="0" smtClean="0"/>
              <a:t> </a:t>
            </a:r>
            <a:r>
              <a:rPr lang="en-US" sz="9600" dirty="0" err="1"/>
              <a:t>pengajaran</a:t>
            </a:r>
            <a:r>
              <a:rPr lang="en-US" sz="9600" dirty="0"/>
              <a:t> </a:t>
            </a:r>
            <a:r>
              <a:rPr lang="en-US" sz="9600" dirty="0" smtClean="0"/>
              <a:t>dg </a:t>
            </a:r>
            <a:r>
              <a:rPr lang="en-US" sz="9600" dirty="0" err="1"/>
              <a:t>cara</a:t>
            </a:r>
            <a:r>
              <a:rPr lang="en-US" sz="9600" dirty="0"/>
              <a:t> </a:t>
            </a:r>
            <a:r>
              <a:rPr lang="en-US" sz="9600" dirty="0" err="1" smtClean="0"/>
              <a:t>yg</a:t>
            </a:r>
            <a:r>
              <a:rPr lang="en-US" sz="9600" dirty="0" smtClean="0"/>
              <a:t> </a:t>
            </a:r>
            <a:r>
              <a:rPr lang="en-US" sz="9600" dirty="0" err="1"/>
              <a:t>sistematis</a:t>
            </a:r>
            <a:r>
              <a:rPr lang="en-US" sz="9600" dirty="0"/>
              <a:t> (</a:t>
            </a:r>
            <a:r>
              <a:rPr lang="en-US" sz="9600" dirty="0" err="1"/>
              <a:t>Pasal</a:t>
            </a:r>
            <a:r>
              <a:rPr lang="en-US" sz="9600" dirty="0"/>
              <a:t> 1.4). </a:t>
            </a:r>
          </a:p>
          <a:p>
            <a:pPr marL="109728" indent="0">
              <a:buNone/>
            </a:pPr>
            <a:r>
              <a:rPr lang="en-US" sz="9600" dirty="0"/>
              <a:t> </a:t>
            </a:r>
          </a:p>
          <a:p>
            <a:r>
              <a:rPr lang="en-US" sz="9600" b="1" i="1" dirty="0" err="1" smtClean="0"/>
              <a:t>Kualifikasi</a:t>
            </a:r>
            <a:r>
              <a:rPr lang="en-US" sz="9600" b="1" i="1" dirty="0" smtClean="0"/>
              <a:t> </a:t>
            </a:r>
            <a:r>
              <a:rPr lang="en-US" sz="9600" b="1" i="1" dirty="0" err="1"/>
              <a:t>Profesional</a:t>
            </a:r>
            <a:r>
              <a:rPr lang="en-US" sz="9600" b="1" i="1" dirty="0"/>
              <a:t>, </a:t>
            </a:r>
            <a:r>
              <a:rPr lang="en-US" sz="9600" b="1" i="1" dirty="0" err="1" smtClean="0"/>
              <a:t>adlh</a:t>
            </a:r>
            <a:r>
              <a:rPr lang="en-US" sz="9600" b="1" i="1" dirty="0" smtClean="0"/>
              <a:t> </a:t>
            </a:r>
            <a:r>
              <a:rPr lang="en-US" sz="9600" b="1" i="1" dirty="0" err="1"/>
              <a:t>kualifikasi</a:t>
            </a:r>
            <a:r>
              <a:rPr lang="en-US" sz="9600" b="1" i="1" dirty="0"/>
              <a:t> </a:t>
            </a:r>
            <a:r>
              <a:rPr lang="en-US" sz="9600" b="1" i="1" dirty="0" err="1" smtClean="0"/>
              <a:t>yg</a:t>
            </a:r>
            <a:r>
              <a:rPr lang="en-US" sz="9600" b="1" i="1" dirty="0" smtClean="0"/>
              <a:t> </a:t>
            </a:r>
            <a:r>
              <a:rPr lang="en-US" sz="9600" b="1" i="1" dirty="0" err="1"/>
              <a:t>bersifat</a:t>
            </a:r>
            <a:r>
              <a:rPr lang="en-US" sz="9600" b="1" i="1" dirty="0"/>
              <a:t> </a:t>
            </a:r>
            <a:r>
              <a:rPr lang="en-US" sz="9600" b="1" i="1" dirty="0" err="1"/>
              <a:t>keahlian</a:t>
            </a:r>
            <a:r>
              <a:rPr lang="en-US" sz="9600" b="1" i="1" dirty="0"/>
              <a:t> </a:t>
            </a:r>
            <a:r>
              <a:rPr lang="en-US" sz="9600" b="1" i="1" dirty="0" err="1" smtClean="0"/>
              <a:t>yg</a:t>
            </a:r>
            <a:r>
              <a:rPr lang="en-US" sz="9600" b="1" i="1" dirty="0" smtClean="0"/>
              <a:t> </a:t>
            </a:r>
            <a:r>
              <a:rPr lang="en-US" sz="9600" b="1" i="1" dirty="0" err="1"/>
              <a:t>didasarkan</a:t>
            </a:r>
            <a:r>
              <a:rPr lang="en-US" sz="9600" b="1" i="1" dirty="0"/>
              <a:t> </a:t>
            </a:r>
            <a:r>
              <a:rPr lang="en-US" sz="9600" b="1" i="1" dirty="0" err="1" smtClean="0"/>
              <a:t>pd</a:t>
            </a:r>
            <a:r>
              <a:rPr lang="en-US" sz="9600" b="1" i="1" dirty="0" smtClean="0"/>
              <a:t> </a:t>
            </a:r>
            <a:r>
              <a:rPr lang="en-US" sz="9600" b="1" i="1" dirty="0" err="1"/>
              <a:t>ilmu</a:t>
            </a:r>
            <a:r>
              <a:rPr lang="en-US" sz="9600" b="1" i="1" dirty="0"/>
              <a:t> </a:t>
            </a:r>
            <a:r>
              <a:rPr lang="en-US" sz="9600" b="1" i="1" dirty="0" err="1"/>
              <a:t>pengetahuan</a:t>
            </a:r>
            <a:r>
              <a:rPr lang="en-US" sz="9600" b="1" i="1" dirty="0"/>
              <a:t> </a:t>
            </a:r>
            <a:r>
              <a:rPr lang="en-US" sz="9600" b="1" i="1" dirty="0" err="1" smtClean="0"/>
              <a:t>yg</a:t>
            </a:r>
            <a:r>
              <a:rPr lang="en-US" sz="9600" b="1" i="1" dirty="0" smtClean="0"/>
              <a:t> di </a:t>
            </a:r>
            <a:r>
              <a:rPr lang="en-US" sz="9600" b="1" i="1" dirty="0" err="1" smtClean="0"/>
              <a:t>dptkan</a:t>
            </a:r>
            <a:r>
              <a:rPr lang="en-US" sz="9600" b="1" i="1" dirty="0" smtClean="0"/>
              <a:t> </a:t>
            </a:r>
            <a:r>
              <a:rPr lang="en-US" sz="9600" b="1" i="1" dirty="0" err="1"/>
              <a:t>dari</a:t>
            </a:r>
            <a:r>
              <a:rPr lang="en-US" sz="9600" b="1" i="1" dirty="0"/>
              <a:t> </a:t>
            </a:r>
            <a:r>
              <a:rPr lang="en-US" sz="9600" b="1" i="1" dirty="0" err="1"/>
              <a:t>pendidikan</a:t>
            </a:r>
            <a:r>
              <a:rPr lang="en-US" sz="9600" b="1" i="1" dirty="0"/>
              <a:t> </a:t>
            </a:r>
            <a:r>
              <a:rPr lang="en-US" sz="9600" b="1" i="1" dirty="0" err="1" smtClean="0"/>
              <a:t>yg</a:t>
            </a:r>
            <a:r>
              <a:rPr lang="en-US" sz="9600" b="1" i="1" dirty="0" smtClean="0"/>
              <a:t> </a:t>
            </a:r>
            <a:r>
              <a:rPr lang="en-US" sz="9600" b="1" i="1" dirty="0" err="1"/>
              <a:t>berkelanjutan</a:t>
            </a:r>
            <a:r>
              <a:rPr lang="en-US" sz="9600" b="1" i="1" dirty="0"/>
              <a:t> </a:t>
            </a:r>
            <a:r>
              <a:rPr lang="en-US" sz="9600" b="1" i="1" dirty="0" err="1" smtClean="0"/>
              <a:t>scr</a:t>
            </a:r>
            <a:r>
              <a:rPr lang="en-US" sz="9600" b="1" i="1" dirty="0" smtClean="0"/>
              <a:t> </a:t>
            </a:r>
            <a:r>
              <a:rPr lang="en-US" sz="9600" b="1" i="1" dirty="0" err="1" smtClean="0"/>
              <a:t>siste</a:t>
            </a:r>
            <a:r>
              <a:rPr lang="en-US" sz="9600" b="1" i="1" dirty="0" smtClean="0"/>
              <a:t> - </a:t>
            </a:r>
            <a:r>
              <a:rPr lang="en-US" sz="9600" b="1" i="1" dirty="0" err="1" smtClean="0"/>
              <a:t>matis</a:t>
            </a:r>
            <a:r>
              <a:rPr lang="en-US" sz="9600" b="1" i="1" dirty="0" smtClean="0"/>
              <a:t> </a:t>
            </a:r>
            <a:r>
              <a:rPr lang="en-US" sz="9600" b="1" i="1" dirty="0" err="1" smtClean="0"/>
              <a:t>yg</a:t>
            </a:r>
            <a:r>
              <a:rPr lang="en-US" sz="9600" b="1" i="1" dirty="0" smtClean="0"/>
              <a:t> </a:t>
            </a:r>
            <a:r>
              <a:rPr lang="en-US" sz="9600" b="1" i="1" dirty="0" err="1"/>
              <a:t>pelaksanaan</a:t>
            </a:r>
            <a:r>
              <a:rPr lang="en-US" sz="9600" b="1" i="1" dirty="0"/>
              <a:t> </a:t>
            </a:r>
            <a:r>
              <a:rPr lang="en-US" sz="9600" b="1" i="1" dirty="0" err="1"/>
              <a:t>tugasnya</a:t>
            </a:r>
            <a:r>
              <a:rPr lang="en-US" sz="9600" b="1" i="1" dirty="0"/>
              <a:t> </a:t>
            </a:r>
            <a:r>
              <a:rPr lang="en-US" sz="9600" b="1" i="1" dirty="0" err="1"/>
              <a:t>meliputi</a:t>
            </a:r>
            <a:r>
              <a:rPr lang="en-US" sz="9600" b="1" i="1" dirty="0"/>
              <a:t> </a:t>
            </a:r>
            <a:r>
              <a:rPr lang="en-US" sz="9600" b="1" i="1" dirty="0" err="1"/>
              <a:t>penelitian</a:t>
            </a:r>
            <a:r>
              <a:rPr lang="en-US" sz="9600" b="1" i="1" dirty="0"/>
              <a:t>, </a:t>
            </a:r>
            <a:r>
              <a:rPr lang="en-US" sz="9600" b="1" i="1" dirty="0" err="1"/>
              <a:t>pengembangan</a:t>
            </a:r>
            <a:r>
              <a:rPr lang="en-US" sz="9600" b="1" i="1" dirty="0"/>
              <a:t> </a:t>
            </a:r>
            <a:r>
              <a:rPr lang="en-US" sz="9600" b="1" i="1" dirty="0" err="1"/>
              <a:t>ilmu</a:t>
            </a:r>
            <a:r>
              <a:rPr lang="en-US" sz="9600" b="1" i="1" dirty="0"/>
              <a:t> </a:t>
            </a:r>
            <a:r>
              <a:rPr lang="en-US" sz="9600" b="1" i="1" dirty="0" err="1"/>
              <a:t>pengetahuan</a:t>
            </a:r>
            <a:r>
              <a:rPr lang="en-US" sz="9600" b="1" i="1" dirty="0"/>
              <a:t>, </a:t>
            </a:r>
            <a:r>
              <a:rPr lang="en-US" sz="9600" b="1" i="1" dirty="0" err="1"/>
              <a:t>pengembangan</a:t>
            </a:r>
            <a:r>
              <a:rPr lang="en-US" sz="9600" b="1" i="1" dirty="0"/>
              <a:t> </a:t>
            </a:r>
            <a:r>
              <a:rPr lang="en-US" sz="9600" b="1" i="1" dirty="0" smtClean="0"/>
              <a:t>&amp; </a:t>
            </a:r>
            <a:r>
              <a:rPr lang="en-US" sz="9600" b="1" i="1" dirty="0" err="1"/>
              <a:t>penerapan</a:t>
            </a:r>
            <a:r>
              <a:rPr lang="en-US" sz="9600" b="1" i="1" dirty="0"/>
              <a:t> </a:t>
            </a:r>
            <a:r>
              <a:rPr lang="en-US" sz="9600" b="1" i="1" dirty="0" err="1"/>
              <a:t>konsep</a:t>
            </a:r>
            <a:r>
              <a:rPr lang="en-US" sz="9600" b="1" i="1" dirty="0"/>
              <a:t>, </a:t>
            </a:r>
            <a:r>
              <a:rPr lang="en-US" sz="9600" b="1" i="1" dirty="0" err="1"/>
              <a:t>teori</a:t>
            </a:r>
            <a:r>
              <a:rPr lang="en-US" sz="9600" b="1" i="1" dirty="0"/>
              <a:t>, </a:t>
            </a:r>
            <a:r>
              <a:rPr lang="en-US" sz="9600" b="1" i="1" dirty="0" err="1"/>
              <a:t>ilmu</a:t>
            </a:r>
            <a:r>
              <a:rPr lang="en-US" sz="9600" b="1" i="1" dirty="0"/>
              <a:t> </a:t>
            </a:r>
            <a:r>
              <a:rPr lang="en-US" sz="9600" b="1" i="1" dirty="0" smtClean="0"/>
              <a:t>&amp; </a:t>
            </a:r>
            <a:r>
              <a:rPr lang="en-US" sz="9600" b="1" i="1" dirty="0" err="1"/>
              <a:t>seni</a:t>
            </a:r>
            <a:r>
              <a:rPr lang="en-US" sz="9600" b="1" i="1" dirty="0"/>
              <a:t> </a:t>
            </a:r>
            <a:r>
              <a:rPr lang="en-US" sz="9600" b="1" i="1" dirty="0" err="1" smtClean="0"/>
              <a:t>utk</a:t>
            </a:r>
            <a:r>
              <a:rPr lang="en-US" sz="9600" b="1" i="1" dirty="0" smtClean="0"/>
              <a:t> </a:t>
            </a:r>
            <a:r>
              <a:rPr lang="en-US" sz="9600" b="1" i="1" dirty="0" err="1" smtClean="0"/>
              <a:t>peme</a:t>
            </a:r>
            <a:r>
              <a:rPr lang="en-US" sz="9600" b="1" i="1" dirty="0" smtClean="0"/>
              <a:t>- </a:t>
            </a:r>
            <a:r>
              <a:rPr lang="en-US" sz="9600" b="1" i="1" dirty="0" err="1" smtClean="0"/>
              <a:t>cahan</a:t>
            </a:r>
            <a:r>
              <a:rPr lang="en-US" sz="9600" b="1" i="1" dirty="0" smtClean="0"/>
              <a:t> </a:t>
            </a:r>
            <a:r>
              <a:rPr lang="en-US" sz="9600" b="1" i="1" dirty="0" err="1"/>
              <a:t>masalah</a:t>
            </a:r>
            <a:r>
              <a:rPr lang="en-US" sz="9600" b="1" i="1" dirty="0"/>
              <a:t> </a:t>
            </a:r>
            <a:r>
              <a:rPr lang="en-US" sz="9600" b="1" i="1" dirty="0" err="1"/>
              <a:t>serta</a:t>
            </a:r>
            <a:r>
              <a:rPr lang="en-US" sz="9600" b="1" i="1" dirty="0"/>
              <a:t> </a:t>
            </a:r>
            <a:r>
              <a:rPr lang="en-US" sz="9600" b="1" i="1" dirty="0" err="1"/>
              <a:t>memberikan</a:t>
            </a:r>
            <a:r>
              <a:rPr lang="en-US" sz="9600" b="1" i="1" dirty="0"/>
              <a:t> </a:t>
            </a:r>
            <a:r>
              <a:rPr lang="en-US" sz="9600" b="1" i="1" dirty="0" err="1"/>
              <a:t>pengajarannya</a:t>
            </a:r>
            <a:r>
              <a:rPr lang="en-US" sz="9600" b="1" i="1" dirty="0"/>
              <a:t> </a:t>
            </a:r>
            <a:r>
              <a:rPr lang="en-US" sz="9600" b="1" i="1" dirty="0" smtClean="0"/>
              <a:t>&amp; </a:t>
            </a:r>
            <a:r>
              <a:rPr lang="en-US" sz="9600" b="1" i="1" dirty="0" err="1"/>
              <a:t>terikat</a:t>
            </a:r>
            <a:r>
              <a:rPr lang="en-US" sz="9600" b="1" i="1" dirty="0"/>
              <a:t> </a:t>
            </a:r>
            <a:r>
              <a:rPr lang="en-US" sz="9600" b="1" i="1" dirty="0" err="1"/>
              <a:t>pada</a:t>
            </a:r>
            <a:r>
              <a:rPr lang="en-US" sz="9600" b="1" i="1" dirty="0"/>
              <a:t> </a:t>
            </a:r>
            <a:r>
              <a:rPr lang="en-US" sz="9600" b="1" i="1" dirty="0" err="1"/>
              <a:t>etika</a:t>
            </a:r>
            <a:r>
              <a:rPr lang="en-US" sz="9600" b="1" i="1" dirty="0"/>
              <a:t> </a:t>
            </a:r>
            <a:r>
              <a:rPr lang="en-US" sz="9600" b="1" i="1" dirty="0" err="1"/>
              <a:t>profesi</a:t>
            </a:r>
            <a:r>
              <a:rPr lang="en-US" sz="9600" b="1" i="1" dirty="0"/>
              <a:t>”</a:t>
            </a:r>
            <a:r>
              <a:rPr lang="en-US" sz="9600" dirty="0"/>
              <a:t> (</a:t>
            </a:r>
            <a:r>
              <a:rPr lang="en-US" sz="9600" dirty="0" err="1"/>
              <a:t>Pasal</a:t>
            </a:r>
            <a:r>
              <a:rPr lang="en-US" sz="9600" dirty="0"/>
              <a:t> 1 </a:t>
            </a:r>
            <a:r>
              <a:rPr lang="en-US" sz="9600" dirty="0" err="1"/>
              <a:t>Urut</a:t>
            </a:r>
            <a:r>
              <a:rPr lang="en-US" sz="9600" dirty="0"/>
              <a:t> 7). </a:t>
            </a:r>
            <a:endParaRPr lang="en-US" sz="9600" dirty="0" smtClean="0"/>
          </a:p>
          <a:p>
            <a:r>
              <a:rPr lang="en-US" sz="9600" dirty="0" err="1" smtClean="0"/>
              <a:t>Prbedaan</a:t>
            </a:r>
            <a:r>
              <a:rPr lang="en-US" sz="9600" dirty="0" smtClean="0"/>
              <a:t> </a:t>
            </a:r>
            <a:r>
              <a:rPr lang="en-US" sz="9600" dirty="0" err="1"/>
              <a:t>prinsip</a:t>
            </a:r>
            <a:r>
              <a:rPr lang="en-US" sz="9600" dirty="0"/>
              <a:t> </a:t>
            </a:r>
            <a:r>
              <a:rPr lang="en-US" sz="9600" dirty="0" err="1" smtClean="0"/>
              <a:t>antra</a:t>
            </a:r>
            <a:r>
              <a:rPr lang="en-US" sz="9600" dirty="0" smtClean="0"/>
              <a:t> </a:t>
            </a:r>
            <a:r>
              <a:rPr lang="en-US" sz="9600" dirty="0" err="1" smtClean="0"/>
              <a:t>jabfung</a:t>
            </a:r>
            <a:r>
              <a:rPr lang="en-US" sz="9600" dirty="0" smtClean="0"/>
              <a:t> </a:t>
            </a:r>
            <a:r>
              <a:rPr lang="en-US" sz="9600" dirty="0" err="1"/>
              <a:t>keahlian</a:t>
            </a:r>
            <a:r>
              <a:rPr lang="en-US" sz="9600" dirty="0"/>
              <a:t> </a:t>
            </a:r>
            <a:r>
              <a:rPr lang="en-US" sz="9600" dirty="0" err="1" smtClean="0"/>
              <a:t>yg</a:t>
            </a:r>
            <a:r>
              <a:rPr lang="en-US" sz="9600" dirty="0" smtClean="0"/>
              <a:t> </a:t>
            </a:r>
            <a:r>
              <a:rPr lang="en-US" sz="9600" dirty="0" err="1" smtClean="0"/>
              <a:t>bertum</a:t>
            </a:r>
            <a:r>
              <a:rPr lang="en-US" sz="9600" dirty="0" smtClean="0"/>
              <a:t> </a:t>
            </a:r>
            <a:r>
              <a:rPr lang="en-US" sz="9600" dirty="0" err="1" smtClean="0"/>
              <a:t>pu</a:t>
            </a:r>
            <a:r>
              <a:rPr lang="en-US" sz="9600" dirty="0" smtClean="0"/>
              <a:t> </a:t>
            </a:r>
            <a:r>
              <a:rPr lang="en-US" sz="9600" dirty="0" err="1" smtClean="0"/>
              <a:t>pd</a:t>
            </a:r>
            <a:r>
              <a:rPr lang="en-US" sz="9600" dirty="0" smtClean="0"/>
              <a:t> </a:t>
            </a:r>
            <a:r>
              <a:rPr lang="en-US" sz="9600" dirty="0" err="1"/>
              <a:t>kualifikasi</a:t>
            </a:r>
            <a:r>
              <a:rPr lang="en-US" sz="9600" dirty="0"/>
              <a:t> professional, </a:t>
            </a:r>
            <a:r>
              <a:rPr lang="en-US" sz="9600" dirty="0" err="1" smtClean="0"/>
              <a:t>smentara</a:t>
            </a:r>
            <a:r>
              <a:rPr lang="en-US" sz="9600" dirty="0" smtClean="0"/>
              <a:t> </a:t>
            </a:r>
            <a:r>
              <a:rPr lang="en-US" sz="9600" dirty="0" err="1" smtClean="0"/>
              <a:t>jabfung</a:t>
            </a:r>
            <a:r>
              <a:rPr lang="en-US" sz="9600" dirty="0" smtClean="0"/>
              <a:t> </a:t>
            </a:r>
            <a:r>
              <a:rPr lang="en-US" sz="9600" dirty="0" err="1" smtClean="0"/>
              <a:t>ke</a:t>
            </a:r>
            <a:r>
              <a:rPr lang="en-US" sz="9600" dirty="0" smtClean="0"/>
              <a:t> </a:t>
            </a:r>
            <a:r>
              <a:rPr lang="en-US" sz="9600" dirty="0" err="1" smtClean="0"/>
              <a:t>terampilan</a:t>
            </a:r>
            <a:r>
              <a:rPr lang="en-US" sz="9600" dirty="0" smtClean="0"/>
              <a:t> </a:t>
            </a:r>
            <a:r>
              <a:rPr lang="en-US" sz="9600" dirty="0" err="1"/>
              <a:t>bertumpu</a:t>
            </a:r>
            <a:r>
              <a:rPr lang="en-US" sz="9600" dirty="0"/>
              <a:t> </a:t>
            </a:r>
            <a:r>
              <a:rPr lang="en-US" sz="9600" dirty="0" err="1" smtClean="0"/>
              <a:t>pd</a:t>
            </a:r>
            <a:r>
              <a:rPr lang="en-US" sz="9600" dirty="0" smtClean="0"/>
              <a:t> </a:t>
            </a:r>
            <a:r>
              <a:rPr lang="en-US" sz="9600" dirty="0" err="1"/>
              <a:t>kualifikasi</a:t>
            </a:r>
            <a:r>
              <a:rPr lang="en-US" sz="9600" dirty="0"/>
              <a:t> </a:t>
            </a:r>
            <a:r>
              <a:rPr lang="en-US" sz="9600" dirty="0" err="1"/>
              <a:t>teknisi</a:t>
            </a:r>
            <a:r>
              <a:rPr lang="en-US" sz="9600" dirty="0"/>
              <a:t> </a:t>
            </a:r>
            <a:r>
              <a:rPr lang="en-US" sz="9600" dirty="0" err="1"/>
              <a:t>atau</a:t>
            </a:r>
            <a:r>
              <a:rPr lang="en-US" sz="9600" dirty="0"/>
              <a:t> </a:t>
            </a:r>
            <a:r>
              <a:rPr lang="en-US" sz="9600" dirty="0" err="1"/>
              <a:t>penunjang</a:t>
            </a:r>
            <a:r>
              <a:rPr lang="en-US" sz="9600" dirty="0"/>
              <a:t> professional.</a:t>
            </a:r>
          </a:p>
          <a:p>
            <a:r>
              <a:rPr lang="en-US" sz="9600" b="1" dirty="0"/>
              <a:t> </a:t>
            </a:r>
            <a:endParaRPr lang="en-US" sz="9600" dirty="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11</a:t>
            </a:fld>
            <a:endParaRPr lang="en-US"/>
          </a:p>
        </p:txBody>
      </p:sp>
      <p:sp>
        <p:nvSpPr>
          <p:cNvPr id="6" name="Title 5"/>
          <p:cNvSpPr>
            <a:spLocks noGrp="1"/>
          </p:cNvSpPr>
          <p:nvPr>
            <p:ph type="title"/>
          </p:nvPr>
        </p:nvSpPr>
        <p:spPr/>
        <p:txBody>
          <a:bodyPr>
            <a:normAutofit/>
          </a:bodyPr>
          <a:lstStyle/>
          <a:p>
            <a:r>
              <a:rPr lang="en-US" sz="3600" dirty="0" err="1" smtClean="0"/>
              <a:t>Lanjutan</a:t>
            </a:r>
            <a:r>
              <a:rPr lang="en-US" sz="3600" dirty="0" smtClean="0"/>
              <a:t> (</a:t>
            </a:r>
            <a:r>
              <a:rPr lang="en-US" sz="3600" dirty="0" err="1" smtClean="0"/>
              <a:t>Dasar</a:t>
            </a:r>
            <a:r>
              <a:rPr lang="en-US" sz="3600" dirty="0" smtClean="0"/>
              <a:t> </a:t>
            </a:r>
            <a:r>
              <a:rPr lang="en-US" sz="3600" dirty="0" err="1" smtClean="0"/>
              <a:t>Profesionaloisme</a:t>
            </a:r>
            <a:r>
              <a:rPr lang="en-US" sz="3600" dirty="0" smtClean="0"/>
              <a:t>)</a:t>
            </a:r>
            <a:endParaRPr lang="en-US" sz="3600" dirty="0"/>
          </a:p>
        </p:txBody>
      </p:sp>
    </p:spTree>
    <p:extLst>
      <p:ext uri="{BB962C8B-B14F-4D97-AF65-F5344CB8AC3E}">
        <p14:creationId xmlns:p14="http://schemas.microsoft.com/office/powerpoint/2010/main" xmlns="" val="295665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marL="457200" indent="-457200">
              <a:defRPr/>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b="1" i="1" dirty="0" err="1" smtClean="0"/>
              <a:t>Pasal</a:t>
            </a:r>
            <a:r>
              <a:rPr lang="en-US" sz="2400" b="1" i="1" dirty="0" smtClean="0"/>
              <a:t> </a:t>
            </a:r>
            <a:r>
              <a:rPr lang="en-US" sz="2400" b="1" i="1" dirty="0"/>
              <a:t>5 </a:t>
            </a:r>
            <a:r>
              <a:rPr lang="en-US" sz="2400" b="1" i="1" dirty="0" err="1"/>
              <a:t>ayat</a:t>
            </a:r>
            <a:r>
              <a:rPr lang="en-US" sz="2400" b="1" i="1" dirty="0"/>
              <a:t> (1) </a:t>
            </a:r>
            <a:r>
              <a:rPr lang="en-US" sz="2400" b="1" i="1" dirty="0" err="1" smtClean="0"/>
              <a:t>Jabfung</a:t>
            </a:r>
            <a:r>
              <a:rPr lang="en-US" sz="2400" b="1" i="1" dirty="0" smtClean="0"/>
              <a:t> </a:t>
            </a:r>
            <a:r>
              <a:rPr lang="en-US" sz="2400" b="1" i="1" dirty="0" err="1"/>
              <a:t>keahlian</a:t>
            </a:r>
            <a:r>
              <a:rPr lang="en-US" sz="2400" b="1" i="1" dirty="0"/>
              <a:t> </a:t>
            </a:r>
            <a:r>
              <a:rPr lang="en-US" sz="2400" b="1" i="1" dirty="0" err="1"/>
              <a:t>adalah</a:t>
            </a:r>
            <a:r>
              <a:rPr lang="en-US" sz="2400" b="1" i="1" dirty="0"/>
              <a:t/>
            </a:r>
            <a:br>
              <a:rPr lang="en-US" sz="2400" b="1" i="1" dirty="0"/>
            </a:br>
            <a:r>
              <a:rPr lang="en-US" sz="2400" b="1" i="1" dirty="0" err="1" smtClean="0"/>
              <a:t>jabfung</a:t>
            </a:r>
            <a:r>
              <a:rPr lang="en-US" sz="2400" b="1" i="1" dirty="0" smtClean="0"/>
              <a:t> </a:t>
            </a:r>
            <a:r>
              <a:rPr lang="en-US" sz="2400" b="1" i="1" dirty="0" err="1"/>
              <a:t>yg</a:t>
            </a:r>
            <a:r>
              <a:rPr lang="en-US" sz="2400" b="1" i="1" dirty="0"/>
              <a:t> </a:t>
            </a:r>
            <a:r>
              <a:rPr lang="en-US" sz="2400" b="1" i="1" dirty="0" err="1"/>
              <a:t>pelaksanaan</a:t>
            </a:r>
            <a:r>
              <a:rPr lang="en-US" sz="2400" b="1" i="1" dirty="0"/>
              <a:t> </a:t>
            </a:r>
            <a:r>
              <a:rPr lang="en-US" sz="2400" b="1" i="1" dirty="0" err="1"/>
              <a:t>tugasnya</a:t>
            </a:r>
            <a:r>
              <a:rPr lang="en-US" sz="2400" b="1" i="1" dirty="0"/>
              <a:t> :</a:t>
            </a:r>
            <a:br>
              <a:rPr lang="en-US" sz="2400" b="1" i="1" dirty="0"/>
            </a:br>
            <a:r>
              <a:rPr lang="en-US" sz="4400" dirty="0"/>
              <a:t/>
            </a:r>
            <a:br>
              <a:rPr lang="en-US" sz="4400" dirty="0"/>
            </a:br>
            <a:endParaRPr lang="en-US" sz="4300" dirty="0"/>
          </a:p>
        </p:txBody>
      </p:sp>
      <p:grpSp>
        <p:nvGrpSpPr>
          <p:cNvPr id="2" name="Group 3"/>
          <p:cNvGrpSpPr>
            <a:grpSpLocks/>
          </p:cNvGrpSpPr>
          <p:nvPr/>
        </p:nvGrpSpPr>
        <p:grpSpPr bwMode="auto">
          <a:xfrm>
            <a:off x="822325" y="1876425"/>
            <a:ext cx="1912938" cy="3605213"/>
            <a:chOff x="513" y="998"/>
            <a:chExt cx="110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1" name="Freeform 5"/>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3" name="AutoShape 7"/>
          <p:cNvSpPr>
            <a:spLocks noChangeArrowheads="1"/>
          </p:cNvSpPr>
          <p:nvPr/>
        </p:nvSpPr>
        <p:spPr bwMode="gray">
          <a:xfrm>
            <a:off x="4429124" y="3030538"/>
            <a:ext cx="4437064"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4" name="AutoShape 8"/>
          <p:cNvSpPr>
            <a:spLocks noChangeArrowheads="1"/>
          </p:cNvSpPr>
          <p:nvPr/>
        </p:nvSpPr>
        <p:spPr bwMode="gray">
          <a:xfrm>
            <a:off x="4287838" y="3476625"/>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9225" name="AutoShape 9"/>
          <p:cNvSpPr>
            <a:spLocks noChangeArrowheads="1"/>
          </p:cNvSpPr>
          <p:nvPr/>
        </p:nvSpPr>
        <p:spPr bwMode="ltGray">
          <a:xfrm>
            <a:off x="4429123" y="4552950"/>
            <a:ext cx="4440239"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6" name="AutoShape 10"/>
          <p:cNvSpPr>
            <a:spLocks noChangeArrowheads="1"/>
          </p:cNvSpPr>
          <p:nvPr/>
        </p:nvSpPr>
        <p:spPr bwMode="gray">
          <a:xfrm>
            <a:off x="4260850" y="5018088"/>
            <a:ext cx="376238" cy="347662"/>
          </a:xfrm>
          <a:prstGeom prst="rightArrow">
            <a:avLst>
              <a:gd name="adj1" fmla="val 50000"/>
              <a:gd name="adj2" fmla="val 45091"/>
            </a:avLst>
          </a:prstGeom>
          <a:solidFill>
            <a:srgbClr val="FEFEFE"/>
          </a:solidFill>
          <a:ln w="9525">
            <a:noFill/>
            <a:miter lim="800000"/>
            <a:headEnd/>
            <a:tailEnd/>
          </a:ln>
          <a:effectLst/>
        </p:spPr>
        <p:txBody>
          <a:bodyPr wrap="none" anchor="ctr"/>
          <a:lstStyle/>
          <a:p>
            <a:endParaRPr lang="en-US"/>
          </a:p>
        </p:txBody>
      </p:sp>
      <p:sp>
        <p:nvSpPr>
          <p:cNvPr id="9227" name="AutoShape 11"/>
          <p:cNvSpPr>
            <a:spLocks noChangeArrowheads="1"/>
          </p:cNvSpPr>
          <p:nvPr/>
        </p:nvSpPr>
        <p:spPr bwMode="gray">
          <a:xfrm>
            <a:off x="4429124" y="1535113"/>
            <a:ext cx="4437064"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8" name="AutoShape 12"/>
          <p:cNvSpPr>
            <a:spLocks noChangeArrowheads="1"/>
          </p:cNvSpPr>
          <p:nvPr/>
        </p:nvSpPr>
        <p:spPr bwMode="gray">
          <a:xfrm>
            <a:off x="4268788" y="1981200"/>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9229" name="AutoShape 13"/>
          <p:cNvSpPr>
            <a:spLocks noChangeArrowheads="1"/>
          </p:cNvSpPr>
          <p:nvPr/>
        </p:nvSpPr>
        <p:spPr bwMode="gray">
          <a:xfrm>
            <a:off x="2714612" y="1500174"/>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9230"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sp>
        <p:nvSpPr>
          <p:cNvPr id="9231" name="AutoShape 15"/>
          <p:cNvSpPr>
            <a:spLocks noChangeArrowheads="1"/>
          </p:cNvSpPr>
          <p:nvPr/>
        </p:nvSpPr>
        <p:spPr bwMode="gray">
          <a:xfrm>
            <a:off x="2714612" y="3000372"/>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9232"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sp>
        <p:nvSpPr>
          <p:cNvPr id="9233" name="AutoShape 17"/>
          <p:cNvSpPr>
            <a:spLocks noChangeArrowheads="1"/>
          </p:cNvSpPr>
          <p:nvPr/>
        </p:nvSpPr>
        <p:spPr bwMode="gray">
          <a:xfrm>
            <a:off x="2714612" y="4500570"/>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9234"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pic>
        <p:nvPicPr>
          <p:cNvPr id="9235" name="Picture 19" descr="YG_circle001"/>
          <p:cNvPicPr>
            <a:picLocks noChangeAspect="1" noChangeArrowheads="1"/>
          </p:cNvPicPr>
          <p:nvPr/>
        </p:nvPicPr>
        <p:blipFill>
          <a:blip r:embed="rId2" cstate="print"/>
          <a:srcRect/>
          <a:stretch>
            <a:fillRect/>
          </a:stretch>
        </p:blipFill>
        <p:spPr bwMode="auto">
          <a:xfrm>
            <a:off x="242888" y="2695575"/>
            <a:ext cx="1882775" cy="1879600"/>
          </a:xfrm>
          <a:prstGeom prst="rect">
            <a:avLst/>
          </a:prstGeom>
          <a:noFill/>
        </p:spPr>
      </p:pic>
      <p:sp>
        <p:nvSpPr>
          <p:cNvPr id="9236" name="Text Box 20"/>
          <p:cNvSpPr txBox="1">
            <a:spLocks noChangeArrowheads="1"/>
          </p:cNvSpPr>
          <p:nvPr/>
        </p:nvSpPr>
        <p:spPr bwMode="black">
          <a:xfrm>
            <a:off x="4678363" y="1747838"/>
            <a:ext cx="3932237" cy="830997"/>
          </a:xfrm>
          <a:prstGeom prst="rect">
            <a:avLst/>
          </a:prstGeom>
          <a:noFill/>
          <a:ln w="9525" algn="ctr">
            <a:noFill/>
            <a:miter lim="800000"/>
            <a:headEnd/>
            <a:tailEnd/>
          </a:ln>
          <a:effectLst/>
        </p:spPr>
        <p:txBody>
          <a:bodyPr>
            <a:spAutoFit/>
          </a:bodyPr>
          <a:lstStyle/>
          <a:p>
            <a:pPr eaLnBrk="0" hangingPunct="0"/>
            <a:r>
              <a:rPr lang="en-US" sz="1600" b="1" dirty="0" err="1" smtClean="0"/>
              <a:t>Mensyaratkan</a:t>
            </a:r>
            <a:r>
              <a:rPr lang="en-US" sz="1600" b="1" dirty="0" smtClean="0"/>
              <a:t> </a:t>
            </a:r>
            <a:r>
              <a:rPr lang="en-US" sz="1600" b="1" dirty="0" err="1" smtClean="0"/>
              <a:t>kualifikasi</a:t>
            </a:r>
            <a:r>
              <a:rPr lang="en-US" sz="1600" b="1" dirty="0" smtClean="0"/>
              <a:t> </a:t>
            </a:r>
            <a:r>
              <a:rPr lang="en-US" sz="1600" b="1" dirty="0" err="1" smtClean="0"/>
              <a:t>profesional</a:t>
            </a:r>
            <a:r>
              <a:rPr lang="en-US" sz="1600" b="1" dirty="0" smtClean="0"/>
              <a:t> </a:t>
            </a:r>
            <a:r>
              <a:rPr lang="en-US" sz="1600" b="1" dirty="0" err="1" smtClean="0"/>
              <a:t>dgn</a:t>
            </a:r>
            <a:r>
              <a:rPr lang="en-US" sz="1600" b="1" dirty="0" smtClean="0"/>
              <a:t> </a:t>
            </a:r>
            <a:r>
              <a:rPr lang="en-US" sz="1600" b="1" dirty="0" err="1" smtClean="0"/>
              <a:t>pendidikan</a:t>
            </a:r>
            <a:r>
              <a:rPr lang="en-US" sz="1600" b="1" dirty="0" smtClean="0"/>
              <a:t> serendah-2nya </a:t>
            </a:r>
            <a:r>
              <a:rPr lang="en-US" sz="1600" b="1" dirty="0" err="1" smtClean="0"/>
              <a:t>berijazah</a:t>
            </a:r>
            <a:r>
              <a:rPr lang="en-US" sz="1600" b="1" dirty="0" smtClean="0"/>
              <a:t> </a:t>
            </a:r>
            <a:r>
              <a:rPr lang="en-US" sz="1600" b="1" dirty="0" err="1" smtClean="0"/>
              <a:t>Sarjana</a:t>
            </a:r>
            <a:r>
              <a:rPr lang="en-US" sz="1600" b="1" dirty="0" smtClean="0"/>
              <a:t> (S1)</a:t>
            </a:r>
            <a:r>
              <a:rPr lang="en-US" sz="1600" dirty="0" smtClean="0"/>
              <a:t>. </a:t>
            </a:r>
            <a:endParaRPr lang="en-US" sz="1600" dirty="0"/>
          </a:p>
        </p:txBody>
      </p:sp>
      <p:sp>
        <p:nvSpPr>
          <p:cNvPr id="9237" name="Text Box 21"/>
          <p:cNvSpPr txBox="1">
            <a:spLocks noChangeArrowheads="1"/>
          </p:cNvSpPr>
          <p:nvPr/>
        </p:nvSpPr>
        <p:spPr bwMode="black">
          <a:xfrm>
            <a:off x="4572001" y="2895600"/>
            <a:ext cx="4419600" cy="1569660"/>
          </a:xfrm>
          <a:prstGeom prst="rect">
            <a:avLst/>
          </a:prstGeom>
          <a:noFill/>
          <a:ln w="9525" algn="ctr">
            <a:noFill/>
            <a:miter lim="800000"/>
            <a:headEnd/>
            <a:tailEnd/>
          </a:ln>
          <a:effectLst/>
        </p:spPr>
        <p:txBody>
          <a:bodyPr wrap="square">
            <a:spAutoFit/>
          </a:bodyPr>
          <a:lstStyle/>
          <a:p>
            <a:pPr eaLnBrk="0" hangingPunct="0"/>
            <a:r>
              <a:rPr lang="en-US" sz="1600" b="1" dirty="0" err="1" smtClean="0"/>
              <a:t>Meliputi</a:t>
            </a:r>
            <a:r>
              <a:rPr lang="en-US" sz="1600" b="1" dirty="0" smtClean="0"/>
              <a:t> </a:t>
            </a:r>
            <a:r>
              <a:rPr lang="en-US" sz="1600" b="1" dirty="0" err="1" smtClean="0"/>
              <a:t>kegiatan</a:t>
            </a:r>
            <a:r>
              <a:rPr lang="en-US" sz="1600" b="1" dirty="0" smtClean="0"/>
              <a:t> </a:t>
            </a:r>
            <a:r>
              <a:rPr lang="en-US" sz="1600" b="1" dirty="0" err="1" smtClean="0"/>
              <a:t>yg</a:t>
            </a:r>
            <a:r>
              <a:rPr lang="en-US" sz="1600" b="1" dirty="0" smtClean="0"/>
              <a:t> </a:t>
            </a:r>
            <a:r>
              <a:rPr lang="en-US" sz="1600" b="1" dirty="0" err="1" smtClean="0"/>
              <a:t>berkaitan</a:t>
            </a:r>
            <a:r>
              <a:rPr lang="en-US" sz="1600" b="1" dirty="0" smtClean="0"/>
              <a:t> dg </a:t>
            </a:r>
            <a:r>
              <a:rPr lang="en-US" sz="1600" b="1" dirty="0" err="1" smtClean="0"/>
              <a:t>peneliti</a:t>
            </a:r>
            <a:r>
              <a:rPr lang="en-US" sz="1600" b="1" dirty="0" smtClean="0"/>
              <a:t> an  &amp; </a:t>
            </a:r>
            <a:r>
              <a:rPr lang="en-US" sz="1600" b="1" dirty="0" err="1" smtClean="0"/>
              <a:t>pengembangan</a:t>
            </a:r>
            <a:r>
              <a:rPr lang="en-US" sz="1600" b="1" dirty="0" smtClean="0"/>
              <a:t>, </a:t>
            </a:r>
            <a:r>
              <a:rPr lang="en-US" sz="1600" b="1" dirty="0" err="1" smtClean="0"/>
              <a:t>peningkatan</a:t>
            </a:r>
            <a:r>
              <a:rPr lang="en-US" sz="1600" b="1" dirty="0" smtClean="0"/>
              <a:t> &amp; </a:t>
            </a:r>
            <a:r>
              <a:rPr lang="en-US" sz="1600" b="1" dirty="0" err="1" smtClean="0"/>
              <a:t>penerapan</a:t>
            </a:r>
            <a:r>
              <a:rPr lang="en-US" sz="1600" b="1" dirty="0" smtClean="0"/>
              <a:t> </a:t>
            </a:r>
            <a:r>
              <a:rPr lang="en-US" sz="1600" b="1" dirty="0" err="1" smtClean="0"/>
              <a:t>konsep</a:t>
            </a:r>
            <a:r>
              <a:rPr lang="en-US" sz="1600" b="1" dirty="0" smtClean="0"/>
              <a:t> &amp; </a:t>
            </a:r>
            <a:r>
              <a:rPr lang="en-US" sz="1600" b="1" dirty="0" err="1" smtClean="0"/>
              <a:t>teori</a:t>
            </a:r>
            <a:r>
              <a:rPr lang="en-US" sz="1600" b="1" dirty="0" smtClean="0"/>
              <a:t> </a:t>
            </a:r>
            <a:r>
              <a:rPr lang="en-US" sz="1600" b="1" dirty="0" err="1" smtClean="0"/>
              <a:t>serta</a:t>
            </a:r>
            <a:r>
              <a:rPr lang="en-US" sz="1600" b="1" dirty="0" smtClean="0"/>
              <a:t> </a:t>
            </a:r>
            <a:r>
              <a:rPr lang="en-US" sz="1600" b="1" dirty="0" err="1" smtClean="0"/>
              <a:t>metoda</a:t>
            </a:r>
            <a:r>
              <a:rPr lang="en-US" sz="1600" b="1" dirty="0" smtClean="0"/>
              <a:t> </a:t>
            </a:r>
            <a:r>
              <a:rPr lang="en-US" sz="1600" b="1" dirty="0" err="1" smtClean="0"/>
              <a:t>operasional</a:t>
            </a:r>
            <a:r>
              <a:rPr lang="en-US" sz="1600" b="1" dirty="0" smtClean="0"/>
              <a:t> &amp; </a:t>
            </a:r>
            <a:r>
              <a:rPr lang="en-US" sz="1600" b="1" dirty="0" err="1" smtClean="0"/>
              <a:t>penerapan</a:t>
            </a:r>
            <a:r>
              <a:rPr lang="en-US" sz="1600" b="1" dirty="0" smtClean="0"/>
              <a:t> </a:t>
            </a:r>
            <a:r>
              <a:rPr lang="en-US" sz="1600" b="1" dirty="0" err="1" smtClean="0"/>
              <a:t>disiplin</a:t>
            </a:r>
            <a:r>
              <a:rPr lang="en-US" sz="1600" b="1" dirty="0" smtClean="0"/>
              <a:t> </a:t>
            </a:r>
            <a:r>
              <a:rPr lang="en-US" sz="1600" b="1" dirty="0" err="1" smtClean="0"/>
              <a:t>ilmu</a:t>
            </a:r>
            <a:r>
              <a:rPr lang="en-US" sz="1600" b="1" dirty="0" smtClean="0"/>
              <a:t> </a:t>
            </a:r>
            <a:r>
              <a:rPr lang="en-US" sz="1600" b="1" dirty="0" err="1" smtClean="0"/>
              <a:t>pengetahuan</a:t>
            </a:r>
            <a:r>
              <a:rPr lang="en-US" sz="1600" b="1" dirty="0" smtClean="0"/>
              <a:t> </a:t>
            </a:r>
            <a:r>
              <a:rPr lang="en-US" sz="1600" b="1" dirty="0" err="1" smtClean="0"/>
              <a:t>yg</a:t>
            </a:r>
            <a:r>
              <a:rPr lang="en-US" sz="1600" b="1" dirty="0" smtClean="0"/>
              <a:t> </a:t>
            </a:r>
            <a:r>
              <a:rPr lang="en-US" sz="1600" b="1" dirty="0" err="1" smtClean="0"/>
              <a:t>mendasari</a:t>
            </a:r>
            <a:r>
              <a:rPr lang="en-US" sz="1600" b="1" dirty="0" smtClean="0"/>
              <a:t> </a:t>
            </a:r>
            <a:r>
              <a:rPr lang="en-US" sz="1600" b="1" dirty="0" err="1" smtClean="0"/>
              <a:t>pelaksanaan</a:t>
            </a:r>
            <a:r>
              <a:rPr lang="en-US" sz="1600" b="1" dirty="0" smtClean="0"/>
              <a:t> </a:t>
            </a:r>
            <a:r>
              <a:rPr lang="en-US" sz="1600" b="1" dirty="0" err="1" smtClean="0"/>
              <a:t>tugas</a:t>
            </a:r>
            <a:r>
              <a:rPr lang="en-US" sz="1600" b="1" dirty="0" smtClean="0"/>
              <a:t> &amp; </a:t>
            </a:r>
            <a:r>
              <a:rPr lang="en-US" sz="1600" b="1" dirty="0" err="1" smtClean="0"/>
              <a:t>fungsi</a:t>
            </a:r>
            <a:r>
              <a:rPr lang="en-US" sz="1600" b="1" dirty="0" smtClean="0"/>
              <a:t> </a:t>
            </a:r>
            <a:r>
              <a:rPr lang="en-US" sz="1600" b="1" dirty="0" err="1" smtClean="0"/>
              <a:t>jabatan</a:t>
            </a:r>
            <a:r>
              <a:rPr lang="en-US" sz="1600" b="1" dirty="0" smtClean="0"/>
              <a:t> </a:t>
            </a:r>
            <a:r>
              <a:rPr lang="en-US" sz="1600" b="1" dirty="0" err="1" smtClean="0"/>
              <a:t>fungsional</a:t>
            </a:r>
            <a:r>
              <a:rPr lang="en-US" sz="1600" b="1" dirty="0" smtClean="0"/>
              <a:t> </a:t>
            </a:r>
            <a:r>
              <a:rPr lang="en-US" sz="1600" b="1" dirty="0" err="1" smtClean="0"/>
              <a:t>ybs</a:t>
            </a:r>
            <a:r>
              <a:rPr lang="en-US" sz="1600" b="1" dirty="0" smtClean="0"/>
              <a:t>.</a:t>
            </a:r>
            <a:endParaRPr lang="en-US" sz="1600" dirty="0"/>
          </a:p>
        </p:txBody>
      </p:sp>
      <p:sp>
        <p:nvSpPr>
          <p:cNvPr id="9238" name="Text Box 22"/>
          <p:cNvSpPr txBox="1">
            <a:spLocks noChangeArrowheads="1"/>
          </p:cNvSpPr>
          <p:nvPr/>
        </p:nvSpPr>
        <p:spPr bwMode="black">
          <a:xfrm>
            <a:off x="4678363" y="4824413"/>
            <a:ext cx="3932237" cy="584775"/>
          </a:xfrm>
          <a:prstGeom prst="rect">
            <a:avLst/>
          </a:prstGeom>
          <a:noFill/>
          <a:ln w="9525" algn="ctr">
            <a:noFill/>
            <a:miter lim="800000"/>
            <a:headEnd/>
            <a:tailEnd/>
          </a:ln>
          <a:effectLst/>
        </p:spPr>
        <p:txBody>
          <a:bodyPr>
            <a:spAutoFit/>
          </a:bodyPr>
          <a:lstStyle/>
          <a:p>
            <a:pPr eaLnBrk="0" hangingPunct="0"/>
            <a:r>
              <a:rPr lang="en-US" sz="1600" b="1" i="1" dirty="0" err="1" smtClean="0"/>
              <a:t>Terikat</a:t>
            </a:r>
            <a:r>
              <a:rPr lang="en-US" sz="1600" b="1" i="1" dirty="0" smtClean="0"/>
              <a:t> </a:t>
            </a:r>
            <a:r>
              <a:rPr lang="en-US" sz="1600" b="1" i="1" dirty="0" err="1" smtClean="0"/>
              <a:t>pada</a:t>
            </a:r>
            <a:r>
              <a:rPr lang="en-US" sz="1600" b="1" i="1" dirty="0" smtClean="0"/>
              <a:t> </a:t>
            </a:r>
            <a:r>
              <a:rPr lang="en-US" sz="1600" b="1" i="1" dirty="0" err="1" smtClean="0"/>
              <a:t>etika</a:t>
            </a:r>
            <a:r>
              <a:rPr lang="en-US" sz="1600" b="1" i="1" dirty="0" smtClean="0"/>
              <a:t> </a:t>
            </a:r>
            <a:r>
              <a:rPr lang="en-US" sz="1600" b="1" i="1" dirty="0" err="1" smtClean="0"/>
              <a:t>profesi</a:t>
            </a:r>
            <a:r>
              <a:rPr lang="en-US" sz="1600" b="1" i="1" dirty="0" smtClean="0"/>
              <a:t> </a:t>
            </a:r>
            <a:r>
              <a:rPr lang="en-US" sz="1600" b="1" i="1" dirty="0" err="1" smtClean="0"/>
              <a:t>tertentu</a:t>
            </a:r>
            <a:r>
              <a:rPr lang="en-US" sz="1600" b="1" i="1" dirty="0" smtClean="0"/>
              <a:t> </a:t>
            </a:r>
            <a:r>
              <a:rPr lang="en-US" sz="1600" b="1" i="1" dirty="0" err="1" smtClean="0"/>
              <a:t>yg</a:t>
            </a:r>
            <a:r>
              <a:rPr lang="en-US" sz="1600" b="1" i="1" dirty="0" smtClean="0"/>
              <a:t> </a:t>
            </a:r>
            <a:r>
              <a:rPr lang="en-US" sz="1600" b="1" i="1" dirty="0" err="1" smtClean="0"/>
              <a:t>ditetapkan</a:t>
            </a:r>
            <a:r>
              <a:rPr lang="en-US" sz="1600" b="1" i="1" dirty="0" smtClean="0"/>
              <a:t> </a:t>
            </a:r>
            <a:r>
              <a:rPr lang="en-US" sz="1600" b="1" i="1" dirty="0" err="1" smtClean="0"/>
              <a:t>oleh</a:t>
            </a:r>
            <a:r>
              <a:rPr lang="en-US" sz="1600" b="1" i="1" dirty="0" smtClean="0"/>
              <a:t> </a:t>
            </a:r>
            <a:r>
              <a:rPr lang="en-US" sz="1600" b="1" i="1" dirty="0" err="1" smtClean="0"/>
              <a:t>ikatan</a:t>
            </a:r>
            <a:r>
              <a:rPr lang="en-US" sz="1600" b="1" i="1" dirty="0" smtClean="0"/>
              <a:t> </a:t>
            </a:r>
            <a:r>
              <a:rPr lang="en-US" sz="1600" b="1" i="1" dirty="0" err="1" smtClean="0"/>
              <a:t>profesinya</a:t>
            </a:r>
            <a:r>
              <a:rPr lang="en-US" sz="1600" b="1" i="1" dirty="0" smtClean="0"/>
              <a:t>.</a:t>
            </a:r>
          </a:p>
        </p:txBody>
      </p:sp>
      <p:sp>
        <p:nvSpPr>
          <p:cNvPr id="9239" name="Text Box 23"/>
          <p:cNvSpPr txBox="1">
            <a:spLocks noChangeArrowheads="1"/>
          </p:cNvSpPr>
          <p:nvPr/>
        </p:nvSpPr>
        <p:spPr bwMode="gray">
          <a:xfrm>
            <a:off x="381000" y="3124200"/>
            <a:ext cx="1600200" cy="923330"/>
          </a:xfrm>
          <a:prstGeom prst="rect">
            <a:avLst/>
          </a:prstGeom>
          <a:noFill/>
          <a:ln w="9525" algn="ctr">
            <a:noFill/>
            <a:miter lim="800000"/>
            <a:headEnd/>
            <a:tailEnd/>
          </a:ln>
          <a:effectLst/>
        </p:spPr>
        <p:txBody>
          <a:bodyPr wrap="square">
            <a:spAutoFit/>
          </a:bodyPr>
          <a:lstStyle/>
          <a:p>
            <a:pPr algn="ctr" eaLnBrk="0" hangingPunct="0"/>
            <a:r>
              <a:rPr lang="en-US" b="1" dirty="0" smtClean="0"/>
              <a:t>KEPPRES </a:t>
            </a:r>
            <a:r>
              <a:rPr lang="en-US" b="1" dirty="0" err="1" smtClean="0"/>
              <a:t>Nomor</a:t>
            </a:r>
            <a:r>
              <a:rPr lang="en-US" b="1" dirty="0" smtClean="0"/>
              <a:t> 87 </a:t>
            </a:r>
            <a:r>
              <a:rPr lang="en-US" b="1" dirty="0" err="1" smtClean="0"/>
              <a:t>Tahun</a:t>
            </a:r>
            <a:r>
              <a:rPr lang="en-US" b="1" dirty="0" smtClean="0"/>
              <a:t> 1999</a:t>
            </a:r>
            <a:endParaRPr lang="en-US" b="1" dirty="0"/>
          </a:p>
        </p:txBody>
      </p:sp>
      <p:sp>
        <p:nvSpPr>
          <p:cNvPr id="9240" name="Text Box 24"/>
          <p:cNvSpPr txBox="1">
            <a:spLocks noChangeArrowheads="1"/>
          </p:cNvSpPr>
          <p:nvPr/>
        </p:nvSpPr>
        <p:spPr bwMode="white">
          <a:xfrm>
            <a:off x="2806700" y="1689100"/>
            <a:ext cx="1673225" cy="461665"/>
          </a:xfrm>
          <a:prstGeom prst="rect">
            <a:avLst/>
          </a:prstGeom>
          <a:noFill/>
          <a:ln w="9525" algn="ctr">
            <a:noFill/>
            <a:miter lim="800000"/>
            <a:headEnd/>
            <a:tailEnd/>
          </a:ln>
          <a:effectLst/>
        </p:spPr>
        <p:txBody>
          <a:bodyPr>
            <a:spAutoFit/>
          </a:bodyPr>
          <a:lstStyle/>
          <a:p>
            <a:pPr algn="ctr">
              <a:spcBef>
                <a:spcPct val="50000"/>
              </a:spcBef>
            </a:pPr>
            <a:r>
              <a:rPr lang="en-US" sz="2400" b="1" dirty="0">
                <a:solidFill>
                  <a:srgbClr val="FEFFFF"/>
                </a:solidFill>
              </a:rPr>
              <a:t> </a:t>
            </a:r>
            <a:r>
              <a:rPr lang="en-US" sz="2400" b="1" dirty="0" smtClean="0">
                <a:solidFill>
                  <a:srgbClr val="FEFFFF"/>
                </a:solidFill>
              </a:rPr>
              <a:t>a.</a:t>
            </a:r>
            <a:endParaRPr lang="en-US" sz="2400" b="1" dirty="0">
              <a:solidFill>
                <a:srgbClr val="FEFFFF"/>
              </a:solidFill>
            </a:endParaRPr>
          </a:p>
        </p:txBody>
      </p:sp>
      <p:sp>
        <p:nvSpPr>
          <p:cNvPr id="9241" name="Text Box 25"/>
          <p:cNvSpPr txBox="1">
            <a:spLocks noChangeArrowheads="1"/>
          </p:cNvSpPr>
          <p:nvPr/>
        </p:nvSpPr>
        <p:spPr bwMode="white">
          <a:xfrm>
            <a:off x="2806700" y="3248025"/>
            <a:ext cx="1673225" cy="461665"/>
          </a:xfrm>
          <a:prstGeom prst="rect">
            <a:avLst/>
          </a:prstGeom>
          <a:noFill/>
          <a:ln w="9525" algn="ctr">
            <a:noFill/>
            <a:miter lim="800000"/>
            <a:headEnd/>
            <a:tailEnd/>
          </a:ln>
          <a:effectLst/>
        </p:spPr>
        <p:txBody>
          <a:bodyPr>
            <a:spAutoFit/>
          </a:bodyPr>
          <a:lstStyle/>
          <a:p>
            <a:pPr algn="ctr">
              <a:spcBef>
                <a:spcPct val="50000"/>
              </a:spcBef>
            </a:pPr>
            <a:r>
              <a:rPr lang="en-US" sz="2400" b="1" dirty="0">
                <a:solidFill>
                  <a:srgbClr val="FEFFFF"/>
                </a:solidFill>
              </a:rPr>
              <a:t> </a:t>
            </a:r>
            <a:r>
              <a:rPr lang="en-US" sz="2400" b="1" dirty="0" smtClean="0">
                <a:solidFill>
                  <a:srgbClr val="FEFFFF"/>
                </a:solidFill>
              </a:rPr>
              <a:t>b.</a:t>
            </a:r>
            <a:endParaRPr lang="en-US" sz="2400" b="1" dirty="0">
              <a:solidFill>
                <a:srgbClr val="FEFFFF"/>
              </a:solidFill>
            </a:endParaRPr>
          </a:p>
        </p:txBody>
      </p:sp>
      <p:sp>
        <p:nvSpPr>
          <p:cNvPr id="9242" name="Text Box 26"/>
          <p:cNvSpPr txBox="1">
            <a:spLocks noChangeArrowheads="1"/>
          </p:cNvSpPr>
          <p:nvPr/>
        </p:nvSpPr>
        <p:spPr bwMode="white">
          <a:xfrm>
            <a:off x="2735263" y="4806950"/>
            <a:ext cx="1673225" cy="461665"/>
          </a:xfrm>
          <a:prstGeom prst="rect">
            <a:avLst/>
          </a:prstGeom>
          <a:noFill/>
          <a:ln w="9525" algn="ctr">
            <a:noFill/>
            <a:miter lim="800000"/>
            <a:headEnd/>
            <a:tailEnd/>
          </a:ln>
          <a:effectLst/>
        </p:spPr>
        <p:txBody>
          <a:bodyPr>
            <a:spAutoFit/>
          </a:bodyPr>
          <a:lstStyle/>
          <a:p>
            <a:pPr algn="ctr">
              <a:spcBef>
                <a:spcPct val="50000"/>
              </a:spcBef>
            </a:pPr>
            <a:r>
              <a:rPr lang="en-US" sz="2400" b="1" dirty="0">
                <a:solidFill>
                  <a:srgbClr val="FEFFFF"/>
                </a:solidFill>
              </a:rPr>
              <a:t> </a:t>
            </a:r>
            <a:r>
              <a:rPr lang="en-US" sz="2400" b="1" dirty="0" smtClean="0">
                <a:solidFill>
                  <a:srgbClr val="FEFFFF"/>
                </a:solidFill>
              </a:rPr>
              <a:t>c.</a:t>
            </a:r>
            <a:endParaRPr lang="en-US" sz="2400" b="1" dirty="0">
              <a:solidFill>
                <a:srgbClr val="FEFFFF"/>
              </a:solidFill>
            </a:endParaRPr>
          </a:p>
        </p:txBody>
      </p:sp>
      <p:sp>
        <p:nvSpPr>
          <p:cNvPr id="27" name="Date Placeholder 26"/>
          <p:cNvSpPr>
            <a:spLocks noGrp="1"/>
          </p:cNvSpPr>
          <p:nvPr>
            <p:ph type="dt" sz="half" idx="10"/>
          </p:nvPr>
        </p:nvSpPr>
        <p:spPr/>
        <p:txBody>
          <a:bodyPr/>
          <a:lstStyle/>
          <a:p>
            <a:r>
              <a:rPr lang="en-US" smtClean="0"/>
              <a:t>24 SEPTEMBER 2016</a:t>
            </a:r>
            <a:endParaRPr lang="en-US"/>
          </a:p>
        </p:txBody>
      </p:sp>
      <p:sp>
        <p:nvSpPr>
          <p:cNvPr id="28" name="Footer Placeholder 27"/>
          <p:cNvSpPr>
            <a:spLocks noGrp="1"/>
          </p:cNvSpPr>
          <p:nvPr>
            <p:ph type="ftr" sz="quarter" idx="11"/>
          </p:nvPr>
        </p:nvSpPr>
        <p:spPr/>
        <p:txBody>
          <a:bodyPr/>
          <a:lstStyle/>
          <a:p>
            <a:r>
              <a:rPr lang="en-US" smtClean="0"/>
              <a:t>supriyanto_prabowo@yahoo.com</a:t>
            </a:r>
            <a:endParaRPr lang="en-US"/>
          </a:p>
        </p:txBody>
      </p:sp>
      <p:sp>
        <p:nvSpPr>
          <p:cNvPr id="29" name="Slide Number Placeholder 28"/>
          <p:cNvSpPr>
            <a:spLocks noGrp="1"/>
          </p:cNvSpPr>
          <p:nvPr>
            <p:ph type="sldNum" sz="quarter" idx="12"/>
          </p:nvPr>
        </p:nvSpPr>
        <p:spPr/>
        <p:txBody>
          <a:bodyPr/>
          <a:lstStyle/>
          <a:p>
            <a:fld id="{E1AD78F7-9B0F-4F0A-9334-772460733DEB}" type="slidenum">
              <a:rPr lang="en-US" smtClean="0"/>
              <a:pPr/>
              <a:t>12</a:t>
            </a:fld>
            <a:endParaRPr lang="en-US"/>
          </a:p>
        </p:txBody>
      </p:sp>
    </p:spTree>
    <p:extLst>
      <p:ext uri="{BB962C8B-B14F-4D97-AF65-F5344CB8AC3E}">
        <p14:creationId xmlns:p14="http://schemas.microsoft.com/office/powerpoint/2010/main" xmlns="" val="1402195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784976" cy="4810539"/>
          </a:xfrm>
        </p:spPr>
        <p:txBody>
          <a:bodyPr>
            <a:noAutofit/>
          </a:bodyPr>
          <a:lstStyle/>
          <a:p>
            <a:pPr marL="566928" lvl="0" indent="-457200">
              <a:buFont typeface="+mj-lt"/>
              <a:buAutoNum type="alphaLcPeriod"/>
            </a:pPr>
            <a:r>
              <a:rPr lang="en-US" sz="2000" b="1" i="1" dirty="0" err="1" smtClean="0"/>
              <a:t>Jenjang</a:t>
            </a:r>
            <a:r>
              <a:rPr lang="en-US" sz="2000" b="1" i="1" dirty="0" smtClean="0"/>
              <a:t> </a:t>
            </a:r>
            <a:r>
              <a:rPr lang="en-US" sz="2000" b="1" i="1" dirty="0" err="1"/>
              <a:t>Utama</a:t>
            </a:r>
            <a:r>
              <a:rPr lang="en-US" sz="2000" b="1" i="1" dirty="0"/>
              <a:t>,</a:t>
            </a:r>
            <a:r>
              <a:rPr lang="en-US" sz="2000" dirty="0"/>
              <a:t> </a:t>
            </a:r>
            <a:r>
              <a:rPr lang="en-US" sz="2000" dirty="0" err="1" smtClean="0"/>
              <a:t>yi</a:t>
            </a:r>
            <a:r>
              <a:rPr lang="en-US" sz="2000" dirty="0" smtClean="0"/>
              <a:t> </a:t>
            </a:r>
            <a:r>
              <a:rPr lang="en-US" sz="2000" dirty="0" err="1"/>
              <a:t>jenjang</a:t>
            </a:r>
            <a:r>
              <a:rPr lang="en-US" sz="2000" dirty="0"/>
              <a:t> </a:t>
            </a:r>
            <a:r>
              <a:rPr lang="en-US" sz="2000" dirty="0" err="1" smtClean="0"/>
              <a:t>jabfung</a:t>
            </a:r>
            <a:r>
              <a:rPr lang="en-US" sz="2000" dirty="0" smtClean="0"/>
              <a:t> </a:t>
            </a:r>
            <a:r>
              <a:rPr lang="en-US" sz="2000" dirty="0" err="1"/>
              <a:t>keahlian</a:t>
            </a:r>
            <a:r>
              <a:rPr lang="en-US" sz="2000" dirty="0"/>
              <a:t> </a:t>
            </a:r>
            <a:r>
              <a:rPr lang="en-US" sz="2000" dirty="0" err="1" smtClean="0"/>
              <a:t>yg</a:t>
            </a:r>
            <a:r>
              <a:rPr lang="en-US" sz="2000" dirty="0" smtClean="0"/>
              <a:t> </a:t>
            </a:r>
            <a:r>
              <a:rPr lang="en-US" sz="2000" dirty="0" err="1"/>
              <a:t>tugas</a:t>
            </a:r>
            <a:r>
              <a:rPr lang="en-US" sz="2000" dirty="0"/>
              <a:t> </a:t>
            </a:r>
            <a:r>
              <a:rPr lang="en-US" sz="2000" dirty="0" smtClean="0"/>
              <a:t>&amp; </a:t>
            </a:r>
            <a:r>
              <a:rPr lang="en-US" sz="2000" dirty="0" err="1"/>
              <a:t>fungsi</a:t>
            </a:r>
            <a:r>
              <a:rPr lang="en-US" sz="2000" dirty="0"/>
              <a:t> </a:t>
            </a:r>
            <a:r>
              <a:rPr lang="en-US" sz="2000" dirty="0" err="1"/>
              <a:t>utamanya</a:t>
            </a:r>
            <a:r>
              <a:rPr lang="en-US" sz="2000" dirty="0"/>
              <a:t> </a:t>
            </a:r>
            <a:r>
              <a:rPr lang="en-US" sz="2000" b="1" i="1" dirty="0" err="1"/>
              <a:t>bersifat</a:t>
            </a:r>
            <a:r>
              <a:rPr lang="en-US" sz="2000" b="1" i="1" dirty="0"/>
              <a:t> </a:t>
            </a:r>
            <a:r>
              <a:rPr lang="en-US" sz="2000" b="1" i="1" dirty="0" err="1"/>
              <a:t>strategis</a:t>
            </a:r>
            <a:r>
              <a:rPr lang="en-US" sz="2000" b="1" i="1" dirty="0"/>
              <a:t> </a:t>
            </a:r>
            <a:r>
              <a:rPr lang="en-US" sz="2000" b="1" i="1" dirty="0" err="1"/>
              <a:t>nasional</a:t>
            </a:r>
            <a:r>
              <a:rPr lang="en-US" sz="2000" b="1" i="1" dirty="0"/>
              <a:t> </a:t>
            </a:r>
            <a:r>
              <a:rPr lang="en-US" sz="2000" dirty="0" err="1" smtClean="0"/>
              <a:t>yg</a:t>
            </a:r>
            <a:r>
              <a:rPr lang="en-US" sz="2000" dirty="0" smtClean="0"/>
              <a:t> </a:t>
            </a:r>
            <a:r>
              <a:rPr lang="en-US" sz="2000" dirty="0" err="1" smtClean="0"/>
              <a:t>mensyaratkn</a:t>
            </a:r>
            <a:r>
              <a:rPr lang="en-US" sz="2000" dirty="0" smtClean="0"/>
              <a:t>  </a:t>
            </a:r>
            <a:r>
              <a:rPr lang="en-US" sz="2000" dirty="0" err="1"/>
              <a:t>kualifikasi</a:t>
            </a:r>
            <a:r>
              <a:rPr lang="en-US" sz="2000" dirty="0"/>
              <a:t> </a:t>
            </a:r>
            <a:r>
              <a:rPr lang="en-US" sz="2000" dirty="0" err="1"/>
              <a:t>profesional</a:t>
            </a:r>
            <a:r>
              <a:rPr lang="en-US" sz="2000" dirty="0"/>
              <a:t> </a:t>
            </a:r>
            <a:r>
              <a:rPr lang="en-US" sz="2000" dirty="0" err="1" smtClean="0"/>
              <a:t>tkt</a:t>
            </a:r>
            <a:r>
              <a:rPr lang="en-US" sz="2000" dirty="0" smtClean="0"/>
              <a:t> </a:t>
            </a:r>
            <a:r>
              <a:rPr lang="en-US" sz="2000" dirty="0" err="1"/>
              <a:t>tertinggi</a:t>
            </a:r>
            <a:r>
              <a:rPr lang="en-US" sz="2000" dirty="0"/>
              <a:t> </a:t>
            </a:r>
            <a:r>
              <a:rPr lang="en-US" sz="2000" dirty="0" smtClean="0"/>
              <a:t>dg </a:t>
            </a:r>
            <a:r>
              <a:rPr lang="en-US" sz="2000" dirty="0" err="1"/>
              <a:t>kepangkatan</a:t>
            </a:r>
            <a:r>
              <a:rPr lang="en-US" sz="2000" dirty="0"/>
              <a:t> </a:t>
            </a:r>
            <a:r>
              <a:rPr lang="en-US" sz="2000" dirty="0" err="1"/>
              <a:t>mulai</a:t>
            </a:r>
            <a:r>
              <a:rPr lang="en-US" sz="2000" dirty="0"/>
              <a:t> </a:t>
            </a:r>
            <a:r>
              <a:rPr lang="en-US" sz="2000" dirty="0" err="1" smtClean="0"/>
              <a:t>dr</a:t>
            </a:r>
            <a:r>
              <a:rPr lang="en-US" sz="2000" dirty="0" smtClean="0"/>
              <a:t> </a:t>
            </a:r>
            <a:r>
              <a:rPr lang="en-US" sz="2000" dirty="0"/>
              <a:t>Pembina </a:t>
            </a:r>
            <a:r>
              <a:rPr lang="en-US" sz="2000" dirty="0" err="1"/>
              <a:t>Utama</a:t>
            </a:r>
            <a:r>
              <a:rPr lang="en-US" sz="2000" dirty="0"/>
              <a:t> </a:t>
            </a:r>
            <a:r>
              <a:rPr lang="en-US" sz="2000" dirty="0" err="1" smtClean="0"/>
              <a:t>Madya</a:t>
            </a:r>
            <a:r>
              <a:rPr lang="en-US" sz="2000" dirty="0" smtClean="0"/>
              <a:t> (IV/d) s/d </a:t>
            </a:r>
            <a:r>
              <a:rPr lang="en-US" sz="2000" dirty="0"/>
              <a:t>Pembina </a:t>
            </a:r>
            <a:r>
              <a:rPr lang="en-US" sz="2000" dirty="0" err="1" smtClean="0"/>
              <a:t>Utama</a:t>
            </a:r>
            <a:r>
              <a:rPr lang="en-US" sz="2000" dirty="0" smtClean="0"/>
              <a:t> (IV/e);</a:t>
            </a:r>
            <a:endParaRPr lang="en-US" sz="2000" dirty="0"/>
          </a:p>
          <a:p>
            <a:pPr marL="566928" lvl="0" indent="-457200">
              <a:buFont typeface="+mj-lt"/>
              <a:buAutoNum type="alphaLcPeriod"/>
            </a:pPr>
            <a:r>
              <a:rPr lang="en-US" sz="2000" b="1" i="1" dirty="0" err="1"/>
              <a:t>Jenjang</a:t>
            </a:r>
            <a:r>
              <a:rPr lang="en-US" sz="2000" b="1" i="1" dirty="0"/>
              <a:t> </a:t>
            </a:r>
            <a:r>
              <a:rPr lang="en-US" sz="2000" b="1" i="1" dirty="0" err="1"/>
              <a:t>Madya</a:t>
            </a:r>
            <a:r>
              <a:rPr lang="en-US" sz="2000" i="1" dirty="0"/>
              <a:t>, </a:t>
            </a:r>
            <a:r>
              <a:rPr lang="en-US" sz="2000" dirty="0" err="1" smtClean="0"/>
              <a:t>yi</a:t>
            </a:r>
            <a:r>
              <a:rPr lang="en-US" sz="2000" dirty="0" smtClean="0"/>
              <a:t> </a:t>
            </a:r>
            <a:r>
              <a:rPr lang="en-US" sz="2000" dirty="0" err="1"/>
              <a:t>jenjang</a:t>
            </a:r>
            <a:r>
              <a:rPr lang="en-US" sz="2000" dirty="0"/>
              <a:t> </a:t>
            </a:r>
            <a:r>
              <a:rPr lang="en-US" sz="2000" dirty="0" err="1" smtClean="0"/>
              <a:t>jabfung</a:t>
            </a:r>
            <a:r>
              <a:rPr lang="en-US" sz="2000" dirty="0" smtClean="0"/>
              <a:t> </a:t>
            </a:r>
            <a:r>
              <a:rPr lang="en-US" sz="2000" dirty="0" err="1"/>
              <a:t>keahlian</a:t>
            </a:r>
            <a:r>
              <a:rPr lang="en-US" sz="2000" dirty="0"/>
              <a:t> </a:t>
            </a:r>
            <a:r>
              <a:rPr lang="en-US" sz="2000" dirty="0" err="1" smtClean="0"/>
              <a:t>yg</a:t>
            </a:r>
            <a:r>
              <a:rPr lang="en-US" sz="2000" dirty="0" smtClean="0"/>
              <a:t> </a:t>
            </a:r>
            <a:r>
              <a:rPr lang="en-US" sz="2000" dirty="0" err="1"/>
              <a:t>tugas</a:t>
            </a:r>
            <a:r>
              <a:rPr lang="en-US" sz="2000" dirty="0"/>
              <a:t> </a:t>
            </a:r>
            <a:r>
              <a:rPr lang="en-US" sz="2000" dirty="0" smtClean="0"/>
              <a:t>&amp; </a:t>
            </a:r>
            <a:r>
              <a:rPr lang="en-US" sz="2000" dirty="0" err="1"/>
              <a:t>fungsi</a:t>
            </a:r>
            <a:r>
              <a:rPr lang="en-US" sz="2000" dirty="0"/>
              <a:t> </a:t>
            </a:r>
            <a:r>
              <a:rPr lang="en-US" sz="2000" dirty="0" err="1"/>
              <a:t>utamanya</a:t>
            </a:r>
            <a:r>
              <a:rPr lang="en-US" sz="2000" dirty="0"/>
              <a:t> </a:t>
            </a:r>
            <a:r>
              <a:rPr lang="en-US" sz="2000" b="1" i="1" dirty="0" err="1" smtClean="0"/>
              <a:t>bersifat</a:t>
            </a:r>
            <a:r>
              <a:rPr lang="en-US" sz="2000" b="1" i="1" dirty="0" smtClean="0"/>
              <a:t> </a:t>
            </a:r>
            <a:r>
              <a:rPr lang="en-US" sz="2000" b="1" i="1" dirty="0" err="1"/>
              <a:t>strategis</a:t>
            </a:r>
            <a:r>
              <a:rPr lang="en-US" sz="2000" b="1" i="1" dirty="0"/>
              <a:t> </a:t>
            </a:r>
            <a:r>
              <a:rPr lang="en-US" sz="2000" b="1" i="1" dirty="0" err="1"/>
              <a:t>sektoral</a:t>
            </a:r>
            <a:r>
              <a:rPr lang="en-US" sz="2000" b="1" i="1" dirty="0"/>
              <a:t> </a:t>
            </a:r>
            <a:r>
              <a:rPr lang="en-US" sz="2000" dirty="0" err="1" smtClean="0"/>
              <a:t>yg</a:t>
            </a:r>
            <a:r>
              <a:rPr lang="en-US" sz="2000" dirty="0" smtClean="0"/>
              <a:t> </a:t>
            </a:r>
            <a:r>
              <a:rPr lang="en-US" sz="2000" dirty="0" err="1"/>
              <a:t>mensyaratkan</a:t>
            </a:r>
            <a:r>
              <a:rPr lang="en-US" sz="2000" dirty="0"/>
              <a:t> </a:t>
            </a:r>
            <a:r>
              <a:rPr lang="en-US" sz="2000" dirty="0" err="1"/>
              <a:t>kualifikasi</a:t>
            </a:r>
            <a:r>
              <a:rPr lang="en-US" sz="2000" dirty="0"/>
              <a:t> professional  </a:t>
            </a:r>
            <a:r>
              <a:rPr lang="en-US" sz="2000" dirty="0" err="1" smtClean="0"/>
              <a:t>tkt</a:t>
            </a:r>
            <a:r>
              <a:rPr lang="en-US" sz="2000" dirty="0" smtClean="0"/>
              <a:t> </a:t>
            </a:r>
            <a:r>
              <a:rPr lang="en-US" sz="2000" dirty="0" err="1"/>
              <a:t>tinggi</a:t>
            </a:r>
            <a:r>
              <a:rPr lang="en-US" sz="2000" dirty="0"/>
              <a:t> </a:t>
            </a:r>
            <a:r>
              <a:rPr lang="en-US" sz="2000" dirty="0" smtClean="0"/>
              <a:t>dg </a:t>
            </a:r>
            <a:r>
              <a:rPr lang="en-US" sz="2000" dirty="0" err="1"/>
              <a:t>kepangkatan</a:t>
            </a:r>
            <a:r>
              <a:rPr lang="en-US" sz="2000" dirty="0"/>
              <a:t> </a:t>
            </a:r>
            <a:r>
              <a:rPr lang="en-US" sz="2000" dirty="0" err="1"/>
              <a:t>mulai</a:t>
            </a:r>
            <a:r>
              <a:rPr lang="en-US" sz="2000" dirty="0"/>
              <a:t> </a:t>
            </a:r>
            <a:r>
              <a:rPr lang="en-US" sz="2000" dirty="0" err="1" smtClean="0"/>
              <a:t>dr</a:t>
            </a:r>
            <a:r>
              <a:rPr lang="en-US" sz="2000" dirty="0" smtClean="0"/>
              <a:t> Pembina (IV/a) s/d </a:t>
            </a:r>
            <a:r>
              <a:rPr lang="en-US" sz="2000" dirty="0"/>
              <a:t>Pembina </a:t>
            </a:r>
            <a:r>
              <a:rPr lang="en-US" sz="2000" dirty="0" err="1"/>
              <a:t>Utama</a:t>
            </a:r>
            <a:r>
              <a:rPr lang="en-US" sz="2000" dirty="0"/>
              <a:t> </a:t>
            </a:r>
            <a:r>
              <a:rPr lang="en-US" sz="2000" dirty="0" err="1" smtClean="0"/>
              <a:t>Muda</a:t>
            </a:r>
            <a:r>
              <a:rPr lang="en-US" sz="2000" dirty="0" smtClean="0"/>
              <a:t> (IV/c);</a:t>
            </a:r>
            <a:endParaRPr lang="en-US" sz="2000" dirty="0"/>
          </a:p>
          <a:p>
            <a:pPr marL="566928" lvl="0" indent="-457200">
              <a:buFont typeface="+mj-lt"/>
              <a:buAutoNum type="alphaLcPeriod"/>
            </a:pPr>
            <a:r>
              <a:rPr lang="en-US" sz="2000" b="1" i="1" dirty="0" err="1" smtClean="0"/>
              <a:t>Jenjang</a:t>
            </a:r>
            <a:r>
              <a:rPr lang="en-US" sz="2000" b="1" i="1" dirty="0" smtClean="0"/>
              <a:t> </a:t>
            </a:r>
            <a:r>
              <a:rPr lang="en-US" sz="2000" b="1" i="1" dirty="0" err="1"/>
              <a:t>Muda</a:t>
            </a:r>
            <a:r>
              <a:rPr lang="en-US" sz="2000" i="1" dirty="0"/>
              <a:t>, </a:t>
            </a:r>
            <a:r>
              <a:rPr lang="en-US" sz="2000" dirty="0" err="1" smtClean="0"/>
              <a:t>yi</a:t>
            </a:r>
            <a:r>
              <a:rPr lang="en-US" sz="2000" dirty="0" smtClean="0"/>
              <a:t> </a:t>
            </a:r>
            <a:r>
              <a:rPr lang="en-US" sz="2000" dirty="0" err="1"/>
              <a:t>jenjang</a:t>
            </a:r>
            <a:r>
              <a:rPr lang="en-US" sz="2000" dirty="0"/>
              <a:t> </a:t>
            </a:r>
            <a:r>
              <a:rPr lang="en-US" sz="2000" dirty="0" err="1" smtClean="0"/>
              <a:t>jabfung</a:t>
            </a:r>
            <a:r>
              <a:rPr lang="en-US" sz="2000" dirty="0" smtClean="0"/>
              <a:t> </a:t>
            </a:r>
            <a:r>
              <a:rPr lang="en-US" sz="2000" dirty="0" err="1"/>
              <a:t>keahlian</a:t>
            </a:r>
            <a:r>
              <a:rPr lang="en-US" sz="2000" dirty="0"/>
              <a:t> </a:t>
            </a:r>
            <a:r>
              <a:rPr lang="en-US" sz="2000" dirty="0" err="1" smtClean="0"/>
              <a:t>yg</a:t>
            </a:r>
            <a:r>
              <a:rPr lang="en-US" sz="2000" dirty="0" smtClean="0"/>
              <a:t> </a:t>
            </a:r>
            <a:r>
              <a:rPr lang="en-US" sz="2000" dirty="0" err="1"/>
              <a:t>tugas</a:t>
            </a:r>
            <a:r>
              <a:rPr lang="en-US" sz="2000" dirty="0"/>
              <a:t> </a:t>
            </a:r>
            <a:r>
              <a:rPr lang="en-US" sz="2000" dirty="0" smtClean="0"/>
              <a:t>&amp; </a:t>
            </a:r>
            <a:r>
              <a:rPr lang="en-US" sz="2000" dirty="0" err="1"/>
              <a:t>fungsi</a:t>
            </a:r>
            <a:r>
              <a:rPr lang="en-US" sz="2000" dirty="0"/>
              <a:t> </a:t>
            </a:r>
            <a:r>
              <a:rPr lang="en-US" sz="2000" dirty="0" err="1"/>
              <a:t>utamanya</a:t>
            </a:r>
            <a:r>
              <a:rPr lang="en-US" sz="2000" dirty="0"/>
              <a:t> </a:t>
            </a:r>
            <a:r>
              <a:rPr lang="en-US" sz="2000" b="1" i="1" dirty="0" err="1"/>
              <a:t>bersifat</a:t>
            </a:r>
            <a:r>
              <a:rPr lang="en-US" sz="2000" b="1" i="1" dirty="0"/>
              <a:t> </a:t>
            </a:r>
            <a:r>
              <a:rPr lang="en-US" sz="2000" b="1" i="1" dirty="0" err="1"/>
              <a:t>taktis</a:t>
            </a:r>
            <a:r>
              <a:rPr lang="en-US" sz="2000" b="1" i="1" dirty="0"/>
              <a:t> </a:t>
            </a:r>
            <a:r>
              <a:rPr lang="en-US" sz="2000" b="1" i="1" dirty="0" err="1"/>
              <a:t>operasional</a:t>
            </a:r>
            <a:r>
              <a:rPr lang="en-US" sz="2000" b="1" i="1" dirty="0"/>
              <a:t> </a:t>
            </a:r>
            <a:r>
              <a:rPr lang="en-US" sz="2000" dirty="0" err="1" smtClean="0"/>
              <a:t>yg</a:t>
            </a:r>
            <a:r>
              <a:rPr lang="en-US" sz="2000" dirty="0" smtClean="0"/>
              <a:t> </a:t>
            </a:r>
            <a:r>
              <a:rPr lang="en-US" sz="2000" dirty="0" err="1"/>
              <a:t>mensyaratkan</a:t>
            </a:r>
            <a:r>
              <a:rPr lang="en-US" sz="2000" dirty="0"/>
              <a:t> </a:t>
            </a:r>
            <a:r>
              <a:rPr lang="en-US" sz="2000" dirty="0" err="1" smtClean="0"/>
              <a:t>kuali</a:t>
            </a:r>
            <a:r>
              <a:rPr lang="en-US" sz="2000" dirty="0" smtClean="0"/>
              <a:t> </a:t>
            </a:r>
            <a:r>
              <a:rPr lang="en-US" sz="2000" dirty="0" err="1" smtClean="0"/>
              <a:t>fikasi</a:t>
            </a:r>
            <a:r>
              <a:rPr lang="en-US" sz="2000" dirty="0" smtClean="0"/>
              <a:t> </a:t>
            </a:r>
            <a:r>
              <a:rPr lang="en-US" sz="2000" dirty="0" err="1"/>
              <a:t>profesional</a:t>
            </a:r>
            <a:r>
              <a:rPr lang="en-US" sz="2000" dirty="0"/>
              <a:t> </a:t>
            </a:r>
            <a:r>
              <a:rPr lang="en-US" sz="2000" dirty="0" err="1" smtClean="0"/>
              <a:t>tgkt</a:t>
            </a:r>
            <a:r>
              <a:rPr lang="en-US" sz="2000" dirty="0" smtClean="0"/>
              <a:t> </a:t>
            </a:r>
            <a:r>
              <a:rPr lang="en-US" sz="2000" dirty="0" err="1"/>
              <a:t>lanjutan</a:t>
            </a:r>
            <a:r>
              <a:rPr lang="en-US" sz="2000" dirty="0"/>
              <a:t> </a:t>
            </a:r>
            <a:r>
              <a:rPr lang="en-US" sz="2000" dirty="0" smtClean="0"/>
              <a:t>dg </a:t>
            </a:r>
            <a:r>
              <a:rPr lang="en-US" sz="2000" dirty="0" err="1"/>
              <a:t>kepangkatan</a:t>
            </a:r>
            <a:r>
              <a:rPr lang="en-US" sz="2000" dirty="0"/>
              <a:t> </a:t>
            </a:r>
            <a:r>
              <a:rPr lang="en-US" sz="2000" dirty="0" err="1"/>
              <a:t>mulai</a:t>
            </a:r>
            <a:r>
              <a:rPr lang="en-US" sz="2000" dirty="0"/>
              <a:t> </a:t>
            </a:r>
            <a:r>
              <a:rPr lang="en-US" sz="2000" dirty="0" err="1" smtClean="0"/>
              <a:t>dr</a:t>
            </a:r>
            <a:r>
              <a:rPr lang="en-US" sz="2000" dirty="0" smtClean="0"/>
              <a:t> </a:t>
            </a:r>
            <a:r>
              <a:rPr lang="en-US" sz="2000" dirty="0" err="1" smtClean="0"/>
              <a:t>Penata</a:t>
            </a:r>
            <a:r>
              <a:rPr lang="en-US" sz="2000" dirty="0" smtClean="0"/>
              <a:t> (III/c) s/d </a:t>
            </a:r>
            <a:r>
              <a:rPr lang="en-US" sz="2000" dirty="0" err="1" smtClean="0"/>
              <a:t>Penata</a:t>
            </a:r>
            <a:r>
              <a:rPr lang="en-US" sz="2000" dirty="0" smtClean="0"/>
              <a:t> </a:t>
            </a:r>
            <a:r>
              <a:rPr lang="en-US" sz="2000" dirty="0"/>
              <a:t>Tingkat </a:t>
            </a:r>
            <a:r>
              <a:rPr lang="en-US" sz="2000" dirty="0" smtClean="0"/>
              <a:t>I (III/d);</a:t>
            </a:r>
            <a:endParaRPr lang="en-US" sz="2000" dirty="0"/>
          </a:p>
          <a:p>
            <a:pPr marL="566928" lvl="0" indent="-457200">
              <a:buFont typeface="+mj-lt"/>
              <a:buAutoNum type="alphaLcPeriod"/>
            </a:pPr>
            <a:r>
              <a:rPr lang="en-US" sz="2000" b="1" i="1" dirty="0" err="1"/>
              <a:t>Jenjang</a:t>
            </a:r>
            <a:r>
              <a:rPr lang="en-US" sz="2000" b="1" i="1" dirty="0"/>
              <a:t> </a:t>
            </a:r>
            <a:r>
              <a:rPr lang="en-US" sz="2000" b="1" i="1" dirty="0" err="1"/>
              <a:t>Pertama</a:t>
            </a:r>
            <a:r>
              <a:rPr lang="en-US" sz="2000" b="1" i="1" dirty="0"/>
              <a:t>,</a:t>
            </a:r>
            <a:r>
              <a:rPr lang="en-US" sz="2000" dirty="0"/>
              <a:t> </a:t>
            </a:r>
            <a:r>
              <a:rPr lang="en-US" sz="2000" dirty="0" err="1" smtClean="0"/>
              <a:t>yi</a:t>
            </a:r>
            <a:r>
              <a:rPr lang="en-US" sz="2000" dirty="0" smtClean="0"/>
              <a:t> </a:t>
            </a:r>
            <a:r>
              <a:rPr lang="en-US" sz="2000" dirty="0" err="1"/>
              <a:t>jenjang</a:t>
            </a:r>
            <a:r>
              <a:rPr lang="en-US" sz="2000" dirty="0"/>
              <a:t> </a:t>
            </a:r>
            <a:r>
              <a:rPr lang="en-US" sz="2000" dirty="0" err="1" smtClean="0"/>
              <a:t>jabfung</a:t>
            </a:r>
            <a:r>
              <a:rPr lang="en-US" sz="2000" dirty="0" smtClean="0"/>
              <a:t> </a:t>
            </a:r>
            <a:r>
              <a:rPr lang="en-US" sz="2000" dirty="0" err="1"/>
              <a:t>keahlian</a:t>
            </a:r>
            <a:r>
              <a:rPr lang="en-US" sz="2000" dirty="0"/>
              <a:t> </a:t>
            </a:r>
            <a:r>
              <a:rPr lang="en-US" sz="2000" dirty="0" err="1" smtClean="0"/>
              <a:t>yg</a:t>
            </a:r>
            <a:r>
              <a:rPr lang="en-US" sz="2000" dirty="0" smtClean="0"/>
              <a:t> </a:t>
            </a:r>
            <a:r>
              <a:rPr lang="en-US" sz="2000" dirty="0" err="1"/>
              <a:t>tugas</a:t>
            </a:r>
            <a:r>
              <a:rPr lang="en-US" sz="2000" dirty="0"/>
              <a:t> </a:t>
            </a:r>
            <a:r>
              <a:rPr lang="en-US" sz="2000" dirty="0" smtClean="0"/>
              <a:t>&amp; </a:t>
            </a:r>
            <a:r>
              <a:rPr lang="en-US" sz="2000" dirty="0" err="1"/>
              <a:t>fungsi</a:t>
            </a:r>
            <a:r>
              <a:rPr lang="en-US" sz="2000" dirty="0"/>
              <a:t> </a:t>
            </a:r>
            <a:r>
              <a:rPr lang="en-US" sz="2000" dirty="0" err="1"/>
              <a:t>utamanya</a:t>
            </a:r>
            <a:r>
              <a:rPr lang="en-US" sz="2000" dirty="0"/>
              <a:t> </a:t>
            </a:r>
            <a:r>
              <a:rPr lang="en-US" sz="2000" b="1" i="1" dirty="0" err="1"/>
              <a:t>bersifat</a:t>
            </a:r>
            <a:r>
              <a:rPr lang="en-US" sz="2000" b="1" i="1" dirty="0"/>
              <a:t> </a:t>
            </a:r>
            <a:r>
              <a:rPr lang="en-US" sz="2000" b="1" i="1" dirty="0" err="1"/>
              <a:t>operasional</a:t>
            </a:r>
            <a:r>
              <a:rPr lang="en-US" sz="2000" b="1" i="1" dirty="0"/>
              <a:t> </a:t>
            </a:r>
            <a:r>
              <a:rPr lang="en-US" sz="2000" dirty="0" err="1" smtClean="0"/>
              <a:t>yg</a:t>
            </a:r>
            <a:r>
              <a:rPr lang="en-US" sz="2000" dirty="0" smtClean="0"/>
              <a:t> </a:t>
            </a:r>
            <a:r>
              <a:rPr lang="en-US" sz="2000" dirty="0" err="1"/>
              <a:t>mensyaratkan</a:t>
            </a:r>
            <a:r>
              <a:rPr lang="en-US" sz="2000" dirty="0"/>
              <a:t> </a:t>
            </a:r>
            <a:r>
              <a:rPr lang="en-US" sz="2000" dirty="0" err="1"/>
              <a:t>kualifikasi</a:t>
            </a:r>
            <a:r>
              <a:rPr lang="en-US" sz="2000" dirty="0"/>
              <a:t> </a:t>
            </a:r>
            <a:r>
              <a:rPr lang="en-US" sz="2000" dirty="0" err="1"/>
              <a:t>profesional</a:t>
            </a:r>
            <a:r>
              <a:rPr lang="en-US" sz="2000" dirty="0"/>
              <a:t> </a:t>
            </a:r>
            <a:r>
              <a:rPr lang="en-US" sz="2000" dirty="0" err="1" smtClean="0"/>
              <a:t>tkt</a:t>
            </a:r>
            <a:r>
              <a:rPr lang="en-US" sz="2000" dirty="0" smtClean="0"/>
              <a:t> </a:t>
            </a:r>
            <a:r>
              <a:rPr lang="en-US" sz="2000" dirty="0" err="1"/>
              <a:t>dasar</a:t>
            </a:r>
            <a:r>
              <a:rPr lang="en-US" sz="2000" dirty="0"/>
              <a:t> </a:t>
            </a:r>
            <a:r>
              <a:rPr lang="en-US" sz="2000" dirty="0" smtClean="0"/>
              <a:t>dg </a:t>
            </a:r>
            <a:r>
              <a:rPr lang="en-US" sz="2000" dirty="0" err="1"/>
              <a:t>kepangkatan</a:t>
            </a:r>
            <a:r>
              <a:rPr lang="en-US" sz="2000" dirty="0"/>
              <a:t> </a:t>
            </a:r>
            <a:r>
              <a:rPr lang="en-US" sz="2000" dirty="0" err="1"/>
              <a:t>mulai</a:t>
            </a:r>
            <a:r>
              <a:rPr lang="en-US" sz="2000" dirty="0"/>
              <a:t> </a:t>
            </a:r>
            <a:r>
              <a:rPr lang="en-US" sz="2000" dirty="0" err="1" smtClean="0"/>
              <a:t>dr</a:t>
            </a:r>
            <a:r>
              <a:rPr lang="en-US" sz="2000" dirty="0" smtClean="0"/>
              <a:t> </a:t>
            </a:r>
            <a:r>
              <a:rPr lang="en-US" sz="2000" dirty="0" err="1"/>
              <a:t>Penata</a:t>
            </a:r>
            <a:r>
              <a:rPr lang="en-US" sz="2000" dirty="0"/>
              <a:t> </a:t>
            </a:r>
            <a:r>
              <a:rPr lang="en-US" sz="2000" dirty="0" err="1" smtClean="0"/>
              <a:t>Muda</a:t>
            </a:r>
            <a:r>
              <a:rPr lang="en-US" sz="2000" dirty="0" smtClean="0"/>
              <a:t> (III/a) s/d </a:t>
            </a:r>
            <a:r>
              <a:rPr lang="en-US" sz="2000" dirty="0" err="1"/>
              <a:t>Penata</a:t>
            </a:r>
            <a:r>
              <a:rPr lang="en-US" sz="2000" dirty="0"/>
              <a:t> </a:t>
            </a:r>
            <a:r>
              <a:rPr lang="en-US" sz="2000" dirty="0" err="1"/>
              <a:t>Muda</a:t>
            </a:r>
            <a:r>
              <a:rPr lang="en-US" sz="2000" dirty="0"/>
              <a:t> Tingkat </a:t>
            </a:r>
            <a:r>
              <a:rPr lang="en-US" sz="2000" dirty="0" smtClean="0"/>
              <a:t>I (III/b).</a:t>
            </a:r>
            <a:r>
              <a:rPr lang="en-US" sz="2000" b="1" dirty="0" smtClean="0"/>
              <a:t> </a:t>
            </a:r>
            <a:endParaRPr lang="en-US" sz="2000" dirty="0"/>
          </a:p>
          <a:p>
            <a:pPr marL="566928" indent="-457200">
              <a:buFont typeface="+mj-lt"/>
              <a:buAutoNum type="alphaLcPeriod"/>
            </a:pPr>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13</a:t>
            </a:fld>
            <a:endParaRPr lang="en-US"/>
          </a:p>
        </p:txBody>
      </p:sp>
      <p:sp>
        <p:nvSpPr>
          <p:cNvPr id="6" name="Title 5"/>
          <p:cNvSpPr>
            <a:spLocks noGrp="1"/>
          </p:cNvSpPr>
          <p:nvPr>
            <p:ph type="title"/>
          </p:nvPr>
        </p:nvSpPr>
        <p:spPr>
          <a:xfrm>
            <a:off x="323528" y="274638"/>
            <a:ext cx="8363272" cy="1210146"/>
          </a:xfrm>
        </p:spPr>
        <p:txBody>
          <a:bodyPr>
            <a:normAutofit/>
          </a:bodyPr>
          <a:lstStyle/>
          <a:p>
            <a:r>
              <a:rPr lang="en-ID" sz="3600" i="1" dirty="0" err="1" smtClean="0"/>
              <a:t>Ayat</a:t>
            </a:r>
            <a:r>
              <a:rPr lang="en-ID" sz="3600" i="1" dirty="0" smtClean="0"/>
              <a:t> (2) </a:t>
            </a:r>
            <a:r>
              <a:rPr lang="en-ID" sz="3600" i="1" dirty="0" err="1" smtClean="0"/>
              <a:t>Bobot</a:t>
            </a:r>
            <a:r>
              <a:rPr lang="en-ID" sz="3600" i="1" dirty="0" smtClean="0"/>
              <a:t> </a:t>
            </a:r>
            <a:r>
              <a:rPr lang="en-ID" sz="3600" i="1" dirty="0" err="1" smtClean="0"/>
              <a:t>Jabfung</a:t>
            </a:r>
            <a:r>
              <a:rPr lang="en-ID" sz="3600" i="1" dirty="0" smtClean="0"/>
              <a:t>: 4 </a:t>
            </a:r>
            <a:r>
              <a:rPr lang="en-ID" sz="3600" i="1" dirty="0" err="1" smtClean="0"/>
              <a:t>Jenjang</a:t>
            </a:r>
            <a:endParaRPr lang="en-US" sz="3600" i="1" dirty="0"/>
          </a:p>
        </p:txBody>
      </p:sp>
    </p:spTree>
    <p:extLst>
      <p:ext uri="{BB962C8B-B14F-4D97-AF65-F5344CB8AC3E}">
        <p14:creationId xmlns:p14="http://schemas.microsoft.com/office/powerpoint/2010/main" xmlns="" val="172807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71525"/>
          </a:xfrm>
        </p:spPr>
        <p:txBody>
          <a:bodyPr>
            <a:normAutofit fontScale="90000"/>
          </a:bodyPr>
          <a:lstStyle/>
          <a:p>
            <a:pPr>
              <a:defRPr/>
            </a:pPr>
            <a:r>
              <a:rPr lang="en-US" sz="3600" b="1" i="1" dirty="0" err="1" smtClean="0"/>
              <a:t>Rasional</a:t>
            </a:r>
            <a:r>
              <a:rPr lang="en-US" sz="3600" b="1" i="1" dirty="0" smtClean="0"/>
              <a:t> &amp; </a:t>
            </a:r>
            <a:r>
              <a:rPr lang="en-US" sz="3600" b="1" i="1" dirty="0" err="1" smtClean="0"/>
              <a:t>Proporsional</a:t>
            </a:r>
            <a:r>
              <a:rPr lang="en-US" sz="3600" b="1" i="1" dirty="0" smtClean="0"/>
              <a:t> </a:t>
            </a:r>
            <a:r>
              <a:rPr lang="en-US" sz="3600" b="1" i="1" dirty="0" err="1" smtClean="0"/>
              <a:t>Dukungan</a:t>
            </a:r>
            <a:r>
              <a:rPr lang="en-US" sz="3600" b="1" i="1" dirty="0" smtClean="0"/>
              <a:t> </a:t>
            </a:r>
            <a:r>
              <a:rPr lang="en-US" sz="3600" b="1" i="1" dirty="0" err="1" smtClean="0"/>
              <a:t>Kpd</a:t>
            </a:r>
            <a:r>
              <a:rPr lang="en-US" sz="3600" b="1" i="1" dirty="0" smtClean="0"/>
              <a:t> </a:t>
            </a:r>
            <a:r>
              <a:rPr lang="en-US" sz="3600" b="1" i="1" dirty="0" err="1" smtClean="0"/>
              <a:t>Tupoksi</a:t>
            </a:r>
            <a:endParaRPr lang="en-US" sz="3600" b="1" i="1" dirty="0"/>
          </a:p>
        </p:txBody>
      </p:sp>
      <p:sp>
        <p:nvSpPr>
          <p:cNvPr id="4" name="Slide Number Placeholder 3"/>
          <p:cNvSpPr>
            <a:spLocks noGrp="1"/>
          </p:cNvSpPr>
          <p:nvPr>
            <p:ph type="sldNum" sz="quarter" idx="12"/>
          </p:nvPr>
        </p:nvSpPr>
        <p:spPr/>
        <p:txBody>
          <a:bodyPr/>
          <a:lstStyle/>
          <a:p>
            <a:pPr>
              <a:defRPr/>
            </a:pPr>
            <a:fld id="{FE08DD61-B6BE-4347-9A3E-F0B10596A644}" type="slidenum">
              <a:rPr lang="en-US" smtClean="0"/>
              <a:pPr>
                <a:defRPr/>
              </a:pPr>
              <a:t>14</a:t>
            </a:fld>
            <a:endParaRPr lang="en-US"/>
          </a:p>
        </p:txBody>
      </p:sp>
      <p:graphicFrame>
        <p:nvGraphicFramePr>
          <p:cNvPr id="5" name="Content Placeholder 19"/>
          <p:cNvGraphicFramePr>
            <a:graphicFrameLocks/>
          </p:cNvGraphicFramePr>
          <p:nvPr>
            <p:extLst>
              <p:ext uri="{D42A27DB-BD31-4B8C-83A1-F6EECF244321}">
                <p14:modId xmlns:p14="http://schemas.microsoft.com/office/powerpoint/2010/main" xmlns="" val="3264530934"/>
              </p:ext>
            </p:extLst>
          </p:nvPr>
        </p:nvGraphicFramePr>
        <p:xfrm>
          <a:off x="1357290" y="838200"/>
          <a:ext cx="6500858"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r>
              <a:rPr lang="en-US" smtClean="0"/>
              <a:t>24 SEPTEMBER 2016</a:t>
            </a:r>
            <a:endParaRPr lang="en-US"/>
          </a:p>
        </p:txBody>
      </p:sp>
      <p:sp>
        <p:nvSpPr>
          <p:cNvPr id="7" name="Footer Placeholder 6"/>
          <p:cNvSpPr>
            <a:spLocks noGrp="1"/>
          </p:cNvSpPr>
          <p:nvPr>
            <p:ph type="ftr" sz="quarter" idx="11"/>
          </p:nvPr>
        </p:nvSpPr>
        <p:spPr/>
        <p:txBody>
          <a:bodyPr/>
          <a:lstStyle/>
          <a:p>
            <a:r>
              <a:rPr lang="en-US" smtClean="0"/>
              <a:t>supriyanto_prabowo@yahoo.com</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214422"/>
            <a:ext cx="4724400" cy="4792869"/>
          </a:xfrm>
        </p:spPr>
        <p:txBody>
          <a:bodyPr>
            <a:noAutofit/>
          </a:bodyPr>
          <a:lstStyle/>
          <a:p>
            <a:pPr algn="just">
              <a:buFont typeface="Wingdings" pitchFamily="2" charset="2"/>
              <a:buChar char="q"/>
              <a:defRPr/>
            </a:pPr>
            <a:r>
              <a:rPr lang="en-US" sz="2400" dirty="0" err="1" smtClean="0"/>
              <a:t>Utk</a:t>
            </a:r>
            <a:r>
              <a:rPr lang="en-US" sz="2400" dirty="0" smtClean="0"/>
              <a:t> </a:t>
            </a:r>
            <a:r>
              <a:rPr lang="en-US" sz="2400" dirty="0" err="1" smtClean="0"/>
              <a:t>fungsionl</a:t>
            </a:r>
            <a:r>
              <a:rPr lang="en-US" sz="2400" dirty="0" smtClean="0"/>
              <a:t> </a:t>
            </a:r>
            <a:r>
              <a:rPr lang="en-US" sz="2400" dirty="0" err="1" smtClean="0"/>
              <a:t>ktrampiln</a:t>
            </a:r>
            <a:r>
              <a:rPr lang="en-US" sz="2400" dirty="0" smtClean="0"/>
              <a:t> pd </a:t>
            </a:r>
            <a:r>
              <a:rPr lang="en-US" sz="2400" dirty="0" err="1" smtClean="0"/>
              <a:t>prinsipnya</a:t>
            </a:r>
            <a:r>
              <a:rPr lang="en-US" sz="2400" dirty="0" smtClean="0"/>
              <a:t> </a:t>
            </a:r>
            <a:r>
              <a:rPr lang="en-US" sz="2400" dirty="0" err="1" smtClean="0"/>
              <a:t>sm</a:t>
            </a:r>
            <a:r>
              <a:rPr lang="en-US" sz="2400" dirty="0" smtClean="0"/>
              <a:t> </a:t>
            </a:r>
            <a:r>
              <a:rPr lang="en-US" sz="2400" dirty="0" err="1" smtClean="0"/>
              <a:t>memiliki</a:t>
            </a:r>
            <a:r>
              <a:rPr lang="en-US" sz="2400" dirty="0" smtClean="0"/>
              <a:t> </a:t>
            </a:r>
            <a:r>
              <a:rPr lang="en-US" sz="2400" dirty="0" err="1" smtClean="0"/>
              <a:t>jen</a:t>
            </a:r>
            <a:r>
              <a:rPr lang="en-US" sz="2400" dirty="0" smtClean="0"/>
              <a:t> </a:t>
            </a:r>
            <a:r>
              <a:rPr lang="en-US" sz="2400" dirty="0" err="1" smtClean="0"/>
              <a:t>jang</a:t>
            </a:r>
            <a:r>
              <a:rPr lang="en-US" sz="2400" dirty="0" smtClean="0"/>
              <a:t> </a:t>
            </a:r>
            <a:r>
              <a:rPr lang="en-US" sz="2400" dirty="0" err="1" smtClean="0"/>
              <a:t>ketrampiln</a:t>
            </a:r>
            <a:r>
              <a:rPr lang="en-US" sz="2400" dirty="0" smtClean="0"/>
              <a:t>, </a:t>
            </a:r>
            <a:r>
              <a:rPr lang="en-US" sz="2400" dirty="0" err="1" smtClean="0"/>
              <a:t>yg</a:t>
            </a:r>
            <a:r>
              <a:rPr lang="en-US" sz="2400" dirty="0" smtClean="0"/>
              <a:t> </a:t>
            </a:r>
            <a:r>
              <a:rPr lang="en-US" sz="2400" dirty="0" err="1" smtClean="0"/>
              <a:t>membe</a:t>
            </a:r>
            <a:r>
              <a:rPr lang="en-US" sz="2400" dirty="0" smtClean="0"/>
              <a:t> </a:t>
            </a:r>
            <a:r>
              <a:rPr lang="en-US" sz="2400" dirty="0" err="1" smtClean="0"/>
              <a:t>dakn</a:t>
            </a:r>
            <a:r>
              <a:rPr lang="en-US" sz="2400" dirty="0" smtClean="0"/>
              <a:t> pd </a:t>
            </a:r>
            <a:r>
              <a:rPr lang="en-US" sz="2400" dirty="0" err="1" smtClean="0"/>
              <a:t>Kualifikasi</a:t>
            </a:r>
            <a:r>
              <a:rPr lang="en-US" sz="2400" dirty="0" smtClean="0"/>
              <a:t> </a:t>
            </a:r>
            <a:r>
              <a:rPr lang="en-US" sz="2400" dirty="0" err="1" smtClean="0"/>
              <a:t>teknisi</a:t>
            </a:r>
            <a:r>
              <a:rPr lang="en-US" sz="2400" dirty="0" smtClean="0"/>
              <a:t> </a:t>
            </a:r>
            <a:r>
              <a:rPr lang="en-US" sz="2400" dirty="0" err="1" smtClean="0"/>
              <a:t>atau</a:t>
            </a:r>
            <a:r>
              <a:rPr lang="en-US" sz="2400" dirty="0" smtClean="0"/>
              <a:t> </a:t>
            </a:r>
            <a:r>
              <a:rPr lang="en-US" sz="2400" dirty="0" err="1" smtClean="0"/>
              <a:t>penunjang</a:t>
            </a:r>
            <a:r>
              <a:rPr lang="en-US" sz="2400" dirty="0" smtClean="0"/>
              <a:t> </a:t>
            </a:r>
            <a:r>
              <a:rPr lang="en-US" sz="2400" dirty="0" err="1" smtClean="0"/>
              <a:t>profesional</a:t>
            </a:r>
            <a:r>
              <a:rPr lang="en-US" sz="2400" dirty="0" smtClean="0"/>
              <a:t> </a:t>
            </a:r>
            <a:r>
              <a:rPr lang="en-US" sz="2400" dirty="0" err="1" smtClean="0"/>
              <a:t>adlh</a:t>
            </a:r>
            <a:r>
              <a:rPr lang="en-US" sz="2400" dirty="0" smtClean="0"/>
              <a:t> </a:t>
            </a:r>
            <a:r>
              <a:rPr lang="en-US" sz="2400" dirty="0" err="1" smtClean="0"/>
              <a:t>kualifiksi</a:t>
            </a:r>
            <a:r>
              <a:rPr lang="en-US" sz="2400" dirty="0" smtClean="0"/>
              <a:t> </a:t>
            </a:r>
            <a:r>
              <a:rPr lang="en-US" sz="2400" dirty="0" err="1" smtClean="0"/>
              <a:t>yg</a:t>
            </a:r>
            <a:r>
              <a:rPr lang="en-US" sz="2400" dirty="0" smtClean="0"/>
              <a:t> </a:t>
            </a:r>
            <a:r>
              <a:rPr lang="en-US" sz="2400" dirty="0" err="1" smtClean="0"/>
              <a:t>brsifat</a:t>
            </a:r>
            <a:r>
              <a:rPr lang="en-US" sz="2400" dirty="0" smtClean="0"/>
              <a:t> </a:t>
            </a:r>
            <a:r>
              <a:rPr lang="en-US" sz="2400" dirty="0" err="1" smtClean="0"/>
              <a:t>ke</a:t>
            </a:r>
            <a:r>
              <a:rPr lang="en-US" sz="2400" dirty="0" smtClean="0"/>
              <a:t> </a:t>
            </a:r>
            <a:r>
              <a:rPr lang="en-US" sz="2400" dirty="0" err="1" smtClean="0"/>
              <a:t>trampiln</a:t>
            </a:r>
            <a:r>
              <a:rPr lang="en-US" sz="2400" dirty="0" smtClean="0"/>
              <a:t> </a:t>
            </a:r>
            <a:r>
              <a:rPr lang="en-US" sz="2400" dirty="0" err="1" smtClean="0"/>
              <a:t>yg</a:t>
            </a:r>
            <a:r>
              <a:rPr lang="en-US" sz="2400" dirty="0" smtClean="0"/>
              <a:t> </a:t>
            </a:r>
            <a:r>
              <a:rPr lang="en-US" sz="2400" dirty="0" err="1" smtClean="0"/>
              <a:t>didsrkn</a:t>
            </a:r>
            <a:r>
              <a:rPr lang="en-US" sz="2400" dirty="0" smtClean="0"/>
              <a:t> pd </a:t>
            </a:r>
            <a:r>
              <a:rPr lang="en-US" sz="2400" dirty="0" err="1" smtClean="0"/>
              <a:t>ilmu</a:t>
            </a:r>
            <a:r>
              <a:rPr lang="en-US" sz="2400" dirty="0" smtClean="0"/>
              <a:t> </a:t>
            </a:r>
            <a:r>
              <a:rPr lang="en-US" sz="2400" dirty="0" err="1" smtClean="0"/>
              <a:t>pngetahuan</a:t>
            </a:r>
            <a:r>
              <a:rPr lang="en-US" sz="2400" dirty="0" smtClean="0"/>
              <a:t> </a:t>
            </a:r>
            <a:r>
              <a:rPr lang="en-US" sz="2400" dirty="0" err="1" smtClean="0"/>
              <a:t>yg</a:t>
            </a:r>
            <a:r>
              <a:rPr lang="en-US" sz="2400" dirty="0" smtClean="0"/>
              <a:t> </a:t>
            </a:r>
            <a:r>
              <a:rPr lang="en-US" sz="2400" dirty="0" err="1" smtClean="0"/>
              <a:t>didptkan</a:t>
            </a:r>
            <a:r>
              <a:rPr lang="en-US" sz="2400" dirty="0" smtClean="0"/>
              <a:t> </a:t>
            </a:r>
            <a:r>
              <a:rPr lang="en-US" sz="2400" dirty="0" err="1" smtClean="0"/>
              <a:t>dr</a:t>
            </a:r>
            <a:r>
              <a:rPr lang="en-US" sz="2400" dirty="0" smtClean="0"/>
              <a:t> </a:t>
            </a:r>
            <a:r>
              <a:rPr lang="en-US" sz="2400" dirty="0" err="1" smtClean="0"/>
              <a:t>pndidikn</a:t>
            </a:r>
            <a:r>
              <a:rPr lang="en-US" sz="2400" dirty="0" smtClean="0"/>
              <a:t> </a:t>
            </a:r>
            <a:r>
              <a:rPr lang="en-US" sz="2400" dirty="0" err="1" smtClean="0"/>
              <a:t>kejuruan</a:t>
            </a:r>
            <a:r>
              <a:rPr lang="en-US" sz="2400" dirty="0" smtClean="0"/>
              <a:t> &amp; </a:t>
            </a:r>
            <a:r>
              <a:rPr lang="en-US" sz="2400" dirty="0" err="1" smtClean="0"/>
              <a:t>platih</a:t>
            </a:r>
            <a:r>
              <a:rPr lang="en-US" sz="2400" dirty="0" smtClean="0"/>
              <a:t> an </a:t>
            </a:r>
            <a:r>
              <a:rPr lang="en-US" sz="2400" dirty="0" err="1" smtClean="0"/>
              <a:t>teknis</a:t>
            </a:r>
            <a:r>
              <a:rPr lang="en-US" sz="2400" dirty="0" smtClean="0"/>
              <a:t> </a:t>
            </a:r>
            <a:r>
              <a:rPr lang="en-US" sz="2400" dirty="0" err="1" smtClean="0"/>
              <a:t>yg</a:t>
            </a:r>
            <a:r>
              <a:rPr lang="en-US" sz="2400" dirty="0" smtClean="0"/>
              <a:t> </a:t>
            </a:r>
            <a:r>
              <a:rPr lang="en-US" sz="2400" dirty="0" err="1" smtClean="0"/>
              <a:t>plaksanaan</a:t>
            </a:r>
            <a:r>
              <a:rPr lang="en-US" sz="2400" dirty="0" smtClean="0"/>
              <a:t> </a:t>
            </a:r>
            <a:r>
              <a:rPr lang="en-US" sz="2400" dirty="0" err="1" smtClean="0"/>
              <a:t>tgs</a:t>
            </a:r>
            <a:r>
              <a:rPr lang="en-US" sz="2400" dirty="0" smtClean="0"/>
              <a:t> </a:t>
            </a:r>
            <a:r>
              <a:rPr lang="en-US" sz="2400" dirty="0" err="1" smtClean="0"/>
              <a:t>nya</a:t>
            </a:r>
            <a:r>
              <a:rPr lang="en-US" sz="2400" dirty="0" smtClean="0"/>
              <a:t> </a:t>
            </a:r>
            <a:r>
              <a:rPr lang="en-US" sz="2400" dirty="0" err="1" smtClean="0"/>
              <a:t>mliputi</a:t>
            </a:r>
            <a:r>
              <a:rPr lang="en-US" sz="2400" dirty="0" smtClean="0"/>
              <a:t> </a:t>
            </a:r>
            <a:r>
              <a:rPr lang="en-US" sz="2400" dirty="0" err="1" smtClean="0"/>
              <a:t>kegiatan</a:t>
            </a:r>
            <a:r>
              <a:rPr lang="en-US" sz="2400" dirty="0" smtClean="0"/>
              <a:t> </a:t>
            </a:r>
            <a:r>
              <a:rPr lang="en-US" sz="2400" dirty="0" err="1" smtClean="0"/>
              <a:t>teknis</a:t>
            </a:r>
            <a:r>
              <a:rPr lang="en-US" sz="2400" dirty="0" smtClean="0"/>
              <a:t> </a:t>
            </a:r>
            <a:r>
              <a:rPr lang="en-US" sz="2400" dirty="0" err="1" smtClean="0"/>
              <a:t>oprasionl</a:t>
            </a:r>
            <a:r>
              <a:rPr lang="en-US" sz="2400" dirty="0" smtClean="0"/>
              <a:t> </a:t>
            </a:r>
            <a:r>
              <a:rPr lang="en-US" sz="2400" dirty="0" err="1" smtClean="0"/>
              <a:t>brdsrkn</a:t>
            </a:r>
            <a:r>
              <a:rPr lang="en-US" sz="2400" dirty="0" smtClean="0"/>
              <a:t> </a:t>
            </a:r>
            <a:r>
              <a:rPr lang="en-US" sz="2400" dirty="0" err="1" smtClean="0"/>
              <a:t>prosedur</a:t>
            </a:r>
            <a:r>
              <a:rPr lang="en-US" sz="2400" dirty="0" smtClean="0"/>
              <a:t> </a:t>
            </a:r>
            <a:r>
              <a:rPr lang="en-US" sz="2400" dirty="0" err="1" smtClean="0"/>
              <a:t>stndar</a:t>
            </a:r>
            <a:r>
              <a:rPr lang="en-US" sz="2400" dirty="0" smtClean="0"/>
              <a:t> </a:t>
            </a:r>
            <a:r>
              <a:rPr lang="en-US" sz="2400" dirty="0" err="1" smtClean="0"/>
              <a:t>opersionl</a:t>
            </a:r>
            <a:r>
              <a:rPr lang="en-US" sz="2400" dirty="0" smtClean="0"/>
              <a:t> </a:t>
            </a:r>
            <a:r>
              <a:rPr lang="en-US" sz="2400" dirty="0" err="1" smtClean="0"/>
              <a:t>serta</a:t>
            </a:r>
            <a:r>
              <a:rPr lang="en-US" sz="2400" dirty="0" smtClean="0"/>
              <a:t> </a:t>
            </a:r>
            <a:r>
              <a:rPr lang="en-US" sz="2400" dirty="0" err="1" smtClean="0"/>
              <a:t>mela</a:t>
            </a:r>
            <a:r>
              <a:rPr lang="en-US" sz="2400" dirty="0" smtClean="0"/>
              <a:t> </a:t>
            </a:r>
            <a:r>
              <a:rPr lang="en-US" sz="2400" dirty="0" err="1" smtClean="0"/>
              <a:t>tihkannya</a:t>
            </a:r>
            <a:r>
              <a:rPr lang="en-US" sz="2400" dirty="0" smtClean="0"/>
              <a:t> &amp; </a:t>
            </a:r>
            <a:r>
              <a:rPr lang="en-US" sz="2400" dirty="0" err="1" smtClean="0"/>
              <a:t>terikat</a:t>
            </a:r>
            <a:r>
              <a:rPr lang="en-US" sz="2400" dirty="0" smtClean="0"/>
              <a:t> pd </a:t>
            </a:r>
            <a:r>
              <a:rPr lang="en-US" sz="2400" dirty="0" err="1" smtClean="0"/>
              <a:t>etika</a:t>
            </a:r>
            <a:r>
              <a:rPr lang="en-US" sz="2400" dirty="0" smtClean="0"/>
              <a:t> </a:t>
            </a:r>
            <a:r>
              <a:rPr lang="en-US" sz="2400" dirty="0" err="1" smtClean="0"/>
              <a:t>profesi</a:t>
            </a:r>
            <a:r>
              <a:rPr lang="en-US" sz="2400" dirty="0" smtClean="0"/>
              <a:t>.</a:t>
            </a:r>
          </a:p>
          <a:p>
            <a:pPr algn="just">
              <a:buFont typeface="Wingdings" pitchFamily="2" charset="2"/>
              <a:buNone/>
              <a:defRPr/>
            </a:pPr>
            <a:endParaRPr lang="en-US" sz="2000" dirty="0"/>
          </a:p>
        </p:txBody>
      </p:sp>
      <p:sp>
        <p:nvSpPr>
          <p:cNvPr id="3" name="Content Placeholder 2"/>
          <p:cNvSpPr>
            <a:spLocks noGrp="1"/>
          </p:cNvSpPr>
          <p:nvPr>
            <p:ph sz="half" idx="2"/>
          </p:nvPr>
        </p:nvSpPr>
        <p:spPr>
          <a:xfrm>
            <a:off x="4648200" y="1214422"/>
            <a:ext cx="4352956" cy="5286412"/>
          </a:xfrm>
        </p:spPr>
        <p:txBody>
          <a:bodyPr>
            <a:noAutofit/>
          </a:bodyPr>
          <a:lstStyle/>
          <a:p>
            <a:pPr lvl="0">
              <a:buNone/>
            </a:pPr>
            <a:r>
              <a:rPr lang="en-US" sz="1600" b="1" dirty="0" err="1" smtClean="0"/>
              <a:t>Jenjang</a:t>
            </a:r>
            <a:r>
              <a:rPr lang="en-US" sz="1600" b="1" dirty="0" smtClean="0"/>
              <a:t> </a:t>
            </a:r>
            <a:r>
              <a:rPr lang="en-US" sz="1600" b="1" dirty="0" err="1" smtClean="0"/>
              <a:t>jabfung</a:t>
            </a:r>
            <a:r>
              <a:rPr lang="en-US" sz="1600" b="1" dirty="0" smtClean="0"/>
              <a:t> </a:t>
            </a:r>
            <a:r>
              <a:rPr lang="en-US" sz="1600" b="1" dirty="0" err="1" smtClean="0"/>
              <a:t>keterampilan</a:t>
            </a:r>
            <a:r>
              <a:rPr lang="en-US" sz="1600" b="1" dirty="0" smtClean="0"/>
              <a:t>:</a:t>
            </a:r>
            <a:endParaRPr lang="en-US" sz="1600" dirty="0" smtClean="0"/>
          </a:p>
          <a:p>
            <a:pPr marL="624078" lvl="0" indent="-514350">
              <a:buNone/>
            </a:pPr>
            <a:r>
              <a:rPr lang="en-US" sz="1600" b="1" i="1" dirty="0" smtClean="0"/>
              <a:t>a.    </a:t>
            </a:r>
            <a:r>
              <a:rPr lang="en-US" sz="1600" b="1" i="1" dirty="0" err="1" smtClean="0"/>
              <a:t>Jenjang</a:t>
            </a:r>
            <a:r>
              <a:rPr lang="en-US" sz="1600" b="1" i="1" dirty="0" smtClean="0"/>
              <a:t> </a:t>
            </a:r>
            <a:r>
              <a:rPr lang="en-US" sz="1600" b="1" i="1" dirty="0" err="1" smtClean="0"/>
              <a:t>Penyelia</a:t>
            </a:r>
            <a:r>
              <a:rPr lang="en-US" sz="1600" b="1" i="1" dirty="0" smtClean="0"/>
              <a:t>,</a:t>
            </a:r>
            <a:r>
              <a:rPr lang="en-US" sz="1600" dirty="0" smtClean="0"/>
              <a:t> </a:t>
            </a:r>
            <a:r>
              <a:rPr lang="en-US" sz="1600" dirty="0" err="1" smtClean="0"/>
              <a:t>ad.</a:t>
            </a:r>
            <a:r>
              <a:rPr lang="en-US" sz="1600" dirty="0" smtClean="0"/>
              <a:t> </a:t>
            </a:r>
            <a:r>
              <a:rPr lang="en-US" sz="1600" dirty="0" err="1" smtClean="0"/>
              <a:t>jenjang</a:t>
            </a:r>
            <a:r>
              <a:rPr lang="en-US" sz="1600" dirty="0" smtClean="0"/>
              <a:t> </a:t>
            </a:r>
            <a:r>
              <a:rPr lang="en-US" sz="1600" dirty="0" err="1" smtClean="0"/>
              <a:t>tugas</a:t>
            </a:r>
            <a:r>
              <a:rPr lang="en-US" sz="1600" dirty="0" smtClean="0"/>
              <a:t> &amp; </a:t>
            </a:r>
            <a:r>
              <a:rPr lang="en-US" sz="1600" dirty="0" err="1" smtClean="0"/>
              <a:t>fungsi</a:t>
            </a:r>
            <a:r>
              <a:rPr lang="en-US" sz="1600" dirty="0" smtClean="0"/>
              <a:t> </a:t>
            </a:r>
            <a:r>
              <a:rPr lang="en-US" sz="1600" dirty="0" err="1" smtClean="0"/>
              <a:t>utamanya</a:t>
            </a:r>
            <a:r>
              <a:rPr lang="en-US" sz="1600" dirty="0" smtClean="0"/>
              <a:t> </a:t>
            </a:r>
            <a:r>
              <a:rPr lang="en-US" sz="1600" dirty="0" err="1" smtClean="0"/>
              <a:t>sbg</a:t>
            </a:r>
            <a:r>
              <a:rPr lang="en-US" sz="1600" dirty="0" smtClean="0"/>
              <a:t> </a:t>
            </a:r>
            <a:r>
              <a:rPr lang="en-US" sz="1600" dirty="0" err="1" smtClean="0"/>
              <a:t>pmbimbing</a:t>
            </a:r>
            <a:r>
              <a:rPr lang="en-US" sz="1600" dirty="0" smtClean="0"/>
              <a:t>, </a:t>
            </a:r>
            <a:r>
              <a:rPr lang="en-US" sz="1600" dirty="0" err="1" smtClean="0"/>
              <a:t>pngawas</a:t>
            </a:r>
            <a:r>
              <a:rPr lang="en-US" sz="1600" dirty="0" smtClean="0"/>
              <a:t> &amp; </a:t>
            </a:r>
            <a:r>
              <a:rPr lang="en-US" sz="1600" dirty="0" err="1" smtClean="0"/>
              <a:t>penilai</a:t>
            </a:r>
            <a:r>
              <a:rPr lang="en-US" sz="1600" dirty="0" smtClean="0"/>
              <a:t> </a:t>
            </a:r>
            <a:r>
              <a:rPr lang="en-US" sz="1600" dirty="0" err="1" smtClean="0"/>
              <a:t>plaksanaan</a:t>
            </a:r>
            <a:r>
              <a:rPr lang="en-US" sz="1600" dirty="0" smtClean="0"/>
              <a:t> </a:t>
            </a:r>
            <a:r>
              <a:rPr lang="en-US" sz="1600" dirty="0" err="1" smtClean="0"/>
              <a:t>pek</a:t>
            </a:r>
            <a:r>
              <a:rPr lang="en-US" sz="1600" dirty="0" smtClean="0"/>
              <a:t>. </a:t>
            </a:r>
            <a:r>
              <a:rPr lang="en-US" sz="1600" dirty="0" err="1" smtClean="0"/>
              <a:t>pejabat</a:t>
            </a:r>
            <a:r>
              <a:rPr lang="en-US" sz="1600" dirty="0" smtClean="0"/>
              <a:t> </a:t>
            </a:r>
            <a:r>
              <a:rPr lang="en-US" sz="1600" dirty="0" err="1" smtClean="0"/>
              <a:t>fung</a:t>
            </a:r>
            <a:r>
              <a:rPr lang="en-US" sz="1600" dirty="0" smtClean="0"/>
              <a:t> </a:t>
            </a:r>
            <a:r>
              <a:rPr lang="en-US" sz="1600" dirty="0" err="1" smtClean="0"/>
              <a:t>sional</a:t>
            </a:r>
            <a:r>
              <a:rPr lang="en-US" sz="1600" dirty="0" smtClean="0"/>
              <a:t> </a:t>
            </a:r>
            <a:r>
              <a:rPr lang="en-US" sz="1600" dirty="0" err="1" smtClean="0"/>
              <a:t>tkt</a:t>
            </a:r>
            <a:r>
              <a:rPr lang="en-US" sz="1600" dirty="0" smtClean="0"/>
              <a:t> </a:t>
            </a:r>
            <a:r>
              <a:rPr lang="en-US" sz="1600" dirty="0" err="1" smtClean="0"/>
              <a:t>dibwhnya</a:t>
            </a:r>
            <a:r>
              <a:rPr lang="en-US" sz="1600" dirty="0" smtClean="0"/>
              <a:t> </a:t>
            </a:r>
            <a:r>
              <a:rPr lang="en-US" sz="1600" dirty="0" err="1" smtClean="0"/>
              <a:t>yg</a:t>
            </a:r>
            <a:r>
              <a:rPr lang="en-US" sz="1600" dirty="0" smtClean="0"/>
              <a:t> </a:t>
            </a:r>
            <a:r>
              <a:rPr lang="en-US" sz="1600" dirty="0" err="1" smtClean="0"/>
              <a:t>mensyaratkan</a:t>
            </a:r>
            <a:r>
              <a:rPr lang="en-US" sz="1600" dirty="0" smtClean="0"/>
              <a:t> </a:t>
            </a:r>
            <a:r>
              <a:rPr lang="en-US" sz="1600" dirty="0" err="1" smtClean="0"/>
              <a:t>pngetahuan</a:t>
            </a:r>
            <a:r>
              <a:rPr lang="en-US" sz="1600" dirty="0" smtClean="0"/>
              <a:t> &amp; </a:t>
            </a:r>
            <a:r>
              <a:rPr lang="en-US" sz="1600" dirty="0" err="1" smtClean="0"/>
              <a:t>penga</a:t>
            </a:r>
            <a:r>
              <a:rPr lang="en-US" sz="1600" dirty="0" smtClean="0"/>
              <a:t> </a:t>
            </a:r>
            <a:r>
              <a:rPr lang="en-US" sz="1600" dirty="0" err="1" smtClean="0"/>
              <a:t>laman</a:t>
            </a:r>
            <a:r>
              <a:rPr lang="en-US" sz="1600" dirty="0" smtClean="0"/>
              <a:t> </a:t>
            </a:r>
            <a:r>
              <a:rPr lang="en-US" sz="1600" dirty="0" err="1" smtClean="0"/>
              <a:t>teknis</a:t>
            </a:r>
            <a:r>
              <a:rPr lang="en-US" sz="1600" dirty="0" smtClean="0"/>
              <a:t> </a:t>
            </a:r>
            <a:r>
              <a:rPr lang="en-US" sz="1600" dirty="0" err="1" smtClean="0"/>
              <a:t>oprasional</a:t>
            </a:r>
            <a:r>
              <a:rPr lang="en-US" sz="1600" dirty="0" smtClean="0"/>
              <a:t> </a:t>
            </a:r>
            <a:r>
              <a:rPr lang="en-US" sz="1600" dirty="0" err="1" smtClean="0"/>
              <a:t>penun</a:t>
            </a:r>
            <a:r>
              <a:rPr lang="en-US" sz="1600" dirty="0" smtClean="0"/>
              <a:t> </a:t>
            </a:r>
            <a:r>
              <a:rPr lang="en-US" sz="1600" dirty="0" err="1" smtClean="0"/>
              <a:t>jang</a:t>
            </a:r>
            <a:r>
              <a:rPr lang="en-US" sz="1600" dirty="0" smtClean="0"/>
              <a:t> </a:t>
            </a:r>
            <a:r>
              <a:rPr lang="en-US" sz="1600" dirty="0" err="1" smtClean="0"/>
              <a:t>bbrp</a:t>
            </a:r>
            <a:r>
              <a:rPr lang="en-US" sz="1600" dirty="0" smtClean="0"/>
              <a:t> cab. </a:t>
            </a:r>
            <a:r>
              <a:rPr lang="en-US" sz="1600" dirty="0" err="1" smtClean="0"/>
              <a:t>ilpeng</a:t>
            </a:r>
            <a:r>
              <a:rPr lang="en-US" sz="1600" dirty="0" smtClean="0"/>
              <a:t> </a:t>
            </a:r>
            <a:r>
              <a:rPr lang="en-US" sz="1600" dirty="0" err="1" smtClean="0"/>
              <a:t>ttt</a:t>
            </a:r>
            <a:r>
              <a:rPr lang="en-US" sz="1600" dirty="0" smtClean="0"/>
              <a:t> (</a:t>
            </a:r>
            <a:r>
              <a:rPr lang="en-US" sz="1600" dirty="0" err="1" smtClean="0"/>
              <a:t>Gol</a:t>
            </a:r>
            <a:r>
              <a:rPr lang="en-US" sz="1600" dirty="0" smtClean="0"/>
              <a:t>. III/c-d);</a:t>
            </a:r>
          </a:p>
          <a:p>
            <a:pPr marL="624078" lvl="0" indent="-514350">
              <a:buNone/>
            </a:pPr>
            <a:r>
              <a:rPr lang="en-US" sz="1600" b="1" i="1" dirty="0" smtClean="0"/>
              <a:t>b.    </a:t>
            </a:r>
            <a:r>
              <a:rPr lang="en-US" sz="1600" b="1" i="1" dirty="0" err="1" smtClean="0"/>
              <a:t>Jenjang</a:t>
            </a:r>
            <a:r>
              <a:rPr lang="en-US" sz="1600" b="1" i="1" dirty="0" smtClean="0"/>
              <a:t> </a:t>
            </a:r>
            <a:r>
              <a:rPr lang="en-US" sz="1600" b="1" i="1" dirty="0" err="1" smtClean="0"/>
              <a:t>Pelaksana</a:t>
            </a:r>
            <a:r>
              <a:rPr lang="en-US" sz="1600" b="1" i="1" dirty="0" smtClean="0"/>
              <a:t> </a:t>
            </a:r>
            <a:r>
              <a:rPr lang="en-US" sz="1600" b="1" i="1" dirty="0" err="1" smtClean="0"/>
              <a:t>Lanjutan</a:t>
            </a:r>
            <a:r>
              <a:rPr lang="en-US" sz="1600" b="1" i="1" dirty="0" smtClean="0"/>
              <a:t>,</a:t>
            </a:r>
            <a:r>
              <a:rPr lang="en-US" sz="1600" dirty="0" smtClean="0"/>
              <a:t> </a:t>
            </a:r>
            <a:r>
              <a:rPr lang="en-US" sz="1600" dirty="0" err="1" smtClean="0"/>
              <a:t>ad.</a:t>
            </a:r>
            <a:r>
              <a:rPr lang="en-US" sz="1600" dirty="0" smtClean="0"/>
              <a:t> </a:t>
            </a:r>
            <a:r>
              <a:rPr lang="en-US" sz="1600" dirty="0" err="1" smtClean="0"/>
              <a:t>jen</a:t>
            </a:r>
            <a:r>
              <a:rPr lang="en-US" sz="1600" dirty="0" smtClean="0"/>
              <a:t> </a:t>
            </a:r>
            <a:r>
              <a:rPr lang="en-US" sz="1600" dirty="0" err="1" smtClean="0"/>
              <a:t>jang</a:t>
            </a:r>
            <a:r>
              <a:rPr lang="en-US" sz="1600" dirty="0" smtClean="0"/>
              <a:t> </a:t>
            </a:r>
            <a:r>
              <a:rPr lang="en-US" sz="1600" dirty="0" err="1" smtClean="0"/>
              <a:t>yg</a:t>
            </a:r>
            <a:r>
              <a:rPr lang="en-US" sz="1600" dirty="0" smtClean="0"/>
              <a:t> tugs &amp; </a:t>
            </a:r>
            <a:r>
              <a:rPr lang="en-US" sz="1600" dirty="0" err="1" smtClean="0"/>
              <a:t>fungsi</a:t>
            </a:r>
            <a:r>
              <a:rPr lang="en-US" sz="1600" dirty="0" smtClean="0"/>
              <a:t> </a:t>
            </a:r>
            <a:r>
              <a:rPr lang="en-US" sz="1600" dirty="0" err="1" smtClean="0"/>
              <a:t>utmanya</a:t>
            </a:r>
            <a:r>
              <a:rPr lang="en-US" sz="1600" dirty="0" smtClean="0"/>
              <a:t> </a:t>
            </a:r>
            <a:r>
              <a:rPr lang="en-US" sz="1600" dirty="0" err="1" smtClean="0"/>
              <a:t>sbg</a:t>
            </a:r>
            <a:r>
              <a:rPr lang="en-US" sz="1600" dirty="0" smtClean="0"/>
              <a:t> </a:t>
            </a:r>
            <a:r>
              <a:rPr lang="en-US" sz="1600" dirty="0" err="1" smtClean="0"/>
              <a:t>plaksana</a:t>
            </a:r>
            <a:r>
              <a:rPr lang="en-US" sz="1600" dirty="0" smtClean="0"/>
              <a:t> </a:t>
            </a:r>
            <a:r>
              <a:rPr lang="en-US" sz="1600" dirty="0" err="1" smtClean="0"/>
              <a:t>tkt</a:t>
            </a:r>
            <a:r>
              <a:rPr lang="en-US" sz="1600" dirty="0" smtClean="0"/>
              <a:t> </a:t>
            </a:r>
            <a:r>
              <a:rPr lang="en-US" sz="1600" dirty="0" err="1" smtClean="0"/>
              <a:t>lanjutn</a:t>
            </a:r>
            <a:r>
              <a:rPr lang="en-US" sz="1600" dirty="0" smtClean="0"/>
              <a:t> &amp; </a:t>
            </a:r>
            <a:r>
              <a:rPr lang="en-US" sz="1600" dirty="0" err="1" smtClean="0"/>
              <a:t>mensyaratkn</a:t>
            </a:r>
            <a:r>
              <a:rPr lang="en-US" sz="1600" dirty="0" smtClean="0"/>
              <a:t> </a:t>
            </a:r>
            <a:r>
              <a:rPr lang="en-US" sz="1600" dirty="0" err="1" smtClean="0"/>
              <a:t>pengthuan</a:t>
            </a:r>
            <a:r>
              <a:rPr lang="en-US" sz="1600" dirty="0" smtClean="0"/>
              <a:t> &amp; </a:t>
            </a:r>
            <a:r>
              <a:rPr lang="en-US" sz="1600" dirty="0" err="1" smtClean="0"/>
              <a:t>pengalamn</a:t>
            </a:r>
            <a:r>
              <a:rPr lang="en-US" sz="1600" dirty="0" smtClean="0"/>
              <a:t> </a:t>
            </a:r>
            <a:r>
              <a:rPr lang="en-US" sz="1600" dirty="0" err="1" smtClean="0"/>
              <a:t>teknis</a:t>
            </a:r>
            <a:r>
              <a:rPr lang="en-US" sz="1600" dirty="0" smtClean="0"/>
              <a:t> </a:t>
            </a:r>
            <a:r>
              <a:rPr lang="en-US" sz="1600" dirty="0" err="1" smtClean="0"/>
              <a:t>ope</a:t>
            </a:r>
            <a:r>
              <a:rPr lang="en-US" sz="1600" dirty="0" smtClean="0"/>
              <a:t> </a:t>
            </a:r>
            <a:r>
              <a:rPr lang="en-US" sz="1600" dirty="0" err="1" smtClean="0"/>
              <a:t>rasional</a:t>
            </a:r>
            <a:r>
              <a:rPr lang="en-US" sz="1600" dirty="0" smtClean="0"/>
              <a:t> </a:t>
            </a:r>
            <a:r>
              <a:rPr lang="en-US" sz="1600" dirty="0" err="1" smtClean="0"/>
              <a:t>pnunjang</a:t>
            </a:r>
            <a:r>
              <a:rPr lang="en-US" sz="1600" dirty="0" smtClean="0"/>
              <a:t> </a:t>
            </a:r>
            <a:r>
              <a:rPr lang="en-US" sz="1600" dirty="0" err="1" smtClean="0"/>
              <a:t>yg</a:t>
            </a:r>
            <a:r>
              <a:rPr lang="en-US" sz="1600" dirty="0" smtClean="0"/>
              <a:t> </a:t>
            </a:r>
            <a:r>
              <a:rPr lang="en-US" sz="1600" dirty="0" err="1" smtClean="0"/>
              <a:t>di</a:t>
            </a:r>
            <a:r>
              <a:rPr lang="en-US" sz="1600" dirty="0" smtClean="0"/>
              <a:t> </a:t>
            </a:r>
            <a:r>
              <a:rPr lang="en-US" sz="1600" dirty="0" err="1" smtClean="0"/>
              <a:t>dasari</a:t>
            </a:r>
            <a:r>
              <a:rPr lang="en-US" sz="1600" dirty="0" smtClean="0"/>
              <a:t> </a:t>
            </a:r>
            <a:r>
              <a:rPr lang="en-US" sz="1600" dirty="0" err="1" smtClean="0"/>
              <a:t>oleh</a:t>
            </a:r>
            <a:r>
              <a:rPr lang="en-US" sz="1600" dirty="0" smtClean="0"/>
              <a:t> </a:t>
            </a:r>
            <a:r>
              <a:rPr lang="en-US" sz="1600" dirty="0" err="1" smtClean="0"/>
              <a:t>suatu</a:t>
            </a:r>
            <a:r>
              <a:rPr lang="en-US" sz="1600" dirty="0" smtClean="0"/>
              <a:t> cab. </a:t>
            </a:r>
            <a:r>
              <a:rPr lang="en-US" sz="1600" dirty="0" err="1" smtClean="0"/>
              <a:t>ilpeng</a:t>
            </a:r>
            <a:r>
              <a:rPr lang="en-US" sz="1600" dirty="0" smtClean="0"/>
              <a:t> </a:t>
            </a:r>
            <a:r>
              <a:rPr lang="en-US" sz="1600" dirty="0" err="1" smtClean="0"/>
              <a:t>ttt</a:t>
            </a:r>
            <a:r>
              <a:rPr lang="en-US" sz="1600" dirty="0" smtClean="0"/>
              <a:t>, (</a:t>
            </a:r>
            <a:r>
              <a:rPr lang="en-US" sz="1600" dirty="0" err="1" smtClean="0"/>
              <a:t>Gol</a:t>
            </a:r>
            <a:r>
              <a:rPr lang="en-US" sz="1600" dirty="0" smtClean="0"/>
              <a:t>. III/a-b);</a:t>
            </a:r>
          </a:p>
          <a:p>
            <a:pPr marL="624078" lvl="0" indent="-514350">
              <a:buNone/>
            </a:pPr>
            <a:r>
              <a:rPr lang="en-US" sz="1600" b="1" i="1" dirty="0" smtClean="0"/>
              <a:t>c.    </a:t>
            </a:r>
            <a:r>
              <a:rPr lang="en-US" sz="1600" b="1" i="1" dirty="0" err="1" smtClean="0"/>
              <a:t>Jenjang</a:t>
            </a:r>
            <a:r>
              <a:rPr lang="en-US" sz="1600" b="1" i="1" dirty="0" smtClean="0"/>
              <a:t> </a:t>
            </a:r>
            <a:r>
              <a:rPr lang="en-US" sz="1600" b="1" i="1" dirty="0" err="1" smtClean="0"/>
              <a:t>Pelaksana</a:t>
            </a:r>
            <a:r>
              <a:rPr lang="en-US" sz="1600" b="1" i="1" dirty="0" smtClean="0"/>
              <a:t>,</a:t>
            </a:r>
            <a:r>
              <a:rPr lang="en-US" sz="1600" dirty="0" smtClean="0"/>
              <a:t> </a:t>
            </a:r>
            <a:r>
              <a:rPr lang="en-US" sz="1600" dirty="0" err="1" smtClean="0"/>
              <a:t>ad.</a:t>
            </a:r>
            <a:r>
              <a:rPr lang="en-US" sz="1600" dirty="0" smtClean="0"/>
              <a:t> </a:t>
            </a:r>
            <a:r>
              <a:rPr lang="en-US" sz="1600" dirty="0" err="1" smtClean="0"/>
              <a:t>jenjang</a:t>
            </a:r>
            <a:r>
              <a:rPr lang="en-US" sz="1600" dirty="0" smtClean="0"/>
              <a:t> </a:t>
            </a:r>
            <a:r>
              <a:rPr lang="en-US" sz="1600" dirty="0" err="1" smtClean="0"/>
              <a:t>yg</a:t>
            </a:r>
            <a:r>
              <a:rPr lang="en-US" sz="1600" dirty="0" smtClean="0"/>
              <a:t> </a:t>
            </a:r>
            <a:r>
              <a:rPr lang="en-US" sz="1600" dirty="0" err="1" smtClean="0"/>
              <a:t>tugas</a:t>
            </a:r>
            <a:r>
              <a:rPr lang="en-US" sz="1600" dirty="0" smtClean="0"/>
              <a:t> &amp; </a:t>
            </a:r>
            <a:r>
              <a:rPr lang="en-US" sz="1600" dirty="0" err="1" smtClean="0"/>
              <a:t>fungsi</a:t>
            </a:r>
            <a:r>
              <a:rPr lang="en-US" sz="1600" dirty="0" smtClean="0"/>
              <a:t> </a:t>
            </a:r>
            <a:r>
              <a:rPr lang="en-US" sz="1600" dirty="0" err="1" smtClean="0"/>
              <a:t>utamanya</a:t>
            </a:r>
            <a:r>
              <a:rPr lang="en-US" sz="1600" dirty="0" smtClean="0"/>
              <a:t> </a:t>
            </a:r>
            <a:r>
              <a:rPr lang="en-US" sz="1600" dirty="0" err="1" smtClean="0"/>
              <a:t>sbg</a:t>
            </a:r>
            <a:r>
              <a:rPr lang="en-US" sz="1600" dirty="0" smtClean="0"/>
              <a:t> </a:t>
            </a:r>
            <a:r>
              <a:rPr lang="en-US" sz="1600" dirty="0" err="1" smtClean="0"/>
              <a:t>pelak</a:t>
            </a:r>
            <a:r>
              <a:rPr lang="en-US" sz="1600" dirty="0" smtClean="0"/>
              <a:t> </a:t>
            </a:r>
            <a:r>
              <a:rPr lang="en-US" sz="1600" dirty="0" err="1" smtClean="0"/>
              <a:t>sana</a:t>
            </a:r>
            <a:r>
              <a:rPr lang="en-US" sz="1600" dirty="0" smtClean="0"/>
              <a:t> &amp; </a:t>
            </a:r>
            <a:r>
              <a:rPr lang="en-US" sz="1600" dirty="0" err="1" smtClean="0"/>
              <a:t>mensyaratkan</a:t>
            </a:r>
            <a:r>
              <a:rPr lang="en-US" sz="1600" dirty="0" smtClean="0"/>
              <a:t> </a:t>
            </a:r>
            <a:r>
              <a:rPr lang="en-US" sz="1600" dirty="0" err="1" smtClean="0"/>
              <a:t>pengetahuan</a:t>
            </a:r>
            <a:r>
              <a:rPr lang="en-US" sz="1600" dirty="0" smtClean="0"/>
              <a:t> &amp; </a:t>
            </a:r>
            <a:r>
              <a:rPr lang="en-US" sz="1600" dirty="0" err="1" smtClean="0"/>
              <a:t>pengalaman</a:t>
            </a:r>
            <a:r>
              <a:rPr lang="en-US" sz="1600" dirty="0" smtClean="0"/>
              <a:t> </a:t>
            </a:r>
            <a:r>
              <a:rPr lang="en-US" sz="1600" dirty="0" err="1" smtClean="0"/>
              <a:t>teknis</a:t>
            </a:r>
            <a:r>
              <a:rPr lang="en-US" sz="1600" dirty="0" smtClean="0"/>
              <a:t> </a:t>
            </a:r>
            <a:r>
              <a:rPr lang="en-US" sz="1600" dirty="0" err="1" smtClean="0"/>
              <a:t>operasional</a:t>
            </a:r>
            <a:r>
              <a:rPr lang="en-US" sz="1600" dirty="0" smtClean="0"/>
              <a:t> </a:t>
            </a:r>
            <a:r>
              <a:rPr lang="en-US" sz="1600" dirty="0" err="1" smtClean="0"/>
              <a:t>penunjang</a:t>
            </a:r>
            <a:r>
              <a:rPr lang="en-US" sz="1600" dirty="0" smtClean="0"/>
              <a:t> </a:t>
            </a:r>
            <a:r>
              <a:rPr lang="en-US" sz="1600" dirty="0" err="1" smtClean="0"/>
              <a:t>yg</a:t>
            </a:r>
            <a:r>
              <a:rPr lang="en-US" sz="1600" dirty="0" smtClean="0"/>
              <a:t> </a:t>
            </a:r>
            <a:r>
              <a:rPr lang="en-US" sz="1600" dirty="0" err="1" smtClean="0"/>
              <a:t>didasari</a:t>
            </a:r>
            <a:r>
              <a:rPr lang="en-US" sz="1600" dirty="0" smtClean="0"/>
              <a:t> </a:t>
            </a:r>
            <a:r>
              <a:rPr lang="en-US" sz="1600" dirty="0" err="1" smtClean="0"/>
              <a:t>oleh</a:t>
            </a:r>
            <a:r>
              <a:rPr lang="en-US" sz="1600" dirty="0" smtClean="0"/>
              <a:t> </a:t>
            </a:r>
            <a:r>
              <a:rPr lang="en-US" sz="1600" dirty="0" err="1" smtClean="0"/>
              <a:t>suatu</a:t>
            </a:r>
            <a:r>
              <a:rPr lang="en-US" sz="1600" dirty="0" smtClean="0"/>
              <a:t> </a:t>
            </a:r>
            <a:r>
              <a:rPr lang="en-US" sz="1600" dirty="0" err="1" smtClean="0"/>
              <a:t>cabang</a:t>
            </a:r>
            <a:r>
              <a:rPr lang="en-US" sz="1600" dirty="0" smtClean="0"/>
              <a:t> </a:t>
            </a:r>
            <a:r>
              <a:rPr lang="en-US" sz="1600" dirty="0" err="1" smtClean="0"/>
              <a:t>ilmu</a:t>
            </a:r>
            <a:r>
              <a:rPr lang="en-US" sz="1600" dirty="0" smtClean="0"/>
              <a:t> </a:t>
            </a:r>
            <a:r>
              <a:rPr lang="en-US" sz="1600" dirty="0" err="1" smtClean="0"/>
              <a:t>pengetahuan</a:t>
            </a:r>
            <a:r>
              <a:rPr lang="en-US" sz="1600" dirty="0" smtClean="0"/>
              <a:t> </a:t>
            </a:r>
            <a:r>
              <a:rPr lang="en-US" sz="1600" dirty="0" err="1" smtClean="0"/>
              <a:t>ttt</a:t>
            </a:r>
            <a:r>
              <a:rPr lang="en-US" sz="1600" dirty="0" smtClean="0"/>
              <a:t>, (</a:t>
            </a:r>
            <a:r>
              <a:rPr lang="en-US" sz="1600" dirty="0" err="1" smtClean="0"/>
              <a:t>Gol</a:t>
            </a:r>
            <a:r>
              <a:rPr lang="en-US" sz="1600" dirty="0" smtClean="0"/>
              <a:t>. II/b-d).</a:t>
            </a:r>
            <a:r>
              <a:rPr lang="en-US" sz="1600" b="1" dirty="0" smtClean="0"/>
              <a:t> </a:t>
            </a:r>
            <a:endParaRPr lang="en-US" sz="1600" dirty="0" smtClean="0"/>
          </a:p>
          <a:p>
            <a:endParaRPr lang="en-US" sz="1600" dirty="0" smtClean="0"/>
          </a:p>
          <a:p>
            <a:endParaRPr lang="en-US" sz="1600" dirty="0"/>
          </a:p>
        </p:txBody>
      </p:sp>
      <p:sp>
        <p:nvSpPr>
          <p:cNvPr id="4" name="Date Placeholder 3"/>
          <p:cNvSpPr>
            <a:spLocks noGrp="1"/>
          </p:cNvSpPr>
          <p:nvPr>
            <p:ph type="dt" sz="half" idx="10"/>
          </p:nvPr>
        </p:nvSpPr>
        <p:spPr/>
        <p:txBody>
          <a:bodyPr/>
          <a:lstStyle/>
          <a:p>
            <a:r>
              <a:rPr lang="en-US" smtClean="0"/>
              <a:t>28 April 2016</a:t>
            </a:r>
            <a:endParaRPr lang="en-US"/>
          </a:p>
        </p:txBody>
      </p:sp>
      <p:sp>
        <p:nvSpPr>
          <p:cNvPr id="5" name="Footer Placeholder 4"/>
          <p:cNvSpPr>
            <a:spLocks noGrp="1"/>
          </p:cNvSpPr>
          <p:nvPr>
            <p:ph type="ftr" sz="quarter" idx="11"/>
          </p:nvPr>
        </p:nvSpPr>
        <p:spPr/>
        <p:txBody>
          <a:bodyPr/>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p>
            <a:fld id="{E1AD78F7-9B0F-4F0A-9334-772460733DEB}" type="slidenum">
              <a:rPr lang="en-US" smtClean="0"/>
              <a:pPr/>
              <a:t>15</a:t>
            </a:fld>
            <a:endParaRPr lang="en-US"/>
          </a:p>
        </p:txBody>
      </p:sp>
      <p:sp>
        <p:nvSpPr>
          <p:cNvPr id="7" name="Title 6"/>
          <p:cNvSpPr>
            <a:spLocks noGrp="1"/>
          </p:cNvSpPr>
          <p:nvPr>
            <p:ph type="title"/>
          </p:nvPr>
        </p:nvSpPr>
        <p:spPr>
          <a:xfrm>
            <a:off x="457200" y="274638"/>
            <a:ext cx="8686800" cy="1143000"/>
          </a:xfrm>
        </p:spPr>
        <p:txBody>
          <a:bodyPr>
            <a:noAutofit/>
          </a:bodyPr>
          <a:lstStyle/>
          <a:p>
            <a:r>
              <a:rPr lang="en-US" sz="3600" i="1" dirty="0" err="1" smtClean="0"/>
              <a:t>Lanjutan</a:t>
            </a:r>
            <a:r>
              <a:rPr lang="en-US" sz="3600" i="1" dirty="0" smtClean="0"/>
              <a:t> (</a:t>
            </a:r>
            <a:r>
              <a:rPr lang="en-US" sz="3600" i="1" dirty="0" err="1" smtClean="0"/>
              <a:t>Kualifikasi</a:t>
            </a:r>
            <a:r>
              <a:rPr lang="en-US" sz="3600" i="1" dirty="0" smtClean="0"/>
              <a:t> </a:t>
            </a:r>
            <a:r>
              <a:rPr lang="en-US" sz="3600" i="1" dirty="0" err="1" smtClean="0"/>
              <a:t>Trampil</a:t>
            </a:r>
            <a:r>
              <a:rPr lang="en-US" sz="3600" i="1" dirty="0" smtClean="0"/>
              <a:t>)</a:t>
            </a:r>
            <a:endParaRPr lang="en-US" sz="36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2844" y="1214422"/>
            <a:ext cx="4352956" cy="5214974"/>
          </a:xfrm>
        </p:spPr>
        <p:txBody>
          <a:bodyPr>
            <a:noAutofit/>
          </a:bodyPr>
          <a:lstStyle/>
          <a:p>
            <a:r>
              <a:rPr lang="en-US" sz="2400" dirty="0" err="1" smtClean="0"/>
              <a:t>Ada</a:t>
            </a:r>
            <a:r>
              <a:rPr lang="en-US" sz="2400" dirty="0" smtClean="0"/>
              <a:t> </a:t>
            </a:r>
            <a:r>
              <a:rPr lang="en-US" sz="2400" dirty="0" err="1" smtClean="0"/>
              <a:t>perbedaan</a:t>
            </a:r>
            <a:r>
              <a:rPr lang="en-US" sz="2400" dirty="0" smtClean="0"/>
              <a:t> </a:t>
            </a:r>
            <a:r>
              <a:rPr lang="en-US" sz="2400" dirty="0" err="1" smtClean="0"/>
              <a:t>prinsip</a:t>
            </a:r>
            <a:r>
              <a:rPr lang="en-US" sz="2400" dirty="0" smtClean="0"/>
              <a:t>, pd </a:t>
            </a:r>
            <a:r>
              <a:rPr lang="en-US" sz="2400" dirty="0" err="1" smtClean="0"/>
              <a:t>rincian</a:t>
            </a:r>
            <a:r>
              <a:rPr lang="en-US" sz="2400" dirty="0" smtClean="0"/>
              <a:t> </a:t>
            </a:r>
            <a:r>
              <a:rPr lang="en-US" sz="2400" dirty="0" err="1" smtClean="0"/>
              <a:t>kegiatan</a:t>
            </a:r>
            <a:r>
              <a:rPr lang="en-US" sz="2400" dirty="0" smtClean="0"/>
              <a:t> </a:t>
            </a:r>
            <a:r>
              <a:rPr lang="en-US" sz="2400" dirty="0" err="1" smtClean="0"/>
              <a:t>Pusta</a:t>
            </a:r>
            <a:r>
              <a:rPr lang="en-US" sz="2400" dirty="0" smtClean="0"/>
              <a:t> </a:t>
            </a:r>
            <a:r>
              <a:rPr lang="en-US" sz="2400" dirty="0" err="1" smtClean="0"/>
              <a:t>kawan</a:t>
            </a:r>
            <a:r>
              <a:rPr lang="en-US" sz="2400" dirty="0" smtClean="0"/>
              <a:t> </a:t>
            </a:r>
            <a:r>
              <a:rPr lang="en-US" sz="2400" dirty="0" err="1" smtClean="0"/>
              <a:t>Tkt</a:t>
            </a:r>
            <a:r>
              <a:rPr lang="en-US" sz="2400" dirty="0" smtClean="0"/>
              <a:t> </a:t>
            </a:r>
            <a:r>
              <a:rPr lang="en-US" sz="2400" dirty="0" err="1" smtClean="0"/>
              <a:t>Terampil</a:t>
            </a:r>
            <a:r>
              <a:rPr lang="en-US" sz="2400" dirty="0" smtClean="0"/>
              <a:t> </a:t>
            </a:r>
            <a:r>
              <a:rPr lang="en-US" sz="2400" dirty="0" err="1" smtClean="0"/>
              <a:t>tdk</a:t>
            </a:r>
            <a:r>
              <a:rPr lang="en-US" sz="2400" dirty="0" smtClean="0"/>
              <a:t> </a:t>
            </a:r>
            <a:r>
              <a:rPr lang="en-US" sz="2400" dirty="0" err="1" smtClean="0"/>
              <a:t>ada</a:t>
            </a:r>
            <a:r>
              <a:rPr lang="en-US" sz="2400" dirty="0" smtClean="0"/>
              <a:t> </a:t>
            </a:r>
            <a:r>
              <a:rPr lang="en-US" sz="2400" dirty="0" err="1" smtClean="0"/>
              <a:t>kegiatan</a:t>
            </a:r>
            <a:r>
              <a:rPr lang="en-US" sz="2400" dirty="0" smtClean="0"/>
              <a:t> </a:t>
            </a:r>
            <a:r>
              <a:rPr lang="en-US" sz="2400" dirty="0" err="1" smtClean="0"/>
              <a:t>pengkajian</a:t>
            </a:r>
            <a:r>
              <a:rPr lang="en-US" sz="2400" dirty="0" smtClean="0"/>
              <a:t>, </a:t>
            </a:r>
            <a:r>
              <a:rPr lang="en-US" sz="2400" dirty="0" err="1" smtClean="0"/>
              <a:t>sementara</a:t>
            </a:r>
            <a:r>
              <a:rPr lang="en-US" sz="2400" dirty="0" smtClean="0"/>
              <a:t> </a:t>
            </a:r>
            <a:r>
              <a:rPr lang="en-US" sz="2400" dirty="0" err="1" smtClean="0"/>
              <a:t>kegiatan</a:t>
            </a:r>
            <a:r>
              <a:rPr lang="en-US" sz="2400" dirty="0" smtClean="0"/>
              <a:t> </a:t>
            </a:r>
            <a:r>
              <a:rPr lang="en-US" sz="2400" dirty="0" err="1" smtClean="0"/>
              <a:t>Pusta</a:t>
            </a:r>
            <a:r>
              <a:rPr lang="en-US" sz="2400" dirty="0" smtClean="0"/>
              <a:t> </a:t>
            </a:r>
            <a:r>
              <a:rPr lang="en-US" sz="2400" dirty="0" err="1" smtClean="0"/>
              <a:t>kawan</a:t>
            </a:r>
            <a:r>
              <a:rPr lang="en-US" sz="2400" dirty="0" smtClean="0"/>
              <a:t> </a:t>
            </a:r>
            <a:r>
              <a:rPr lang="en-US" sz="2400" dirty="0" err="1" smtClean="0"/>
              <a:t>Tkt</a:t>
            </a:r>
            <a:r>
              <a:rPr lang="en-US" sz="2400" dirty="0" smtClean="0"/>
              <a:t> </a:t>
            </a:r>
            <a:r>
              <a:rPr lang="en-US" sz="2400" dirty="0" err="1" smtClean="0"/>
              <a:t>Ahli</a:t>
            </a:r>
            <a:r>
              <a:rPr lang="en-US" sz="2400" dirty="0" smtClean="0"/>
              <a:t> </a:t>
            </a:r>
            <a:r>
              <a:rPr lang="en-US" sz="2400" dirty="0" err="1" smtClean="0"/>
              <a:t>di</a:t>
            </a:r>
            <a:r>
              <a:rPr lang="en-US" sz="2400" dirty="0" smtClean="0"/>
              <a:t> </a:t>
            </a:r>
            <a:r>
              <a:rPr lang="en-US" sz="2400" dirty="0" err="1" smtClean="0"/>
              <a:t>jumpai</a:t>
            </a:r>
            <a:r>
              <a:rPr lang="en-US" sz="2400" dirty="0" smtClean="0"/>
              <a:t> </a:t>
            </a:r>
            <a:r>
              <a:rPr lang="en-US" sz="2400" dirty="0" err="1" smtClean="0"/>
              <a:t>kegiatan</a:t>
            </a:r>
            <a:r>
              <a:rPr lang="en-US" sz="2400" dirty="0" smtClean="0"/>
              <a:t> </a:t>
            </a:r>
            <a:r>
              <a:rPr lang="en-US" sz="2400" dirty="0" err="1" smtClean="0"/>
              <a:t>melak</a:t>
            </a:r>
            <a:r>
              <a:rPr lang="en-US" sz="2400" dirty="0" smtClean="0"/>
              <a:t> </a:t>
            </a:r>
            <a:r>
              <a:rPr lang="en-US" sz="2400" dirty="0" err="1" smtClean="0"/>
              <a:t>kan</a:t>
            </a:r>
            <a:r>
              <a:rPr lang="en-US" sz="2400" dirty="0" smtClean="0"/>
              <a:t> </a:t>
            </a:r>
            <a:r>
              <a:rPr lang="en-US" sz="2400" dirty="0" err="1" smtClean="0"/>
              <a:t>peng</a:t>
            </a:r>
            <a:r>
              <a:rPr lang="en-US" sz="2400" dirty="0" smtClean="0"/>
              <a:t> </a:t>
            </a:r>
            <a:r>
              <a:rPr lang="en-US" sz="2400" dirty="0" err="1" smtClean="0"/>
              <a:t>kajian</a:t>
            </a:r>
            <a:r>
              <a:rPr lang="en-US" sz="2400" dirty="0" smtClean="0"/>
              <a:t> </a:t>
            </a:r>
            <a:r>
              <a:rPr lang="en-US" sz="2400" dirty="0" err="1" smtClean="0"/>
              <a:t>Kepustakawanan</a:t>
            </a:r>
            <a:r>
              <a:rPr lang="en-US" sz="2400" dirty="0" smtClean="0"/>
              <a:t> </a:t>
            </a:r>
            <a:r>
              <a:rPr lang="en-US" sz="2400" dirty="0" smtClean="0">
                <a:sym typeface="Wingdings" pitchFamily="2" charset="2"/>
              </a:rPr>
              <a:t> </a:t>
            </a:r>
            <a:r>
              <a:rPr lang="en-US" sz="2400" b="1" i="1" dirty="0" err="1" smtClean="0">
                <a:sym typeface="Wingdings" pitchFamily="2" charset="2"/>
              </a:rPr>
              <a:t>scr</a:t>
            </a:r>
            <a:r>
              <a:rPr lang="en-US" sz="2400" b="1" i="1" dirty="0" smtClean="0">
                <a:sym typeface="Wingdings" pitchFamily="2" charset="2"/>
              </a:rPr>
              <a:t> </a:t>
            </a:r>
            <a:r>
              <a:rPr lang="en-US" sz="2400" b="1" i="1" dirty="0" err="1" smtClean="0">
                <a:sym typeface="Wingdings" pitchFamily="2" charset="2"/>
              </a:rPr>
              <a:t>berjenjang</a:t>
            </a:r>
            <a:r>
              <a:rPr lang="en-US" sz="2400" b="1" i="1" dirty="0" smtClean="0">
                <a:sym typeface="Wingdings" pitchFamily="2" charset="2"/>
              </a:rPr>
              <a:t>: </a:t>
            </a:r>
            <a:r>
              <a:rPr lang="en-US" sz="2400" b="1" i="1" dirty="0" err="1" smtClean="0">
                <a:sym typeface="Wingdings" pitchFamily="2" charset="2"/>
              </a:rPr>
              <a:t>teknis</a:t>
            </a:r>
            <a:r>
              <a:rPr lang="en-US" sz="2400" b="1" i="1" dirty="0" smtClean="0">
                <a:sym typeface="Wingdings" pitchFamily="2" charset="2"/>
              </a:rPr>
              <a:t> </a:t>
            </a:r>
            <a:r>
              <a:rPr lang="en-US" sz="2400" b="1" i="1" dirty="0" err="1" smtClean="0">
                <a:sym typeface="Wingdings" pitchFamily="2" charset="2"/>
              </a:rPr>
              <a:t>operasional</a:t>
            </a:r>
            <a:r>
              <a:rPr lang="en-US" sz="2400" b="1" i="1" dirty="0" smtClean="0">
                <a:sym typeface="Wingdings" pitchFamily="2" charset="2"/>
              </a:rPr>
              <a:t>, </a:t>
            </a:r>
            <a:r>
              <a:rPr lang="en-US" sz="2400" b="1" i="1" dirty="0" err="1" smtClean="0">
                <a:sym typeface="Wingdings" pitchFamily="2" charset="2"/>
              </a:rPr>
              <a:t>taktis</a:t>
            </a:r>
            <a:r>
              <a:rPr lang="en-US" sz="2400" b="1" i="1" dirty="0" smtClean="0">
                <a:sym typeface="Wingdings" pitchFamily="2" charset="2"/>
              </a:rPr>
              <a:t> </a:t>
            </a:r>
            <a:r>
              <a:rPr lang="en-US" sz="2400" b="1" i="1" dirty="0" err="1" smtClean="0">
                <a:sym typeface="Wingdings" pitchFamily="2" charset="2"/>
              </a:rPr>
              <a:t>operasional</a:t>
            </a:r>
            <a:r>
              <a:rPr lang="en-US" sz="2400" b="1" i="1" dirty="0" smtClean="0">
                <a:sym typeface="Wingdings" pitchFamily="2" charset="2"/>
              </a:rPr>
              <a:t>, </a:t>
            </a:r>
            <a:r>
              <a:rPr lang="en-US" sz="2400" b="1" i="1" dirty="0" err="1" smtClean="0">
                <a:sym typeface="Wingdings" pitchFamily="2" charset="2"/>
              </a:rPr>
              <a:t>strategis</a:t>
            </a:r>
            <a:r>
              <a:rPr lang="en-US" sz="2400" b="1" i="1" dirty="0" smtClean="0">
                <a:sym typeface="Wingdings" pitchFamily="2" charset="2"/>
              </a:rPr>
              <a:t> </a:t>
            </a:r>
            <a:r>
              <a:rPr lang="en-US" sz="2400" b="1" i="1" dirty="0" err="1" smtClean="0">
                <a:sym typeface="Wingdings" pitchFamily="2" charset="2"/>
              </a:rPr>
              <a:t>sektorat</a:t>
            </a:r>
            <a:r>
              <a:rPr lang="en-US" sz="2400" b="1" i="1" dirty="0" smtClean="0">
                <a:sym typeface="Wingdings" pitchFamily="2" charset="2"/>
              </a:rPr>
              <a:t> &amp; </a:t>
            </a:r>
            <a:r>
              <a:rPr lang="en-US" sz="2400" b="1" i="1" dirty="0" err="1" smtClean="0">
                <a:sym typeface="Wingdings" pitchFamily="2" charset="2"/>
              </a:rPr>
              <a:t>strategis</a:t>
            </a:r>
            <a:r>
              <a:rPr lang="en-US" sz="2400" b="1" i="1" dirty="0" smtClean="0">
                <a:sym typeface="Wingdings" pitchFamily="2" charset="2"/>
              </a:rPr>
              <a:t> </a:t>
            </a:r>
            <a:r>
              <a:rPr lang="en-US" sz="2400" b="1" i="1" dirty="0" err="1" smtClean="0">
                <a:sym typeface="Wingdings" pitchFamily="2" charset="2"/>
              </a:rPr>
              <a:t>nasional</a:t>
            </a:r>
            <a:r>
              <a:rPr lang="en-US" sz="2400" b="1" i="1" dirty="0" smtClean="0"/>
              <a:t>. </a:t>
            </a:r>
          </a:p>
          <a:p>
            <a:r>
              <a:rPr lang="en-US" sz="1800" dirty="0" smtClean="0"/>
              <a:t> </a:t>
            </a:r>
            <a:endParaRPr lang="en-US" sz="1800" dirty="0"/>
          </a:p>
        </p:txBody>
      </p:sp>
      <p:sp>
        <p:nvSpPr>
          <p:cNvPr id="3" name="Content Placeholder 2"/>
          <p:cNvSpPr>
            <a:spLocks noGrp="1"/>
          </p:cNvSpPr>
          <p:nvPr>
            <p:ph sz="half" idx="2"/>
          </p:nvPr>
        </p:nvSpPr>
        <p:spPr>
          <a:xfrm>
            <a:off x="4648200" y="1214422"/>
            <a:ext cx="4352956" cy="5214974"/>
          </a:xfrm>
        </p:spPr>
        <p:txBody>
          <a:bodyPr>
            <a:noAutofit/>
          </a:bodyPr>
          <a:lstStyle/>
          <a:p>
            <a:r>
              <a:rPr lang="en-US" sz="2400" dirty="0" err="1" smtClean="0"/>
              <a:t>Bermakna</a:t>
            </a:r>
            <a:r>
              <a:rPr lang="en-US" sz="2400" dirty="0" smtClean="0"/>
              <a:t> </a:t>
            </a:r>
            <a:r>
              <a:rPr lang="en-US" sz="2400" dirty="0" err="1" smtClean="0"/>
              <a:t>ada</a:t>
            </a:r>
            <a:r>
              <a:rPr lang="en-US" sz="2400" dirty="0" smtClean="0"/>
              <a:t> </a:t>
            </a:r>
            <a:r>
              <a:rPr lang="en-US" sz="2400" dirty="0" err="1" smtClean="0"/>
              <a:t>tuntutan</a:t>
            </a:r>
            <a:r>
              <a:rPr lang="en-US" sz="2400" dirty="0" smtClean="0"/>
              <a:t> </a:t>
            </a:r>
            <a:r>
              <a:rPr lang="en-US" sz="2400" dirty="0" err="1" smtClean="0"/>
              <a:t>sbg</a:t>
            </a:r>
            <a:r>
              <a:rPr lang="en-US" sz="2400" dirty="0" smtClean="0"/>
              <a:t> </a:t>
            </a:r>
            <a:r>
              <a:rPr lang="en-US" sz="2400" dirty="0" err="1" smtClean="0"/>
              <a:t>Pustakawan</a:t>
            </a:r>
            <a:r>
              <a:rPr lang="en-US" sz="2400" dirty="0" smtClean="0"/>
              <a:t> </a:t>
            </a:r>
            <a:r>
              <a:rPr lang="en-US" sz="2400" dirty="0" err="1" smtClean="0"/>
              <a:t>tingkat</a:t>
            </a:r>
            <a:r>
              <a:rPr lang="en-US" sz="2400" dirty="0" smtClean="0"/>
              <a:t> </a:t>
            </a:r>
            <a:r>
              <a:rPr lang="en-US" sz="2400" dirty="0" err="1" smtClean="0"/>
              <a:t>Ahli</a:t>
            </a:r>
            <a:r>
              <a:rPr lang="en-US" sz="2400" dirty="0" smtClean="0"/>
              <a:t> dg </a:t>
            </a:r>
            <a:r>
              <a:rPr lang="en-US" sz="2400" dirty="0" err="1" smtClean="0"/>
              <a:t>kualifikasi</a:t>
            </a:r>
            <a:r>
              <a:rPr lang="en-US" sz="2400" dirty="0" smtClean="0"/>
              <a:t> professional </a:t>
            </a:r>
            <a:r>
              <a:rPr lang="en-US" sz="2400" dirty="0" err="1" smtClean="0"/>
              <a:t>sudah</a:t>
            </a:r>
            <a:r>
              <a:rPr lang="en-US" sz="2400" dirty="0" smtClean="0"/>
              <a:t> </a:t>
            </a:r>
            <a:r>
              <a:rPr lang="en-US" sz="2400" dirty="0" err="1" smtClean="0"/>
              <a:t>semestinya</a:t>
            </a:r>
            <a:r>
              <a:rPr lang="en-US" sz="2400" dirty="0" smtClean="0"/>
              <a:t> </a:t>
            </a:r>
            <a:r>
              <a:rPr lang="en-US" sz="2400" dirty="0" err="1" smtClean="0"/>
              <a:t>perlu</a:t>
            </a:r>
            <a:r>
              <a:rPr lang="en-US" sz="2400" dirty="0" smtClean="0"/>
              <a:t> </a:t>
            </a:r>
            <a:r>
              <a:rPr lang="en-US" sz="2400" dirty="0" err="1" smtClean="0"/>
              <a:t>adanya</a:t>
            </a:r>
            <a:r>
              <a:rPr lang="en-US" sz="2400" dirty="0" smtClean="0"/>
              <a:t> </a:t>
            </a:r>
            <a:r>
              <a:rPr lang="en-US" sz="2400" b="1" i="1" dirty="0" smtClean="0"/>
              <a:t>“</a:t>
            </a:r>
            <a:r>
              <a:rPr lang="en-US" sz="2400" b="1" i="1" dirty="0" err="1" smtClean="0"/>
              <a:t>keserasian</a:t>
            </a:r>
            <a:r>
              <a:rPr lang="en-US" sz="2400" b="1" i="1" dirty="0" smtClean="0"/>
              <a:t>, </a:t>
            </a:r>
            <a:r>
              <a:rPr lang="en-US" sz="2400" b="1" i="1" dirty="0" err="1" smtClean="0"/>
              <a:t>keselarasan</a:t>
            </a:r>
            <a:r>
              <a:rPr lang="en-US" sz="2400" b="1" i="1" dirty="0" smtClean="0"/>
              <a:t> </a:t>
            </a:r>
            <a:r>
              <a:rPr lang="en-US" sz="2400" b="1" i="1" dirty="0" err="1" smtClean="0"/>
              <a:t>dan</a:t>
            </a:r>
            <a:r>
              <a:rPr lang="en-US" sz="2400" b="1" i="1" dirty="0" smtClean="0"/>
              <a:t> </a:t>
            </a:r>
            <a:r>
              <a:rPr lang="en-US" sz="2400" b="1" i="1" dirty="0" err="1" smtClean="0"/>
              <a:t>kesimbangan</a:t>
            </a:r>
            <a:r>
              <a:rPr lang="en-US" sz="2400" b="1" i="1" dirty="0" smtClean="0"/>
              <a:t> </a:t>
            </a:r>
            <a:r>
              <a:rPr lang="en-US" sz="2400" b="1" i="1" dirty="0" err="1" smtClean="0"/>
              <a:t>antara</a:t>
            </a:r>
            <a:r>
              <a:rPr lang="en-US" sz="2400" b="1" i="1" dirty="0" smtClean="0"/>
              <a:t> </a:t>
            </a:r>
            <a:r>
              <a:rPr lang="en-US" sz="2400" b="1" i="1" dirty="0" err="1" smtClean="0"/>
              <a:t>pangkat</a:t>
            </a:r>
            <a:r>
              <a:rPr lang="en-US" sz="2400" b="1" i="1" dirty="0" smtClean="0"/>
              <a:t>, </a:t>
            </a:r>
            <a:r>
              <a:rPr lang="en-US" sz="2400" b="1" i="1" dirty="0" err="1" smtClean="0"/>
              <a:t>jabatan</a:t>
            </a:r>
            <a:r>
              <a:rPr lang="en-US" sz="2400" b="1" i="1" dirty="0" smtClean="0"/>
              <a:t>, </a:t>
            </a:r>
            <a:r>
              <a:rPr lang="en-US" sz="2400" b="1" i="1" dirty="0" err="1" smtClean="0"/>
              <a:t>usia</a:t>
            </a:r>
            <a:r>
              <a:rPr lang="en-US" sz="2400" b="1" i="1" dirty="0" smtClean="0"/>
              <a:t>, </a:t>
            </a:r>
            <a:r>
              <a:rPr lang="en-US" sz="2400" b="1" i="1" dirty="0" err="1" smtClean="0"/>
              <a:t>masa</a:t>
            </a:r>
            <a:r>
              <a:rPr lang="en-US" sz="2400" b="1" i="1" dirty="0" smtClean="0"/>
              <a:t> </a:t>
            </a:r>
            <a:r>
              <a:rPr lang="en-US" sz="2400" b="1" i="1" dirty="0" err="1" smtClean="0"/>
              <a:t>kerja</a:t>
            </a:r>
            <a:r>
              <a:rPr lang="en-US" sz="2400" b="1" i="1" dirty="0" smtClean="0"/>
              <a:t>, </a:t>
            </a:r>
            <a:r>
              <a:rPr lang="en-US" sz="2400" b="1" i="1" dirty="0" err="1" smtClean="0"/>
              <a:t>diklat</a:t>
            </a:r>
            <a:r>
              <a:rPr lang="en-US" sz="2400" b="1" i="1" dirty="0" smtClean="0"/>
              <a:t>  &amp; </a:t>
            </a:r>
            <a:r>
              <a:rPr lang="en-US" sz="2400" b="1" i="1" dirty="0" err="1" smtClean="0"/>
              <a:t>kompetensinya</a:t>
            </a:r>
            <a:r>
              <a:rPr lang="en-US" sz="2400" b="1" i="1" dirty="0" smtClean="0"/>
              <a:t>”.  </a:t>
            </a:r>
            <a:endParaRPr lang="en-US" sz="2400" dirty="0" smtClean="0"/>
          </a:p>
          <a:p>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24 SEPTEMBER 2016</a:t>
            </a:r>
            <a:endParaRPr lang="en-US"/>
          </a:p>
        </p:txBody>
      </p:sp>
      <p:sp>
        <p:nvSpPr>
          <p:cNvPr id="5" name="Footer Placeholder 4"/>
          <p:cNvSpPr>
            <a:spLocks noGrp="1"/>
          </p:cNvSpPr>
          <p:nvPr>
            <p:ph type="ftr" sz="quarter" idx="11"/>
          </p:nvPr>
        </p:nvSpPr>
        <p:spPr/>
        <p:txBody>
          <a:bodyPr/>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p>
            <a:fld id="{E1AD78F7-9B0F-4F0A-9334-772460733DEB}" type="slidenum">
              <a:rPr lang="en-US" smtClean="0"/>
              <a:pPr/>
              <a:t>16</a:t>
            </a:fld>
            <a:endParaRPr lang="en-US"/>
          </a:p>
        </p:txBody>
      </p:sp>
      <p:sp>
        <p:nvSpPr>
          <p:cNvPr id="7" name="Title 6"/>
          <p:cNvSpPr>
            <a:spLocks noGrp="1"/>
          </p:cNvSpPr>
          <p:nvPr>
            <p:ph type="title"/>
          </p:nvPr>
        </p:nvSpPr>
        <p:spPr/>
        <p:txBody>
          <a:bodyPr>
            <a:normAutofit/>
          </a:bodyPr>
          <a:lstStyle/>
          <a:p>
            <a:r>
              <a:rPr lang="en-US" sz="3600" i="1" dirty="0" err="1" smtClean="0">
                <a:solidFill>
                  <a:schemeClr val="tx1"/>
                </a:solidFill>
              </a:rPr>
              <a:t>Lanjutan</a:t>
            </a:r>
            <a:r>
              <a:rPr lang="en-US" sz="3600" i="1" dirty="0" smtClean="0">
                <a:solidFill>
                  <a:schemeClr val="tx1"/>
                </a:solidFill>
              </a:rPr>
              <a:t> (</a:t>
            </a:r>
            <a:r>
              <a:rPr lang="en-US" sz="3600" i="1" dirty="0" err="1" smtClean="0">
                <a:solidFill>
                  <a:schemeClr val="tx1"/>
                </a:solidFill>
              </a:rPr>
              <a:t>Dasar</a:t>
            </a:r>
            <a:r>
              <a:rPr lang="en-US" sz="3600" i="1" dirty="0" smtClean="0">
                <a:solidFill>
                  <a:schemeClr val="tx1"/>
                </a:solidFill>
              </a:rPr>
              <a:t> </a:t>
            </a:r>
            <a:r>
              <a:rPr lang="en-US" sz="3600" i="1" dirty="0" err="1" smtClean="0">
                <a:solidFill>
                  <a:schemeClr val="tx1"/>
                </a:solidFill>
              </a:rPr>
              <a:t>Profesional</a:t>
            </a:r>
            <a:r>
              <a:rPr lang="en-US" sz="3600" i="1" dirty="0" smtClean="0">
                <a:solidFill>
                  <a:schemeClr val="tx1"/>
                </a:solidFill>
              </a:rPr>
              <a:t>)</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Autofit/>
          </a:bodyPr>
          <a:lstStyle/>
          <a:p>
            <a:r>
              <a:rPr lang="en-US" sz="2400" dirty="0" err="1" smtClean="0"/>
              <a:t>Stiap</a:t>
            </a:r>
            <a:r>
              <a:rPr lang="en-US" sz="2400" dirty="0" smtClean="0"/>
              <a:t> peg </a:t>
            </a:r>
            <a:r>
              <a:rPr lang="en-US" sz="2400" dirty="0" err="1"/>
              <a:t>termasuk</a:t>
            </a:r>
            <a:r>
              <a:rPr lang="en-US" sz="2400" dirty="0"/>
              <a:t> </a:t>
            </a:r>
            <a:r>
              <a:rPr lang="en-US" sz="2400" dirty="0" err="1"/>
              <a:t>pustakawan</a:t>
            </a:r>
            <a:r>
              <a:rPr lang="en-US" sz="2400" dirty="0"/>
              <a:t> </a:t>
            </a:r>
            <a:r>
              <a:rPr lang="en-US" sz="2400" dirty="0" err="1"/>
              <a:t>dituntut</a:t>
            </a:r>
            <a:r>
              <a:rPr lang="en-US" sz="2400" dirty="0"/>
              <a:t> </a:t>
            </a:r>
            <a:r>
              <a:rPr lang="en-US" sz="2400" dirty="0" err="1"/>
              <a:t>adanya</a:t>
            </a:r>
            <a:r>
              <a:rPr lang="en-US" sz="2400" dirty="0"/>
              <a:t> </a:t>
            </a:r>
            <a:r>
              <a:rPr lang="en-US" sz="2400" dirty="0" err="1"/>
              <a:t>kompetensi</a:t>
            </a:r>
            <a:r>
              <a:rPr lang="en-US" sz="2400" dirty="0"/>
              <a:t>. </a:t>
            </a:r>
            <a:r>
              <a:rPr lang="en-US" sz="2400" dirty="0" smtClean="0">
                <a:sym typeface="Wingdings" pitchFamily="2" charset="2"/>
              </a:rPr>
              <a:t> </a:t>
            </a:r>
            <a:r>
              <a:rPr lang="en-US" sz="2400" dirty="0" err="1" smtClean="0"/>
              <a:t>Kompetensi</a:t>
            </a:r>
            <a:r>
              <a:rPr lang="en-US" sz="2400" dirty="0" smtClean="0"/>
              <a:t> </a:t>
            </a:r>
            <a:r>
              <a:rPr lang="en-US" sz="2400" dirty="0" err="1" smtClean="0"/>
              <a:t>adlh</a:t>
            </a:r>
            <a:r>
              <a:rPr lang="en-US" sz="2400" dirty="0" smtClean="0"/>
              <a:t> </a:t>
            </a:r>
            <a:r>
              <a:rPr lang="en-US" sz="2400" dirty="0" err="1"/>
              <a:t>kemampuan</a:t>
            </a:r>
            <a:r>
              <a:rPr lang="en-US" sz="2400" dirty="0"/>
              <a:t> </a:t>
            </a:r>
            <a:r>
              <a:rPr lang="en-US" sz="2400" dirty="0" err="1" smtClean="0"/>
              <a:t>sese</a:t>
            </a:r>
            <a:r>
              <a:rPr lang="en-US" sz="2400" dirty="0" smtClean="0"/>
              <a:t> orang </a:t>
            </a:r>
            <a:r>
              <a:rPr lang="en-US" sz="2400" dirty="0" err="1" smtClean="0"/>
              <a:t>yg</a:t>
            </a:r>
            <a:r>
              <a:rPr lang="en-US" sz="2400" dirty="0" smtClean="0"/>
              <a:t> </a:t>
            </a:r>
            <a:r>
              <a:rPr lang="en-US" sz="2400" dirty="0" err="1"/>
              <a:t>mencakup</a:t>
            </a:r>
            <a:r>
              <a:rPr lang="en-US" sz="2400" dirty="0"/>
              <a:t> </a:t>
            </a:r>
            <a:r>
              <a:rPr lang="en-US" sz="2400" dirty="0" err="1"/>
              <a:t>pengetahuan</a:t>
            </a:r>
            <a:r>
              <a:rPr lang="en-US" sz="2400" dirty="0"/>
              <a:t>, </a:t>
            </a:r>
            <a:r>
              <a:rPr lang="en-US" sz="2400" dirty="0" err="1"/>
              <a:t>keterampilan</a:t>
            </a:r>
            <a:r>
              <a:rPr lang="en-US" sz="2400" dirty="0"/>
              <a:t> </a:t>
            </a:r>
            <a:r>
              <a:rPr lang="en-US" sz="2400" dirty="0" smtClean="0"/>
              <a:t>&amp; </a:t>
            </a:r>
            <a:r>
              <a:rPr lang="en-US" sz="2400" dirty="0" err="1"/>
              <a:t>sikap</a:t>
            </a:r>
            <a:r>
              <a:rPr lang="en-US" sz="2400" dirty="0"/>
              <a:t> </a:t>
            </a:r>
            <a:r>
              <a:rPr lang="en-US" sz="2400" dirty="0" err="1"/>
              <a:t>kerja</a:t>
            </a:r>
            <a:r>
              <a:rPr lang="en-US" sz="2400" dirty="0"/>
              <a:t> </a:t>
            </a:r>
            <a:r>
              <a:rPr lang="en-US" sz="2400" dirty="0" err="1" smtClean="0"/>
              <a:t>yg</a:t>
            </a:r>
            <a:r>
              <a:rPr lang="en-US" sz="2400" dirty="0" smtClean="0"/>
              <a:t> </a:t>
            </a:r>
            <a:r>
              <a:rPr lang="en-US" sz="2400" dirty="0" err="1" smtClean="0"/>
              <a:t>dpt</a:t>
            </a:r>
            <a:r>
              <a:rPr lang="en-US" sz="2400" dirty="0" smtClean="0"/>
              <a:t> </a:t>
            </a:r>
            <a:r>
              <a:rPr lang="en-US" sz="2400" dirty="0" err="1"/>
              <a:t>terobservasi</a:t>
            </a:r>
            <a:r>
              <a:rPr lang="en-US" sz="2400" dirty="0"/>
              <a:t> </a:t>
            </a:r>
            <a:r>
              <a:rPr lang="en-US" sz="2400" dirty="0" err="1" smtClean="0"/>
              <a:t>dlm</a:t>
            </a:r>
            <a:r>
              <a:rPr lang="en-US" sz="2400" dirty="0" smtClean="0"/>
              <a:t> </a:t>
            </a:r>
            <a:r>
              <a:rPr lang="en-US" sz="2400" dirty="0" err="1" smtClean="0"/>
              <a:t>menyelesaikn</a:t>
            </a:r>
            <a:r>
              <a:rPr lang="en-US" sz="2400" dirty="0" smtClean="0"/>
              <a:t> </a:t>
            </a:r>
            <a:r>
              <a:rPr lang="en-US" sz="2400" dirty="0" err="1"/>
              <a:t>suatu</a:t>
            </a:r>
            <a:r>
              <a:rPr lang="en-US" sz="2400" dirty="0"/>
              <a:t> </a:t>
            </a:r>
            <a:r>
              <a:rPr lang="en-US" sz="2400" dirty="0" err="1" smtClean="0"/>
              <a:t>pek</a:t>
            </a:r>
            <a:r>
              <a:rPr lang="en-US" sz="2400" dirty="0" smtClean="0"/>
              <a:t>. </a:t>
            </a:r>
            <a:r>
              <a:rPr lang="en-US" sz="2400" dirty="0" err="1"/>
              <a:t>atau</a:t>
            </a:r>
            <a:r>
              <a:rPr lang="en-US" sz="2400" dirty="0"/>
              <a:t> </a:t>
            </a:r>
            <a:r>
              <a:rPr lang="en-US" sz="2400" dirty="0" err="1"/>
              <a:t>tugas</a:t>
            </a:r>
            <a:r>
              <a:rPr lang="en-US" sz="2400" dirty="0"/>
              <a:t> </a:t>
            </a:r>
            <a:r>
              <a:rPr lang="en-US" sz="2400" dirty="0" err="1" smtClean="0"/>
              <a:t>ssai</a:t>
            </a:r>
            <a:r>
              <a:rPr lang="en-US" sz="2400" dirty="0" smtClean="0"/>
              <a:t> dg </a:t>
            </a:r>
            <a:r>
              <a:rPr lang="en-US" sz="2400" dirty="0" err="1"/>
              <a:t>standar</a:t>
            </a:r>
            <a:r>
              <a:rPr lang="en-US" sz="2400" dirty="0"/>
              <a:t> </a:t>
            </a:r>
            <a:r>
              <a:rPr lang="en-US" sz="2400" dirty="0" err="1"/>
              <a:t>kinerja</a:t>
            </a:r>
            <a:r>
              <a:rPr lang="en-US" sz="2400" dirty="0"/>
              <a:t> </a:t>
            </a:r>
            <a:r>
              <a:rPr lang="en-US" sz="2400" dirty="0" err="1" smtClean="0"/>
              <a:t>yg</a:t>
            </a:r>
            <a:r>
              <a:rPr lang="en-US" sz="2400" dirty="0" smtClean="0"/>
              <a:t> </a:t>
            </a:r>
            <a:r>
              <a:rPr lang="en-US" sz="2400" dirty="0" err="1" smtClean="0"/>
              <a:t>ditetapkn</a:t>
            </a:r>
            <a:r>
              <a:rPr lang="en-US" sz="2400" dirty="0" smtClean="0"/>
              <a:t> </a:t>
            </a:r>
            <a:r>
              <a:rPr lang="en-US" sz="2400" dirty="0"/>
              <a:t>(SKKNI </a:t>
            </a:r>
            <a:r>
              <a:rPr lang="en-US" sz="2400" dirty="0" smtClean="0"/>
              <a:t>Bid. Perp., </a:t>
            </a:r>
            <a:r>
              <a:rPr lang="en-US" sz="2400" dirty="0"/>
              <a:t>1992).  </a:t>
            </a:r>
            <a:endParaRPr lang="en-US" sz="2400" dirty="0" smtClean="0"/>
          </a:p>
          <a:p>
            <a:r>
              <a:rPr lang="en-US" sz="2400" dirty="0" err="1" smtClean="0"/>
              <a:t>Siapa</a:t>
            </a:r>
            <a:r>
              <a:rPr lang="en-US" sz="2400" dirty="0" smtClean="0"/>
              <a:t> </a:t>
            </a:r>
            <a:r>
              <a:rPr lang="en-US" sz="2400" dirty="0" err="1" smtClean="0"/>
              <a:t>yg</a:t>
            </a:r>
            <a:r>
              <a:rPr lang="en-US" sz="2400" dirty="0" smtClean="0"/>
              <a:t> </a:t>
            </a:r>
            <a:r>
              <a:rPr lang="en-US" sz="2400" dirty="0" err="1" smtClean="0"/>
              <a:t>hrs</a:t>
            </a:r>
            <a:r>
              <a:rPr lang="en-US" sz="2400" dirty="0" smtClean="0"/>
              <a:t> </a:t>
            </a:r>
            <a:r>
              <a:rPr lang="en-US" sz="2400" dirty="0" err="1" smtClean="0"/>
              <a:t>bertanggungjwb</a:t>
            </a:r>
            <a:r>
              <a:rPr lang="en-US" sz="2400" dirty="0" smtClean="0"/>
              <a:t> </a:t>
            </a:r>
            <a:r>
              <a:rPr lang="en-US" sz="2400" dirty="0" err="1" smtClean="0"/>
              <a:t>ttg</a:t>
            </a:r>
            <a:r>
              <a:rPr lang="en-US" sz="2400" dirty="0" smtClean="0"/>
              <a:t> </a:t>
            </a:r>
            <a:r>
              <a:rPr lang="en-US" sz="2400" dirty="0" err="1"/>
              <a:t>perilaku</a:t>
            </a:r>
            <a:r>
              <a:rPr lang="en-US" sz="2400" dirty="0"/>
              <a:t>?. </a:t>
            </a:r>
            <a:r>
              <a:rPr lang="en-US" sz="2400" dirty="0" err="1" smtClean="0"/>
              <a:t>Utk</a:t>
            </a:r>
            <a:r>
              <a:rPr lang="en-US" sz="2400" dirty="0" smtClean="0"/>
              <a:t> </a:t>
            </a:r>
            <a:r>
              <a:rPr lang="en-US" sz="2400" dirty="0" err="1"/>
              <a:t>itu</a:t>
            </a:r>
            <a:r>
              <a:rPr lang="en-US" sz="2400" dirty="0"/>
              <a:t> </a:t>
            </a:r>
            <a:r>
              <a:rPr lang="en-US" sz="2400" dirty="0" err="1"/>
              <a:t>apapun</a:t>
            </a:r>
            <a:r>
              <a:rPr lang="en-US" sz="2400" dirty="0"/>
              <a:t> </a:t>
            </a:r>
            <a:r>
              <a:rPr lang="en-US" sz="2400" dirty="0" err="1"/>
              <a:t>jabatannya</a:t>
            </a:r>
            <a:r>
              <a:rPr lang="en-US" sz="2400" dirty="0"/>
              <a:t> </a:t>
            </a:r>
            <a:r>
              <a:rPr lang="en-US" sz="2400" dirty="0" err="1"/>
              <a:t>khususnya</a:t>
            </a:r>
            <a:r>
              <a:rPr lang="en-US" sz="2400" dirty="0"/>
              <a:t> </a:t>
            </a:r>
            <a:r>
              <a:rPr lang="en-US" sz="2400" dirty="0" err="1"/>
              <a:t>jabatan</a:t>
            </a:r>
            <a:r>
              <a:rPr lang="en-US" sz="2400" dirty="0"/>
              <a:t> </a:t>
            </a:r>
            <a:r>
              <a:rPr lang="en-US" sz="2400" dirty="0" err="1"/>
              <a:t>profesional</a:t>
            </a:r>
            <a:r>
              <a:rPr lang="en-US" sz="2400" dirty="0"/>
              <a:t> </a:t>
            </a:r>
            <a:r>
              <a:rPr lang="en-US" sz="2400" dirty="0" smtClean="0"/>
              <a:t>(</a:t>
            </a:r>
            <a:r>
              <a:rPr lang="en-US" sz="2400" dirty="0" err="1" smtClean="0"/>
              <a:t>fungsional</a:t>
            </a:r>
            <a:r>
              <a:rPr lang="en-US" sz="2400" dirty="0" smtClean="0"/>
              <a:t>) </a:t>
            </a:r>
            <a:r>
              <a:rPr lang="en-US" sz="2400" dirty="0" err="1"/>
              <a:t>dilingkungan</a:t>
            </a:r>
            <a:r>
              <a:rPr lang="en-US" sz="2400" dirty="0"/>
              <a:t> </a:t>
            </a:r>
            <a:r>
              <a:rPr lang="en-US" sz="2400" dirty="0" err="1" smtClean="0"/>
              <a:t>pem</a:t>
            </a:r>
            <a:r>
              <a:rPr lang="en-US" sz="2400" dirty="0" smtClean="0"/>
              <a:t>-an</a:t>
            </a:r>
            <a:r>
              <a:rPr lang="en-US" sz="2400" dirty="0"/>
              <a:t>, </a:t>
            </a:r>
            <a:r>
              <a:rPr lang="en-US" sz="2400" dirty="0" err="1"/>
              <a:t>baik</a:t>
            </a:r>
            <a:r>
              <a:rPr lang="en-US" sz="2400" dirty="0"/>
              <a:t> </a:t>
            </a:r>
            <a:r>
              <a:rPr lang="en-US" sz="2400" dirty="0" err="1"/>
              <a:t>itu</a:t>
            </a:r>
            <a:r>
              <a:rPr lang="en-US" sz="2400" dirty="0"/>
              <a:t> </a:t>
            </a:r>
            <a:r>
              <a:rPr lang="en-US" sz="2400" dirty="0" err="1"/>
              <a:t>jenjang</a:t>
            </a:r>
            <a:r>
              <a:rPr lang="en-US" sz="2400" dirty="0"/>
              <a:t> </a:t>
            </a:r>
            <a:r>
              <a:rPr lang="en-US" sz="2400" dirty="0" err="1"/>
              <a:t>jabatan</a:t>
            </a:r>
            <a:r>
              <a:rPr lang="en-US" sz="2400" dirty="0"/>
              <a:t> </a:t>
            </a:r>
            <a:r>
              <a:rPr lang="en-US" sz="2400" dirty="0" err="1"/>
              <a:t>fungsional</a:t>
            </a:r>
            <a:r>
              <a:rPr lang="en-US" sz="2400" dirty="0"/>
              <a:t> </a:t>
            </a:r>
            <a:r>
              <a:rPr lang="en-US" sz="2400" dirty="0" err="1" smtClean="0"/>
              <a:t>keahlian</a:t>
            </a:r>
            <a:r>
              <a:rPr lang="en-US" sz="2400" dirty="0" smtClean="0"/>
              <a:t>/</a:t>
            </a:r>
            <a:r>
              <a:rPr lang="en-US" sz="2400" dirty="0" err="1" smtClean="0"/>
              <a:t>keterampilan</a:t>
            </a:r>
            <a:r>
              <a:rPr lang="en-US" sz="2400" dirty="0"/>
              <a:t>, </a:t>
            </a:r>
            <a:r>
              <a:rPr lang="en-US" sz="2400" dirty="0" err="1"/>
              <a:t>salah</a:t>
            </a:r>
            <a:r>
              <a:rPr lang="en-US" sz="2400" dirty="0"/>
              <a:t> </a:t>
            </a:r>
            <a:r>
              <a:rPr lang="en-US" sz="2400" dirty="0" err="1"/>
              <a:t>satunya</a:t>
            </a:r>
            <a:r>
              <a:rPr lang="en-US" sz="2400" dirty="0"/>
              <a:t> </a:t>
            </a:r>
            <a:r>
              <a:rPr lang="en-US" sz="2400" dirty="0" err="1"/>
              <a:t>mensyarakatkan</a:t>
            </a:r>
            <a:r>
              <a:rPr lang="en-US" sz="2400" dirty="0"/>
              <a:t> ”</a:t>
            </a:r>
            <a:r>
              <a:rPr lang="en-US" sz="2400" b="1" i="1" dirty="0" err="1"/>
              <a:t>Terikat</a:t>
            </a:r>
            <a:r>
              <a:rPr lang="en-US" sz="2400" b="1" i="1" dirty="0"/>
              <a:t> </a:t>
            </a:r>
            <a:r>
              <a:rPr lang="en-US" sz="2400" b="1" i="1" dirty="0" err="1" smtClean="0"/>
              <a:t>pd</a:t>
            </a:r>
            <a:r>
              <a:rPr lang="en-US" sz="2400" b="1" i="1" dirty="0" smtClean="0"/>
              <a:t> </a:t>
            </a:r>
            <a:r>
              <a:rPr lang="en-US" sz="2400" b="1" i="1" dirty="0" err="1"/>
              <a:t>etika</a:t>
            </a:r>
            <a:r>
              <a:rPr lang="en-US" sz="2400" b="1" i="1" dirty="0"/>
              <a:t> </a:t>
            </a:r>
            <a:r>
              <a:rPr lang="en-US" sz="2400" b="1" i="1" dirty="0" err="1"/>
              <a:t>profesi</a:t>
            </a:r>
            <a:r>
              <a:rPr lang="en-US" sz="2400" b="1" i="1" dirty="0"/>
              <a:t> </a:t>
            </a:r>
            <a:r>
              <a:rPr lang="en-US" sz="2400" b="1" i="1" dirty="0" err="1"/>
              <a:t>tertentu</a:t>
            </a:r>
            <a:r>
              <a:rPr lang="en-US" sz="2400" b="1" i="1" dirty="0"/>
              <a:t> </a:t>
            </a:r>
            <a:r>
              <a:rPr lang="en-US" sz="2400" b="1" i="1" dirty="0" err="1" smtClean="0"/>
              <a:t>yg</a:t>
            </a:r>
            <a:r>
              <a:rPr lang="en-US" sz="2400" b="1" i="1" dirty="0" smtClean="0"/>
              <a:t> </a:t>
            </a:r>
            <a:r>
              <a:rPr lang="en-US" sz="2400" b="1" i="1" dirty="0" err="1"/>
              <a:t>ditetapkan</a:t>
            </a:r>
            <a:r>
              <a:rPr lang="en-US" sz="2400" b="1" i="1" dirty="0"/>
              <a:t> </a:t>
            </a:r>
            <a:r>
              <a:rPr lang="en-US" sz="2400" b="1" i="1" dirty="0" err="1"/>
              <a:t>oleh</a:t>
            </a:r>
            <a:r>
              <a:rPr lang="en-US" sz="2400" b="1" i="1" dirty="0"/>
              <a:t> </a:t>
            </a:r>
            <a:r>
              <a:rPr lang="en-US" sz="2400" b="1" i="1" dirty="0" err="1"/>
              <a:t>ikatan</a:t>
            </a:r>
            <a:r>
              <a:rPr lang="en-US" sz="2400" b="1" i="1" dirty="0"/>
              <a:t> </a:t>
            </a:r>
            <a:r>
              <a:rPr lang="en-US" sz="2400" b="1" i="1" dirty="0" err="1"/>
              <a:t>profesinya</a:t>
            </a:r>
            <a:r>
              <a:rPr lang="en-US" sz="2400" b="1" i="1" dirty="0"/>
              <a:t>”. </a:t>
            </a:r>
            <a:r>
              <a:rPr lang="en-US" sz="2400" dirty="0" err="1" smtClean="0"/>
              <a:t>Dlm</a:t>
            </a:r>
            <a:r>
              <a:rPr lang="en-US" sz="2400" dirty="0" smtClean="0"/>
              <a:t> </a:t>
            </a:r>
            <a:r>
              <a:rPr lang="en-US" sz="2400" dirty="0" err="1"/>
              <a:t>hal</a:t>
            </a:r>
            <a:r>
              <a:rPr lang="en-US" sz="2400" dirty="0"/>
              <a:t> </a:t>
            </a:r>
            <a:r>
              <a:rPr lang="en-US" sz="2400" dirty="0" err="1"/>
              <a:t>ini</a:t>
            </a:r>
            <a:r>
              <a:rPr lang="en-US" sz="2400" dirty="0"/>
              <a:t> </a:t>
            </a:r>
            <a:r>
              <a:rPr lang="en-US" sz="2400" dirty="0" err="1"/>
              <a:t>pengelola</a:t>
            </a:r>
            <a:r>
              <a:rPr lang="en-US" sz="2400" dirty="0"/>
              <a:t> </a:t>
            </a:r>
            <a:r>
              <a:rPr lang="en-US" sz="2400" dirty="0" smtClean="0"/>
              <a:t>perp. </a:t>
            </a:r>
            <a:r>
              <a:rPr lang="en-US" sz="2400" dirty="0"/>
              <a:t>(</a:t>
            </a:r>
            <a:r>
              <a:rPr lang="en-US" sz="2400" dirty="0" err="1"/>
              <a:t>Pustakawan</a:t>
            </a:r>
            <a:r>
              <a:rPr lang="en-US" sz="2400" dirty="0"/>
              <a:t>) </a:t>
            </a:r>
            <a:r>
              <a:rPr lang="en-US" sz="2400" dirty="0" err="1"/>
              <a:t>memiliki</a:t>
            </a:r>
            <a:r>
              <a:rPr lang="en-US" sz="2400" dirty="0"/>
              <a:t> </a:t>
            </a:r>
            <a:r>
              <a:rPr lang="en-US" sz="2400" dirty="0" err="1"/>
              <a:t>organisasi</a:t>
            </a:r>
            <a:r>
              <a:rPr lang="en-US" sz="2400" dirty="0"/>
              <a:t> </a:t>
            </a:r>
            <a:r>
              <a:rPr lang="en-US" sz="2400" dirty="0" err="1"/>
              <a:t>profesi</a:t>
            </a:r>
            <a:r>
              <a:rPr lang="en-US" sz="2400" dirty="0"/>
              <a:t> </a:t>
            </a:r>
            <a:r>
              <a:rPr lang="en-US" sz="2400" dirty="0" smtClean="0"/>
              <a:t>&amp; </a:t>
            </a:r>
            <a:r>
              <a:rPr lang="en-US" sz="2400" dirty="0" err="1"/>
              <a:t>salah</a:t>
            </a:r>
            <a:r>
              <a:rPr lang="en-US" sz="2400" dirty="0"/>
              <a:t> </a:t>
            </a:r>
            <a:r>
              <a:rPr lang="en-US" sz="2400" dirty="0" err="1"/>
              <a:t>satunya</a:t>
            </a:r>
            <a:r>
              <a:rPr lang="en-US" sz="2400" dirty="0"/>
              <a:t>, </a:t>
            </a:r>
            <a:r>
              <a:rPr lang="en-US" sz="2400" dirty="0" err="1" smtClean="0"/>
              <a:t>yi</a:t>
            </a:r>
            <a:r>
              <a:rPr lang="en-US" sz="2400" dirty="0" smtClean="0"/>
              <a:t> IPI</a:t>
            </a:r>
            <a:r>
              <a:rPr lang="en-US" sz="2400" b="1" i="1" dirty="0" smtClean="0"/>
              <a:t>. </a:t>
            </a:r>
            <a:endParaRPr lang="en-US" sz="24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17</a:t>
            </a:fld>
            <a:endParaRPr lang="en-US"/>
          </a:p>
        </p:txBody>
      </p:sp>
      <p:sp>
        <p:nvSpPr>
          <p:cNvPr id="6" name="Title 5"/>
          <p:cNvSpPr>
            <a:spLocks noGrp="1"/>
          </p:cNvSpPr>
          <p:nvPr>
            <p:ph type="title"/>
          </p:nvPr>
        </p:nvSpPr>
        <p:spPr/>
        <p:txBody>
          <a:bodyPr>
            <a:normAutofit/>
          </a:bodyPr>
          <a:lstStyle/>
          <a:p>
            <a:r>
              <a:rPr lang="en-ID" sz="3600" i="1" dirty="0" smtClean="0"/>
              <a:t>2. </a:t>
            </a:r>
            <a:r>
              <a:rPr lang="en-ID" sz="3600" i="1" dirty="0" err="1" smtClean="0"/>
              <a:t>Etika</a:t>
            </a:r>
            <a:r>
              <a:rPr lang="en-ID" sz="3600" i="1" dirty="0" smtClean="0"/>
              <a:t> </a:t>
            </a:r>
            <a:r>
              <a:rPr lang="en-ID" sz="3600" i="1" dirty="0" err="1" smtClean="0"/>
              <a:t>Profesi</a:t>
            </a:r>
            <a:r>
              <a:rPr lang="en-ID" sz="3600" i="1" dirty="0" smtClean="0"/>
              <a:t> &amp; </a:t>
            </a:r>
            <a:r>
              <a:rPr lang="en-ID" sz="3600" i="1" dirty="0" err="1" smtClean="0"/>
              <a:t>Kode</a:t>
            </a:r>
            <a:r>
              <a:rPr lang="en-ID" sz="3600" i="1" dirty="0" smtClean="0"/>
              <a:t> </a:t>
            </a:r>
            <a:r>
              <a:rPr lang="en-ID" sz="3600" i="1" dirty="0" err="1" smtClean="0"/>
              <a:t>Etik</a:t>
            </a:r>
            <a:r>
              <a:rPr lang="en-ID" sz="3600" i="1" dirty="0" smtClean="0"/>
              <a:t> </a:t>
            </a:r>
            <a:r>
              <a:rPr lang="en-ID" sz="3600" i="1" dirty="0" err="1" smtClean="0"/>
              <a:t>Profesi</a:t>
            </a:r>
            <a:endParaRPr lang="en-US" sz="3600" i="1" dirty="0"/>
          </a:p>
        </p:txBody>
      </p:sp>
    </p:spTree>
    <p:extLst>
      <p:ext uri="{BB962C8B-B14F-4D97-AF65-F5344CB8AC3E}">
        <p14:creationId xmlns:p14="http://schemas.microsoft.com/office/powerpoint/2010/main" xmlns="" val="332034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Autofit/>
          </a:bodyPr>
          <a:lstStyle/>
          <a:p>
            <a:r>
              <a:rPr lang="en-AU" sz="2800" i="1" dirty="0" err="1" smtClean="0"/>
              <a:t>Pengertian</a:t>
            </a:r>
            <a:r>
              <a:rPr lang="en-AU" sz="2800" i="1" dirty="0" smtClean="0"/>
              <a:t> </a:t>
            </a:r>
            <a:r>
              <a:rPr lang="en-AU" sz="2800" i="1" dirty="0" err="1"/>
              <a:t>Etik</a:t>
            </a:r>
            <a:r>
              <a:rPr lang="en-AU" sz="2800" i="1" dirty="0"/>
              <a:t> </a:t>
            </a:r>
            <a:r>
              <a:rPr lang="en-AU" sz="2800" i="1" dirty="0" err="1"/>
              <a:t>atau</a:t>
            </a:r>
            <a:r>
              <a:rPr lang="en-AU" sz="2800" i="1" dirty="0"/>
              <a:t> </a:t>
            </a:r>
            <a:r>
              <a:rPr lang="en-AU" sz="2800" i="1" dirty="0" err="1"/>
              <a:t>etika</a:t>
            </a:r>
            <a:r>
              <a:rPr lang="en-AU" sz="2800" i="1" dirty="0"/>
              <a:t> </a:t>
            </a:r>
            <a:r>
              <a:rPr lang="en-AU" sz="2800" i="1" dirty="0" err="1"/>
              <a:t>berasal</a:t>
            </a:r>
            <a:r>
              <a:rPr lang="en-AU" sz="2800" i="1" dirty="0"/>
              <a:t> </a:t>
            </a:r>
            <a:r>
              <a:rPr lang="en-AU" sz="2800" i="1" dirty="0" err="1"/>
              <a:t>dari</a:t>
            </a:r>
            <a:r>
              <a:rPr lang="en-AU" sz="2800" i="1" dirty="0"/>
              <a:t> </a:t>
            </a:r>
            <a:r>
              <a:rPr lang="en-AU" sz="2800" i="1" dirty="0" smtClean="0"/>
              <a:t>kata </a:t>
            </a:r>
            <a:r>
              <a:rPr lang="en-AU" sz="2800" i="1" dirty="0"/>
              <a:t>ethos </a:t>
            </a:r>
            <a:r>
              <a:rPr lang="en-AU" sz="2800" i="1" dirty="0" smtClean="0"/>
              <a:t>(</a:t>
            </a:r>
            <a:r>
              <a:rPr lang="en-AU" sz="2800" i="1" dirty="0" err="1" smtClean="0"/>
              <a:t>Yunani</a:t>
            </a:r>
            <a:r>
              <a:rPr lang="en-AU" sz="2800" i="1" dirty="0"/>
              <a:t>) </a:t>
            </a:r>
            <a:r>
              <a:rPr lang="en-AU" sz="2800" i="1" dirty="0" err="1" smtClean="0"/>
              <a:t>yg</a:t>
            </a:r>
            <a:r>
              <a:rPr lang="en-AU" sz="2800" i="1" dirty="0" smtClean="0"/>
              <a:t> </a:t>
            </a:r>
            <a:r>
              <a:rPr lang="en-AU" sz="2800" i="1" dirty="0" err="1"/>
              <a:t>berarti</a:t>
            </a:r>
            <a:r>
              <a:rPr lang="en-AU" sz="2800" i="1" dirty="0"/>
              <a:t> </a:t>
            </a:r>
            <a:r>
              <a:rPr lang="en-AU" sz="2800" i="1" dirty="0" err="1"/>
              <a:t>karakter</a:t>
            </a:r>
            <a:r>
              <a:rPr lang="en-AU" sz="2800" i="1" dirty="0"/>
              <a:t>, </a:t>
            </a:r>
            <a:r>
              <a:rPr lang="en-AU" sz="2800" i="1" dirty="0" err="1"/>
              <a:t>watak</a:t>
            </a:r>
            <a:r>
              <a:rPr lang="en-AU" sz="2800" i="1" dirty="0"/>
              <a:t> </a:t>
            </a:r>
            <a:r>
              <a:rPr lang="en-AU" sz="2800" i="1" dirty="0" err="1"/>
              <a:t>kesusilaan</a:t>
            </a:r>
            <a:r>
              <a:rPr lang="en-AU" sz="2800" i="1" dirty="0"/>
              <a:t> </a:t>
            </a:r>
            <a:r>
              <a:rPr lang="en-AU" sz="2800" i="1" dirty="0" err="1"/>
              <a:t>atau</a:t>
            </a:r>
            <a:r>
              <a:rPr lang="en-AU" sz="2800" i="1" dirty="0"/>
              <a:t> </a:t>
            </a:r>
            <a:r>
              <a:rPr lang="en-AU" sz="2800" i="1" dirty="0" err="1"/>
              <a:t>adat</a:t>
            </a:r>
            <a:r>
              <a:rPr lang="en-AU" sz="2800" i="1" dirty="0"/>
              <a:t>. </a:t>
            </a:r>
            <a:r>
              <a:rPr lang="en-AU" sz="2800" i="1" dirty="0" err="1"/>
              <a:t>Etika</a:t>
            </a:r>
            <a:r>
              <a:rPr lang="en-AU" sz="2800" i="1" dirty="0"/>
              <a:t> </a:t>
            </a:r>
            <a:r>
              <a:rPr lang="en-AU" sz="2800" i="1" dirty="0" err="1" smtClean="0"/>
              <a:t>yg</a:t>
            </a:r>
            <a:r>
              <a:rPr lang="en-AU" sz="2800" i="1" dirty="0" smtClean="0"/>
              <a:t> </a:t>
            </a:r>
            <a:r>
              <a:rPr lang="en-AU" sz="2800" i="1" dirty="0" err="1"/>
              <a:t>berkaitan</a:t>
            </a:r>
            <a:r>
              <a:rPr lang="en-AU" sz="2800" i="1" dirty="0"/>
              <a:t> </a:t>
            </a:r>
            <a:r>
              <a:rPr lang="en-AU" sz="2800" i="1" dirty="0" smtClean="0"/>
              <a:t>dg </a:t>
            </a:r>
            <a:r>
              <a:rPr lang="en-AU" sz="2800" i="1" dirty="0" err="1"/>
              <a:t>konsep</a:t>
            </a:r>
            <a:r>
              <a:rPr lang="en-AU" sz="2800" i="1" dirty="0"/>
              <a:t> </a:t>
            </a:r>
            <a:r>
              <a:rPr lang="en-AU" sz="2800" i="1" dirty="0" err="1" smtClean="0"/>
              <a:t>yg</a:t>
            </a:r>
            <a:r>
              <a:rPr lang="en-AU" sz="2800" i="1" dirty="0" smtClean="0"/>
              <a:t> </a:t>
            </a:r>
            <a:r>
              <a:rPr lang="en-AU" sz="2800" i="1" dirty="0" err="1"/>
              <a:t>dimiliki</a:t>
            </a:r>
            <a:r>
              <a:rPr lang="en-AU" sz="2800" i="1" dirty="0"/>
              <a:t> </a:t>
            </a:r>
            <a:r>
              <a:rPr lang="en-AU" sz="2800" i="1" dirty="0" err="1"/>
              <a:t>oleh</a:t>
            </a:r>
            <a:r>
              <a:rPr lang="en-AU" sz="2800" i="1" dirty="0"/>
              <a:t> </a:t>
            </a:r>
            <a:r>
              <a:rPr lang="en-AU" sz="2800" i="1" dirty="0" err="1"/>
              <a:t>individu</a:t>
            </a:r>
            <a:r>
              <a:rPr lang="en-AU" sz="2800" i="1" dirty="0"/>
              <a:t> </a:t>
            </a:r>
            <a:r>
              <a:rPr lang="en-AU" sz="2800" i="1" dirty="0" err="1"/>
              <a:t>ataupun</a:t>
            </a:r>
            <a:r>
              <a:rPr lang="en-AU" sz="2800" i="1" dirty="0"/>
              <a:t> </a:t>
            </a:r>
            <a:r>
              <a:rPr lang="en-AU" sz="2800" i="1" dirty="0" err="1"/>
              <a:t>kelompok</a:t>
            </a:r>
            <a:r>
              <a:rPr lang="en-AU" sz="2800" i="1" dirty="0"/>
              <a:t> </a:t>
            </a:r>
            <a:r>
              <a:rPr lang="en-AU" sz="2800" i="1" dirty="0" err="1" smtClean="0"/>
              <a:t>utk</a:t>
            </a:r>
            <a:r>
              <a:rPr lang="en-AU" sz="2800" i="1" dirty="0" smtClean="0"/>
              <a:t> </a:t>
            </a:r>
            <a:r>
              <a:rPr lang="en-AU" sz="2800" i="1" dirty="0" err="1"/>
              <a:t>menilai</a:t>
            </a:r>
            <a:r>
              <a:rPr lang="en-AU" sz="2800" i="1" dirty="0"/>
              <a:t> </a:t>
            </a:r>
            <a:r>
              <a:rPr lang="en-AU" sz="2800" i="1" dirty="0" err="1"/>
              <a:t>apakah</a:t>
            </a:r>
            <a:r>
              <a:rPr lang="en-AU" sz="2800" i="1" dirty="0"/>
              <a:t> </a:t>
            </a:r>
            <a:r>
              <a:rPr lang="en-AU" sz="2800" i="1" dirty="0" smtClean="0"/>
              <a:t>tindakan2 </a:t>
            </a:r>
            <a:r>
              <a:rPr lang="en-AU" sz="2800" i="1" dirty="0" err="1" smtClean="0"/>
              <a:t>yg</a:t>
            </a:r>
            <a:r>
              <a:rPr lang="en-AU" sz="2800" i="1" dirty="0" smtClean="0"/>
              <a:t> </a:t>
            </a:r>
            <a:r>
              <a:rPr lang="en-AU" sz="2800" i="1" dirty="0" err="1"/>
              <a:t>telah</a:t>
            </a:r>
            <a:r>
              <a:rPr lang="en-AU" sz="2800" i="1" dirty="0"/>
              <a:t> </a:t>
            </a:r>
            <a:r>
              <a:rPr lang="en-AU" sz="2800" i="1" dirty="0" err="1"/>
              <a:t>dikerjakan</a:t>
            </a:r>
            <a:r>
              <a:rPr lang="en-AU" sz="2800" i="1" dirty="0"/>
              <a:t> </a:t>
            </a:r>
            <a:r>
              <a:rPr lang="en-AU" sz="2800" i="1" dirty="0" err="1"/>
              <a:t>itu</a:t>
            </a:r>
            <a:r>
              <a:rPr lang="en-AU" sz="2800" i="1" dirty="0"/>
              <a:t> </a:t>
            </a:r>
            <a:r>
              <a:rPr lang="en-AU" sz="2800" i="1" dirty="0" err="1"/>
              <a:t>salah</a:t>
            </a:r>
            <a:r>
              <a:rPr lang="en-AU" sz="2800" i="1" dirty="0"/>
              <a:t>, </a:t>
            </a:r>
            <a:r>
              <a:rPr lang="en-AU" sz="2800" i="1" dirty="0" err="1"/>
              <a:t>benar</a:t>
            </a:r>
            <a:r>
              <a:rPr lang="en-AU" sz="2800" i="1" dirty="0"/>
              <a:t>, </a:t>
            </a:r>
            <a:r>
              <a:rPr lang="en-AU" sz="2800" i="1" dirty="0" err="1"/>
              <a:t>baik</a:t>
            </a:r>
            <a:r>
              <a:rPr lang="en-AU" sz="2800" i="1" dirty="0"/>
              <a:t> </a:t>
            </a:r>
            <a:r>
              <a:rPr lang="en-AU" sz="2800" i="1" dirty="0" err="1"/>
              <a:t>atau</a:t>
            </a:r>
            <a:r>
              <a:rPr lang="en-AU" sz="2800" i="1" dirty="0"/>
              <a:t> </a:t>
            </a:r>
            <a:r>
              <a:rPr lang="en-AU" sz="2800" i="1" dirty="0" err="1"/>
              <a:t>buruk</a:t>
            </a:r>
            <a:r>
              <a:rPr lang="en-AU" sz="2800" i="1" dirty="0"/>
              <a:t>.  </a:t>
            </a:r>
            <a:r>
              <a:rPr lang="en-AU" sz="2800" i="1" dirty="0" err="1"/>
              <a:t>Aturan</a:t>
            </a:r>
            <a:r>
              <a:rPr lang="en-AU" sz="2800" i="1" dirty="0"/>
              <a:t> (code) </a:t>
            </a:r>
            <a:r>
              <a:rPr lang="en-AU" sz="2800" i="1" dirty="0" err="1"/>
              <a:t>tertulis</a:t>
            </a:r>
            <a:r>
              <a:rPr lang="en-AU" sz="2800" i="1" dirty="0"/>
              <a:t> </a:t>
            </a:r>
            <a:r>
              <a:rPr lang="en-AU" sz="2800" i="1" dirty="0" err="1" smtClean="0"/>
              <a:t>scr</a:t>
            </a:r>
            <a:r>
              <a:rPr lang="en-AU" sz="2800" i="1" dirty="0" smtClean="0"/>
              <a:t> </a:t>
            </a:r>
            <a:r>
              <a:rPr lang="en-AU" sz="2800" i="1" dirty="0" err="1"/>
              <a:t>sistematik</a:t>
            </a:r>
            <a:r>
              <a:rPr lang="en-AU" sz="2800" i="1" dirty="0"/>
              <a:t> </a:t>
            </a:r>
            <a:r>
              <a:rPr lang="en-AU" sz="2800" i="1" dirty="0" err="1"/>
              <a:t>sengaja</a:t>
            </a:r>
            <a:r>
              <a:rPr lang="en-AU" sz="2800" i="1" dirty="0"/>
              <a:t> </a:t>
            </a:r>
            <a:r>
              <a:rPr lang="en-AU" sz="2800" i="1" dirty="0" err="1"/>
              <a:t>dibuat</a:t>
            </a:r>
            <a:r>
              <a:rPr lang="en-AU" sz="2800" i="1" dirty="0"/>
              <a:t> </a:t>
            </a:r>
            <a:r>
              <a:rPr lang="en-AU" sz="2800" i="1" dirty="0" err="1"/>
              <a:t>berdasakan</a:t>
            </a:r>
            <a:r>
              <a:rPr lang="en-AU" sz="2800" i="1" dirty="0"/>
              <a:t> </a:t>
            </a:r>
            <a:r>
              <a:rPr lang="en-AU" sz="2800" i="1" dirty="0" smtClean="0"/>
              <a:t>prinsip2 </a:t>
            </a:r>
            <a:r>
              <a:rPr lang="en-AU" sz="2800" i="1" dirty="0"/>
              <a:t>moral </a:t>
            </a:r>
            <a:r>
              <a:rPr lang="en-AU" sz="2800" i="1" dirty="0" err="1"/>
              <a:t>yg</a:t>
            </a:r>
            <a:r>
              <a:rPr lang="en-AU" sz="2800" i="1" dirty="0"/>
              <a:t> </a:t>
            </a:r>
            <a:r>
              <a:rPr lang="en-AU" sz="2800" i="1" dirty="0" err="1"/>
              <a:t>ada</a:t>
            </a:r>
            <a:r>
              <a:rPr lang="en-AU" sz="2800" i="1" dirty="0"/>
              <a:t> </a:t>
            </a:r>
            <a:r>
              <a:rPr lang="en-AU" sz="2800" i="1" dirty="0" smtClean="0"/>
              <a:t>&amp; </a:t>
            </a:r>
            <a:r>
              <a:rPr lang="en-AU" sz="2800" i="1" dirty="0" err="1" smtClean="0"/>
              <a:t>pd</a:t>
            </a:r>
            <a:r>
              <a:rPr lang="en-AU" sz="2800" i="1" dirty="0" smtClean="0"/>
              <a:t> </a:t>
            </a:r>
            <a:r>
              <a:rPr lang="en-AU" sz="2800" i="1" dirty="0" err="1"/>
              <a:t>saat</a:t>
            </a:r>
            <a:r>
              <a:rPr lang="en-AU" sz="2800" i="1" dirty="0"/>
              <a:t> </a:t>
            </a:r>
            <a:r>
              <a:rPr lang="en-AU" sz="2800" i="1" dirty="0" err="1" smtClean="0"/>
              <a:t>yg</a:t>
            </a:r>
            <a:r>
              <a:rPr lang="en-AU" sz="2800" i="1" dirty="0" smtClean="0"/>
              <a:t> </a:t>
            </a:r>
            <a:r>
              <a:rPr lang="en-AU" sz="2800" i="1" dirty="0" err="1"/>
              <a:t>dibutuhkan</a:t>
            </a:r>
            <a:r>
              <a:rPr lang="en-AU" sz="2800" i="1" dirty="0"/>
              <a:t> </a:t>
            </a:r>
            <a:r>
              <a:rPr lang="en-AU" sz="2800" i="1" dirty="0" err="1"/>
              <a:t>bisa</a:t>
            </a:r>
            <a:r>
              <a:rPr lang="en-AU" sz="2800" i="1" dirty="0"/>
              <a:t> </a:t>
            </a:r>
            <a:r>
              <a:rPr lang="en-AU" sz="2800" i="1" dirty="0" err="1"/>
              <a:t>difungsikan</a:t>
            </a:r>
            <a:r>
              <a:rPr lang="en-AU" sz="2800" i="1" dirty="0"/>
              <a:t> </a:t>
            </a:r>
            <a:r>
              <a:rPr lang="en-AU" sz="2800" i="1" dirty="0" err="1" smtClean="0"/>
              <a:t>sbg</a:t>
            </a:r>
            <a:r>
              <a:rPr lang="en-AU" sz="2800" i="1" dirty="0" smtClean="0"/>
              <a:t> </a:t>
            </a:r>
            <a:r>
              <a:rPr lang="en-AU" sz="2800" i="1" dirty="0" err="1"/>
              <a:t>alat</a:t>
            </a:r>
            <a:r>
              <a:rPr lang="en-AU" sz="2800" i="1" dirty="0"/>
              <a:t> </a:t>
            </a:r>
            <a:r>
              <a:rPr lang="en-AU" sz="2800" i="1" dirty="0" err="1"/>
              <a:t>kontrolnya</a:t>
            </a:r>
            <a:r>
              <a:rPr lang="en-AU" sz="2800" i="1" dirty="0"/>
              <a:t>, </a:t>
            </a:r>
            <a:r>
              <a:rPr lang="en-AU" sz="2800" i="1" dirty="0" err="1"/>
              <a:t>yaitu</a:t>
            </a:r>
            <a:r>
              <a:rPr lang="en-AU" sz="2800" i="1" dirty="0"/>
              <a:t> </a:t>
            </a:r>
            <a:r>
              <a:rPr lang="en-AU" sz="2800" i="1" dirty="0" err="1"/>
              <a:t>kode</a:t>
            </a:r>
            <a:r>
              <a:rPr lang="en-AU" sz="2800" i="1" dirty="0"/>
              <a:t> </a:t>
            </a:r>
            <a:r>
              <a:rPr lang="en-AU" sz="2800" i="1" dirty="0" err="1"/>
              <a:t>etik</a:t>
            </a:r>
            <a:r>
              <a:rPr lang="en-AU" sz="2800" i="1" dirty="0"/>
              <a:t>. </a:t>
            </a:r>
            <a:endParaRPr lang="en-US" sz="28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18</a:t>
            </a:fld>
            <a:endParaRPr lang="en-US"/>
          </a:p>
        </p:txBody>
      </p:sp>
      <p:sp>
        <p:nvSpPr>
          <p:cNvPr id="6" name="Title 5"/>
          <p:cNvSpPr>
            <a:spLocks noGrp="1"/>
          </p:cNvSpPr>
          <p:nvPr>
            <p:ph type="title"/>
          </p:nvPr>
        </p:nvSpPr>
        <p:spPr/>
        <p:txBody>
          <a:bodyPr>
            <a:normAutofit fontScale="90000"/>
          </a:bodyPr>
          <a:lstStyle/>
          <a:p>
            <a:r>
              <a:rPr lang="en-ID" sz="3600" i="1" dirty="0" err="1" smtClean="0"/>
              <a:t>Lanjutan</a:t>
            </a:r>
            <a:r>
              <a:rPr lang="en-ID" sz="3600" i="1" dirty="0" smtClean="0"/>
              <a:t> (</a:t>
            </a:r>
            <a:r>
              <a:rPr lang="en-ID" sz="3600" i="1" dirty="0" err="1" smtClean="0"/>
              <a:t>Etika</a:t>
            </a:r>
            <a:r>
              <a:rPr lang="en-ID" sz="3600" i="1" dirty="0" smtClean="0"/>
              <a:t> </a:t>
            </a:r>
            <a:r>
              <a:rPr lang="en-ID" sz="3600" i="1" dirty="0" err="1" smtClean="0"/>
              <a:t>Profesi</a:t>
            </a:r>
            <a:r>
              <a:rPr lang="en-ID" sz="3600" i="1" dirty="0" smtClean="0"/>
              <a:t> &amp; </a:t>
            </a:r>
            <a:r>
              <a:rPr lang="en-ID" sz="3600" i="1" dirty="0" err="1" smtClean="0"/>
              <a:t>Kode</a:t>
            </a:r>
            <a:r>
              <a:rPr lang="en-ID" sz="3600" i="1" dirty="0" smtClean="0"/>
              <a:t> </a:t>
            </a:r>
            <a:r>
              <a:rPr lang="en-ID" sz="3600" i="1" dirty="0" err="1" smtClean="0"/>
              <a:t>Etik</a:t>
            </a:r>
            <a:r>
              <a:rPr lang="en-ID" sz="3600" i="1" dirty="0" smtClean="0"/>
              <a:t> </a:t>
            </a:r>
            <a:r>
              <a:rPr lang="en-ID" sz="3600" i="1" dirty="0" err="1" smtClean="0"/>
              <a:t>Profesi</a:t>
            </a:r>
            <a:r>
              <a:rPr lang="en-ID" sz="3600" i="1" dirty="0" smtClean="0"/>
              <a:t>)</a:t>
            </a:r>
            <a:endParaRPr lang="en-US" sz="3600" i="1" dirty="0"/>
          </a:p>
        </p:txBody>
      </p:sp>
    </p:spTree>
    <p:extLst>
      <p:ext uri="{BB962C8B-B14F-4D97-AF65-F5344CB8AC3E}">
        <p14:creationId xmlns:p14="http://schemas.microsoft.com/office/powerpoint/2010/main" xmlns="" val="350601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Autofit/>
          </a:bodyPr>
          <a:lstStyle/>
          <a:p>
            <a:r>
              <a:rPr lang="en-US" sz="2800" dirty="0" err="1" smtClean="0"/>
              <a:t>Pengertian</a:t>
            </a:r>
            <a:r>
              <a:rPr lang="en-US" sz="2800" dirty="0" smtClean="0"/>
              <a:t> </a:t>
            </a:r>
            <a:r>
              <a:rPr lang="en-US" sz="2800" dirty="0"/>
              <a:t>lain </a:t>
            </a:r>
            <a:r>
              <a:rPr lang="en-US" sz="2800" dirty="0" err="1"/>
              <a:t>Etika</a:t>
            </a:r>
            <a:r>
              <a:rPr lang="en-US" sz="2800" dirty="0"/>
              <a:t> </a:t>
            </a:r>
            <a:r>
              <a:rPr lang="en-US" sz="2800" dirty="0" err="1" smtClean="0"/>
              <a:t>dr</a:t>
            </a:r>
            <a:r>
              <a:rPr lang="en-US" sz="2800" dirty="0" smtClean="0"/>
              <a:t> </a:t>
            </a:r>
            <a:r>
              <a:rPr lang="en-US" sz="2800" dirty="0"/>
              <a:t>kata </a:t>
            </a:r>
            <a:r>
              <a:rPr lang="en-US" sz="2800" i="1" dirty="0" smtClean="0"/>
              <a:t>ethos,</a:t>
            </a:r>
            <a:r>
              <a:rPr lang="en-US" sz="2800" dirty="0" smtClean="0"/>
              <a:t> </a:t>
            </a:r>
            <a:r>
              <a:rPr lang="en-US" sz="2800" dirty="0" err="1"/>
              <a:t>berarti</a:t>
            </a:r>
            <a:r>
              <a:rPr lang="en-US" sz="2800" dirty="0"/>
              <a:t> </a:t>
            </a:r>
            <a:r>
              <a:rPr lang="en-US" sz="2800" dirty="0" err="1" smtClean="0"/>
              <a:t>kebiasa</a:t>
            </a:r>
            <a:r>
              <a:rPr lang="en-US" sz="2800" dirty="0" smtClean="0"/>
              <a:t> an</a:t>
            </a:r>
            <a:r>
              <a:rPr lang="en-US" sz="2800" dirty="0"/>
              <a:t>, </a:t>
            </a:r>
            <a:r>
              <a:rPr lang="en-US" sz="2800" dirty="0" err="1" smtClean="0"/>
              <a:t>sbg</a:t>
            </a:r>
            <a:r>
              <a:rPr lang="en-US" sz="2800" dirty="0" smtClean="0"/>
              <a:t> </a:t>
            </a:r>
            <a:r>
              <a:rPr lang="en-US" sz="2800" dirty="0" err="1"/>
              <a:t>salah</a:t>
            </a:r>
            <a:r>
              <a:rPr lang="en-US" sz="2800" dirty="0"/>
              <a:t> </a:t>
            </a:r>
            <a:r>
              <a:rPr lang="en-US" sz="2800" dirty="0" err="1"/>
              <a:t>satu</a:t>
            </a:r>
            <a:r>
              <a:rPr lang="en-US" sz="2800" dirty="0"/>
              <a:t> </a:t>
            </a:r>
            <a:r>
              <a:rPr lang="en-US" sz="2800" dirty="0" smtClean="0"/>
              <a:t>cab. </a:t>
            </a:r>
            <a:r>
              <a:rPr lang="en-US" sz="2800" dirty="0" err="1"/>
              <a:t>ilmu</a:t>
            </a:r>
            <a:r>
              <a:rPr lang="en-US" sz="2800" dirty="0"/>
              <a:t> </a:t>
            </a:r>
            <a:r>
              <a:rPr lang="en-US" sz="2800" dirty="0" err="1"/>
              <a:t>pengetahuan</a:t>
            </a:r>
            <a:r>
              <a:rPr lang="en-US" sz="2800" dirty="0"/>
              <a:t> </a:t>
            </a:r>
            <a:r>
              <a:rPr lang="en-US" sz="2800" dirty="0" err="1" smtClean="0"/>
              <a:t>yg</a:t>
            </a:r>
            <a:r>
              <a:rPr lang="en-US" sz="2800" dirty="0" smtClean="0"/>
              <a:t> </a:t>
            </a:r>
            <a:r>
              <a:rPr lang="en-US" sz="2800" dirty="0" err="1" smtClean="0"/>
              <a:t>diba</a:t>
            </a:r>
            <a:r>
              <a:rPr lang="en-US" sz="2800" dirty="0" smtClean="0"/>
              <a:t>- </a:t>
            </a:r>
            <a:r>
              <a:rPr lang="en-US" sz="2800" dirty="0" err="1" smtClean="0"/>
              <a:t>tasai</a:t>
            </a:r>
            <a:r>
              <a:rPr lang="en-US" sz="2800" dirty="0" smtClean="0"/>
              <a:t> dg </a:t>
            </a:r>
            <a:r>
              <a:rPr lang="en-US" sz="2800" dirty="0" err="1"/>
              <a:t>dasar</a:t>
            </a:r>
            <a:r>
              <a:rPr lang="en-US" sz="2800" dirty="0"/>
              <a:t> </a:t>
            </a:r>
            <a:r>
              <a:rPr lang="en-US" sz="2800" dirty="0" err="1"/>
              <a:t>nilai</a:t>
            </a:r>
            <a:r>
              <a:rPr lang="en-US" sz="2800" dirty="0"/>
              <a:t> </a:t>
            </a:r>
            <a:r>
              <a:rPr lang="en-US" sz="2800" dirty="0" err="1"/>
              <a:t>menyangkut</a:t>
            </a:r>
            <a:r>
              <a:rPr lang="en-US" sz="2800" dirty="0"/>
              <a:t> </a:t>
            </a:r>
            <a:r>
              <a:rPr lang="en-US" sz="2800" dirty="0" err="1"/>
              <a:t>apa</a:t>
            </a:r>
            <a:r>
              <a:rPr lang="en-US" sz="2800" dirty="0"/>
              <a:t> </a:t>
            </a:r>
            <a:r>
              <a:rPr lang="en-US" sz="2800" dirty="0" err="1" smtClean="0"/>
              <a:t>yg</a:t>
            </a:r>
            <a:r>
              <a:rPr lang="en-US" sz="2800" dirty="0" smtClean="0"/>
              <a:t> </a:t>
            </a:r>
            <a:r>
              <a:rPr lang="en-US" sz="2800" dirty="0" err="1" smtClean="0"/>
              <a:t>tdk</a:t>
            </a:r>
            <a:r>
              <a:rPr lang="en-US" sz="2800" dirty="0"/>
              <a:t>, </a:t>
            </a:r>
            <a:r>
              <a:rPr lang="en-US" sz="2800" dirty="0" err="1"/>
              <a:t>apa</a:t>
            </a:r>
            <a:r>
              <a:rPr lang="en-US" sz="2800" dirty="0"/>
              <a:t> </a:t>
            </a:r>
            <a:r>
              <a:rPr lang="en-US" sz="2800" dirty="0" err="1" smtClean="0"/>
              <a:t>yg</a:t>
            </a:r>
            <a:r>
              <a:rPr lang="en-US" sz="2800" dirty="0" smtClean="0"/>
              <a:t> </a:t>
            </a:r>
            <a:r>
              <a:rPr lang="en-US" sz="2800" dirty="0" err="1"/>
              <a:t>baik</a:t>
            </a:r>
            <a:r>
              <a:rPr lang="en-US" sz="2800" dirty="0"/>
              <a:t> </a:t>
            </a:r>
            <a:r>
              <a:rPr lang="en-US" sz="2800" dirty="0" smtClean="0"/>
              <a:t>&amp; </a:t>
            </a:r>
            <a:r>
              <a:rPr lang="en-US" sz="2800" dirty="0" err="1"/>
              <a:t>apa</a:t>
            </a:r>
            <a:r>
              <a:rPr lang="en-US" sz="2800" dirty="0"/>
              <a:t> </a:t>
            </a:r>
            <a:r>
              <a:rPr lang="en-US" sz="2800" dirty="0" err="1" smtClean="0"/>
              <a:t>yg</a:t>
            </a:r>
            <a:r>
              <a:rPr lang="en-US" sz="2800" dirty="0" smtClean="0"/>
              <a:t> </a:t>
            </a:r>
            <a:r>
              <a:rPr lang="en-US" sz="2800" dirty="0" err="1"/>
              <a:t>jelek</a:t>
            </a:r>
            <a:r>
              <a:rPr lang="en-US" sz="2800" dirty="0"/>
              <a:t>. </a:t>
            </a:r>
            <a:endParaRPr lang="en-US" sz="2800" dirty="0" smtClean="0"/>
          </a:p>
          <a:p>
            <a:endParaRPr lang="en-US" sz="2800" dirty="0"/>
          </a:p>
          <a:p>
            <a:r>
              <a:rPr lang="en-US" sz="2800" dirty="0" smtClean="0"/>
              <a:t>Dari </a:t>
            </a:r>
            <a:r>
              <a:rPr lang="en-US" sz="2800" dirty="0" err="1"/>
              <a:t>uraian</a:t>
            </a:r>
            <a:r>
              <a:rPr lang="en-US" sz="2800" dirty="0"/>
              <a:t> </a:t>
            </a:r>
            <a:r>
              <a:rPr lang="en-US" sz="2800" dirty="0" err="1"/>
              <a:t>diatas</a:t>
            </a:r>
            <a:r>
              <a:rPr lang="en-US" sz="2800" dirty="0"/>
              <a:t>, </a:t>
            </a:r>
            <a:r>
              <a:rPr lang="en-US" sz="2800" dirty="0" err="1"/>
              <a:t>dapat</a:t>
            </a:r>
            <a:r>
              <a:rPr lang="en-US" sz="2800" dirty="0"/>
              <a:t> </a:t>
            </a:r>
            <a:r>
              <a:rPr lang="en-US" sz="2800" b="1" i="1" dirty="0" err="1"/>
              <a:t>disimpulkan</a:t>
            </a:r>
            <a:r>
              <a:rPr lang="en-US" sz="2800" b="1" i="1" dirty="0"/>
              <a:t> </a:t>
            </a:r>
            <a:r>
              <a:rPr lang="en-US" sz="2800" b="1" i="1" dirty="0" err="1"/>
              <a:t>bahwa</a:t>
            </a:r>
            <a:r>
              <a:rPr lang="en-US" sz="2800" b="1" i="1" dirty="0"/>
              <a:t> </a:t>
            </a:r>
            <a:r>
              <a:rPr lang="en-US" sz="2800" b="1" i="1" dirty="0" err="1"/>
              <a:t>etika</a:t>
            </a:r>
            <a:r>
              <a:rPr lang="en-US" sz="2800" b="1" i="1" dirty="0"/>
              <a:t> </a:t>
            </a:r>
            <a:r>
              <a:rPr lang="en-US" sz="2800" b="1" i="1" dirty="0" err="1"/>
              <a:t>secara</a:t>
            </a:r>
            <a:r>
              <a:rPr lang="en-US" sz="2800" b="1" i="1" dirty="0"/>
              <a:t> </a:t>
            </a:r>
            <a:r>
              <a:rPr lang="en-US" sz="2800" b="1" i="1" dirty="0" err="1"/>
              <a:t>umum</a:t>
            </a:r>
            <a:r>
              <a:rPr lang="en-US" sz="2800" b="1" i="1" dirty="0"/>
              <a:t> </a:t>
            </a:r>
            <a:r>
              <a:rPr lang="en-US" sz="2800" b="1" i="1" dirty="0" err="1"/>
              <a:t>ialah</a:t>
            </a:r>
            <a:r>
              <a:rPr lang="en-US" sz="2800" b="1" i="1" dirty="0"/>
              <a:t> </a:t>
            </a:r>
            <a:r>
              <a:rPr lang="en-US" sz="2800" b="1" i="1" dirty="0" err="1"/>
              <a:t>tentang</a:t>
            </a:r>
            <a:r>
              <a:rPr lang="en-US" sz="2800" b="1" i="1" dirty="0"/>
              <a:t> </a:t>
            </a:r>
            <a:r>
              <a:rPr lang="en-US" sz="2800" b="1" i="1" dirty="0" err="1"/>
              <a:t>perilaku</a:t>
            </a:r>
            <a:r>
              <a:rPr lang="en-US" sz="2800" b="1" i="1" dirty="0"/>
              <a:t> </a:t>
            </a:r>
            <a:r>
              <a:rPr lang="en-US" sz="2800" b="1" i="1" dirty="0" err="1"/>
              <a:t>manusia</a:t>
            </a:r>
            <a:r>
              <a:rPr lang="en-US" sz="2800" b="1" i="1" dirty="0"/>
              <a:t> </a:t>
            </a:r>
            <a:r>
              <a:rPr lang="en-US" sz="2800" b="1" i="1" dirty="0" err="1"/>
              <a:t>sesuai</a:t>
            </a:r>
            <a:r>
              <a:rPr lang="en-US" sz="2800" b="1" i="1" dirty="0"/>
              <a:t> </a:t>
            </a:r>
            <a:r>
              <a:rPr lang="en-US" sz="2800" b="1" i="1" dirty="0" err="1"/>
              <a:t>dengan</a:t>
            </a:r>
            <a:r>
              <a:rPr lang="en-US" sz="2800" b="1" i="1" dirty="0"/>
              <a:t> </a:t>
            </a:r>
            <a:r>
              <a:rPr lang="en-US" sz="2800" b="1" i="1" dirty="0" err="1"/>
              <a:t>norma-norma</a:t>
            </a:r>
            <a:r>
              <a:rPr lang="en-US" sz="2800" b="1" i="1" dirty="0"/>
              <a:t> </a:t>
            </a:r>
            <a:r>
              <a:rPr lang="en-US" sz="2800" b="1" i="1" dirty="0" err="1"/>
              <a:t>hukum</a:t>
            </a:r>
            <a:r>
              <a:rPr lang="en-US" sz="2800" b="1" i="1" dirty="0"/>
              <a:t> </a:t>
            </a:r>
            <a:r>
              <a:rPr lang="en-US" sz="2800" b="1" i="1" dirty="0" err="1"/>
              <a:t>atau</a:t>
            </a:r>
            <a:r>
              <a:rPr lang="en-US" sz="2800" b="1" i="1" dirty="0"/>
              <a:t> </a:t>
            </a:r>
            <a:r>
              <a:rPr lang="en-US" sz="2800" b="1" i="1" dirty="0" err="1"/>
              <a:t>kaidah-kadiah</a:t>
            </a:r>
            <a:r>
              <a:rPr lang="en-US" sz="2800" b="1" i="1" dirty="0"/>
              <a:t> yang </a:t>
            </a:r>
            <a:r>
              <a:rPr lang="en-US" sz="2800" b="1" i="1" dirty="0" err="1"/>
              <a:t>berlaku</a:t>
            </a:r>
            <a:r>
              <a:rPr lang="en-US" sz="2800" b="1" i="1" dirty="0"/>
              <a:t> </a:t>
            </a:r>
            <a:r>
              <a:rPr lang="en-US" sz="2800" b="1" i="1" dirty="0" err="1"/>
              <a:t>dalam</a:t>
            </a:r>
            <a:r>
              <a:rPr lang="en-US" sz="2800" b="1" i="1" dirty="0"/>
              <a:t> </a:t>
            </a:r>
            <a:r>
              <a:rPr lang="en-US" sz="2800" b="1" i="1" dirty="0" err="1"/>
              <a:t>suatu</a:t>
            </a:r>
            <a:r>
              <a:rPr lang="en-US" sz="2800" b="1" i="1" dirty="0"/>
              <a:t> </a:t>
            </a:r>
            <a:r>
              <a:rPr lang="en-US" sz="2800" b="1" i="1" dirty="0" err="1"/>
              <a:t>masyarakat</a:t>
            </a:r>
            <a:r>
              <a:rPr lang="en-US" sz="2800" b="1" i="1" dirty="0"/>
              <a:t>.</a:t>
            </a:r>
            <a:endParaRPr lang="en-US" sz="28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19</a:t>
            </a:fld>
            <a:endParaRPr lang="en-US"/>
          </a:p>
        </p:txBody>
      </p:sp>
      <p:sp>
        <p:nvSpPr>
          <p:cNvPr id="6" name="Title 5"/>
          <p:cNvSpPr>
            <a:spLocks noGrp="1"/>
          </p:cNvSpPr>
          <p:nvPr>
            <p:ph type="title"/>
          </p:nvPr>
        </p:nvSpPr>
        <p:spPr/>
        <p:txBody>
          <a:bodyPr>
            <a:normAutofit fontScale="90000"/>
          </a:bodyPr>
          <a:lstStyle/>
          <a:p>
            <a:r>
              <a:rPr lang="en-ID" sz="3600" i="1" dirty="0" err="1" smtClean="0"/>
              <a:t>Lanjutan</a:t>
            </a:r>
            <a:r>
              <a:rPr lang="en-ID" sz="3600" i="1" dirty="0" smtClean="0"/>
              <a:t> (</a:t>
            </a:r>
            <a:r>
              <a:rPr lang="en-ID" sz="3600" i="1" dirty="0" err="1" smtClean="0"/>
              <a:t>Etika</a:t>
            </a:r>
            <a:r>
              <a:rPr lang="en-ID" sz="3600" i="1" dirty="0" smtClean="0"/>
              <a:t> </a:t>
            </a:r>
            <a:r>
              <a:rPr lang="en-ID" sz="3600" i="1" dirty="0" err="1" smtClean="0"/>
              <a:t>Profesi</a:t>
            </a:r>
            <a:r>
              <a:rPr lang="en-ID" sz="3600" i="1" dirty="0" smtClean="0"/>
              <a:t> &amp; </a:t>
            </a:r>
            <a:r>
              <a:rPr lang="en-ID" sz="3600" i="1" dirty="0" err="1" smtClean="0"/>
              <a:t>Kode</a:t>
            </a:r>
            <a:r>
              <a:rPr lang="en-ID" sz="3600" i="1" dirty="0" smtClean="0"/>
              <a:t> </a:t>
            </a:r>
            <a:r>
              <a:rPr lang="en-ID" sz="3600" i="1" dirty="0" err="1" smtClean="0"/>
              <a:t>Etik</a:t>
            </a:r>
            <a:r>
              <a:rPr lang="en-ID" sz="3600" i="1" dirty="0" smtClean="0"/>
              <a:t> P.)</a:t>
            </a:r>
            <a:endParaRPr lang="en-US" sz="3600" i="1" dirty="0"/>
          </a:p>
        </p:txBody>
      </p:sp>
    </p:spTree>
    <p:extLst>
      <p:ext uri="{BB962C8B-B14F-4D97-AF65-F5344CB8AC3E}">
        <p14:creationId xmlns:p14="http://schemas.microsoft.com/office/powerpoint/2010/main" xmlns="" val="308458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defRPr/>
            </a:pPr>
            <a:fld id="{70B429F6-701D-4B15-9686-3E644AC3C806}" type="slidenum">
              <a:rPr lang="en-US" sz="1200" smtClean="0"/>
              <a:pPr>
                <a:defRPr/>
              </a:pPr>
              <a:t>2</a:t>
            </a:fld>
            <a:endParaRPr lang="en-US" sz="1200" smtClean="0"/>
          </a:p>
        </p:txBody>
      </p:sp>
      <p:sp>
        <p:nvSpPr>
          <p:cNvPr id="5" name="Rectangle 3"/>
          <p:cNvSpPr>
            <a:spLocks noGrp="1" noChangeArrowheads="1"/>
          </p:cNvSpPr>
          <p:nvPr>
            <p:ph idx="1"/>
          </p:nvPr>
        </p:nvSpPr>
        <p:spPr>
          <a:xfrm>
            <a:off x="285750" y="0"/>
            <a:ext cx="8858250" cy="6858000"/>
          </a:xfrm>
        </p:spPr>
        <p:txBody>
          <a:bodyPr>
            <a:normAutofit/>
          </a:bodyPr>
          <a:lstStyle/>
          <a:p>
            <a:pPr marL="274320" indent="-274320" eaLnBrk="1" fontAlgn="auto" hangingPunct="1">
              <a:lnSpc>
                <a:spcPct val="80000"/>
              </a:lnSpc>
              <a:spcAft>
                <a:spcPts val="0"/>
              </a:spcAft>
              <a:buClr>
                <a:schemeClr val="accent3"/>
              </a:buClr>
              <a:buFont typeface="Wingdings" pitchFamily="2" charset="2"/>
              <a:buNone/>
              <a:defRPr/>
            </a:pPr>
            <a:endParaRPr lang="id-ID" sz="2400" dirty="0" smtClean="0"/>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Nama</a:t>
            </a:r>
            <a:r>
              <a:rPr lang="en-US" sz="2400" dirty="0" smtClean="0"/>
              <a:t>		        	:  </a:t>
            </a:r>
            <a:r>
              <a:rPr lang="en-US" sz="2400" b="1" i="1" dirty="0" smtClean="0"/>
              <a:t>Drs. </a:t>
            </a:r>
            <a:r>
              <a:rPr lang="en-US" sz="2400" b="1" i="1" dirty="0" err="1" smtClean="0"/>
              <a:t>Supriyanto</a:t>
            </a:r>
            <a:r>
              <a:rPr lang="en-US" sz="2400" b="1" i="1" dirty="0" smtClean="0"/>
              <a:t>, </a:t>
            </a:r>
            <a:r>
              <a:rPr lang="en-US" sz="2400" b="1" i="1" dirty="0" err="1" smtClean="0"/>
              <a:t>M.Si</a:t>
            </a:r>
            <a:r>
              <a:rPr lang="en-US" sz="2400" b="1" i="1" dirty="0" smtClean="0"/>
              <a:t>.</a:t>
            </a:r>
            <a:endParaRPr lang="en-US" sz="2400" b="1" i="1" dirty="0"/>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NIP		 	:  19530620 197803 1 001</a:t>
            </a:r>
            <a:r>
              <a:rPr lang="id-ID" sz="2400" dirty="0" smtClean="0"/>
              <a:t>		</a:t>
            </a:r>
            <a:endParaRPr lang="en-US" sz="2400" dirty="0"/>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Pendidikn</a:t>
            </a:r>
            <a:r>
              <a:rPr lang="en-US" sz="2400" dirty="0" smtClean="0"/>
              <a:t> </a:t>
            </a:r>
            <a:r>
              <a:rPr lang="en-US" sz="2400" dirty="0" err="1" smtClean="0"/>
              <a:t>Umum</a:t>
            </a:r>
            <a:r>
              <a:rPr lang="en-US" sz="2400" dirty="0" smtClean="0"/>
              <a:t>/	:  S1 </a:t>
            </a:r>
            <a:r>
              <a:rPr lang="en-US" sz="2400" dirty="0" err="1" smtClean="0"/>
              <a:t>Ekonomi</a:t>
            </a:r>
            <a:r>
              <a:rPr lang="en-US" sz="2400" dirty="0" smtClean="0"/>
              <a:t> 1979</a:t>
            </a:r>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Khusus</a:t>
            </a:r>
            <a:r>
              <a:rPr lang="en-US" sz="2400" dirty="0" smtClean="0"/>
              <a:t>                    Diploma </a:t>
            </a:r>
            <a:r>
              <a:rPr lang="en-US" sz="2400" dirty="0" err="1" smtClean="0"/>
              <a:t>Perpustakaan</a:t>
            </a:r>
            <a:r>
              <a:rPr lang="en-US" sz="2400" dirty="0" smtClean="0"/>
              <a:t> UI; </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S2 </a:t>
            </a:r>
            <a:r>
              <a:rPr lang="en-US" sz="2400" dirty="0" err="1" smtClean="0"/>
              <a:t>Publik</a:t>
            </a:r>
            <a:r>
              <a:rPr lang="en-US" sz="2400" dirty="0" smtClean="0"/>
              <a:t> </a:t>
            </a:r>
            <a:r>
              <a:rPr lang="en-US" sz="2400" dirty="0" err="1" smtClean="0"/>
              <a:t>Adminstrasi</a:t>
            </a:r>
            <a:r>
              <a:rPr lang="en-US" sz="2400" dirty="0" smtClean="0"/>
              <a:t>;</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LEMHANNAS RI KSA XIV</a:t>
            </a:r>
            <a:endParaRPr lang="en-US" sz="2400" dirty="0"/>
          </a:p>
          <a:p>
            <a:pPr marL="274320" indent="-274320" eaLnBrk="1" fontAlgn="auto" hangingPunct="1">
              <a:lnSpc>
                <a:spcPct val="80000"/>
              </a:lnSpc>
              <a:spcAft>
                <a:spcPts val="0"/>
              </a:spcAft>
              <a:buClr>
                <a:schemeClr val="accent3"/>
              </a:buClr>
              <a:buFont typeface="Wingdings" pitchFamily="2" charset="2"/>
              <a:buNone/>
              <a:defRPr/>
            </a:pPr>
            <a:endParaRPr lang="en-US" sz="2400" dirty="0" smtClean="0"/>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Pangkat</a:t>
            </a:r>
            <a:r>
              <a:rPr lang="en-US" sz="2400" dirty="0" smtClean="0"/>
              <a:t>/</a:t>
            </a:r>
            <a:r>
              <a:rPr lang="en-US" sz="2400" dirty="0" err="1" smtClean="0"/>
              <a:t>Gol</a:t>
            </a:r>
            <a:r>
              <a:rPr lang="en-US" sz="2400" dirty="0" smtClean="0"/>
              <a:t>.	:  Pembina </a:t>
            </a:r>
            <a:r>
              <a:rPr lang="en-US" sz="2400" dirty="0" err="1" smtClean="0"/>
              <a:t>Utama</a:t>
            </a:r>
            <a:r>
              <a:rPr lang="en-US" sz="2400" dirty="0" smtClean="0"/>
              <a:t> (IV/e)</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a:t>
            </a:r>
            <a:r>
              <a:rPr lang="en-US" sz="2400" dirty="0" err="1" smtClean="0"/>
              <a:t>Tmt</a:t>
            </a:r>
            <a:r>
              <a:rPr lang="en-US" sz="2400" dirty="0" smtClean="0"/>
              <a:t>. 1 </a:t>
            </a:r>
            <a:r>
              <a:rPr lang="en-US" sz="2400" dirty="0" err="1" smtClean="0"/>
              <a:t>Oktober</a:t>
            </a:r>
            <a:r>
              <a:rPr lang="en-US" sz="2400" dirty="0" smtClean="0"/>
              <a:t> 2005</a:t>
            </a:r>
            <a:endParaRPr lang="en-US" sz="2400" dirty="0"/>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Jabatan</a:t>
            </a:r>
            <a:r>
              <a:rPr lang="en-US" sz="2400" dirty="0"/>
              <a:t> </a:t>
            </a:r>
            <a:r>
              <a:rPr lang="en-US" sz="2400" dirty="0" smtClean="0"/>
              <a:t>		:  </a:t>
            </a:r>
            <a:r>
              <a:rPr lang="en-US" sz="2400" dirty="0" err="1" smtClean="0"/>
              <a:t>Pustakawan</a:t>
            </a:r>
            <a:r>
              <a:rPr lang="en-US" sz="2400" dirty="0" smtClean="0"/>
              <a:t> </a:t>
            </a:r>
            <a:r>
              <a:rPr lang="en-US" sz="2400" dirty="0" err="1" smtClean="0"/>
              <a:t>Ahli</a:t>
            </a:r>
            <a:r>
              <a:rPr lang="en-US" sz="2400" dirty="0" smtClean="0"/>
              <a:t> </a:t>
            </a:r>
            <a:r>
              <a:rPr lang="en-US" sz="2400" dirty="0" err="1" smtClean="0"/>
              <a:t>Utama</a:t>
            </a:r>
            <a:endParaRPr lang="en-US" sz="2400" dirty="0"/>
          </a:p>
          <a:p>
            <a:pPr marL="274320" indent="-274320" eaLnBrk="1" fontAlgn="auto" hangingPunct="1">
              <a:lnSpc>
                <a:spcPct val="80000"/>
              </a:lnSpc>
              <a:spcAft>
                <a:spcPts val="0"/>
              </a:spcAft>
              <a:buClr>
                <a:schemeClr val="accent3"/>
              </a:buClr>
              <a:buFont typeface="Wingdings" pitchFamily="2" charset="2"/>
              <a:buNone/>
              <a:defRPr/>
            </a:pPr>
            <a:r>
              <a:rPr lang="en-US" sz="2400" dirty="0" err="1"/>
              <a:t>Alamat</a:t>
            </a:r>
            <a:r>
              <a:rPr lang="en-US" sz="2400" dirty="0"/>
              <a:t> </a:t>
            </a:r>
            <a:r>
              <a:rPr lang="en-US" sz="2400" dirty="0" smtClean="0"/>
              <a:t>Kantor	:  </a:t>
            </a:r>
            <a:r>
              <a:rPr lang="en-US" sz="2400" dirty="0" err="1" smtClean="0"/>
              <a:t>Perpustakaan</a:t>
            </a:r>
            <a:r>
              <a:rPr lang="en-US" sz="2400" dirty="0" smtClean="0"/>
              <a:t> </a:t>
            </a:r>
            <a:r>
              <a:rPr lang="en-US" sz="2400" dirty="0" err="1"/>
              <a:t>Nasional</a:t>
            </a:r>
            <a:r>
              <a:rPr lang="en-US" sz="2400" dirty="0"/>
              <a:t> RI</a:t>
            </a:r>
          </a:p>
          <a:p>
            <a:pPr marL="274320" indent="-274320" eaLnBrk="1" fontAlgn="auto" hangingPunct="1">
              <a:lnSpc>
                <a:spcPct val="80000"/>
              </a:lnSpc>
              <a:spcAft>
                <a:spcPts val="0"/>
              </a:spcAft>
              <a:buClr>
                <a:schemeClr val="accent3"/>
              </a:buClr>
              <a:buFont typeface="Wingdings" pitchFamily="2" charset="2"/>
              <a:buNone/>
              <a:defRPr/>
            </a:pPr>
            <a:r>
              <a:rPr lang="en-US" sz="2400" dirty="0"/>
              <a:t>		</a:t>
            </a:r>
            <a:r>
              <a:rPr lang="en-US" sz="2400" dirty="0" smtClean="0"/>
              <a:t>	</a:t>
            </a:r>
            <a:r>
              <a:rPr lang="id-ID" sz="2400" dirty="0" smtClean="0"/>
              <a:t>  </a:t>
            </a:r>
            <a:r>
              <a:rPr lang="en-US" sz="2400" dirty="0" smtClean="0"/>
              <a:t>          Jl</a:t>
            </a:r>
            <a:r>
              <a:rPr lang="en-US" sz="2400" dirty="0"/>
              <a:t>. </a:t>
            </a:r>
            <a:r>
              <a:rPr lang="en-US" sz="2400" dirty="0" err="1" smtClean="0"/>
              <a:t>Salemba</a:t>
            </a:r>
            <a:r>
              <a:rPr lang="en-US" sz="2400" dirty="0" smtClean="0"/>
              <a:t> Raya No. 28A, </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Jakarta </a:t>
            </a:r>
            <a:r>
              <a:rPr lang="en-US" sz="2400" dirty="0" err="1" smtClean="0"/>
              <a:t>Pusat</a:t>
            </a:r>
            <a:r>
              <a:rPr lang="en-US" sz="2400" dirty="0" smtClean="0"/>
              <a:t> Tel./Fax 021-345 5611 </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a:t>
            </a:r>
            <a:r>
              <a:rPr lang="id-ID" sz="2400" dirty="0" smtClean="0"/>
              <a:t>  </a:t>
            </a:r>
            <a:r>
              <a:rPr lang="en-US" sz="2400" dirty="0" smtClean="0"/>
              <a:t> </a:t>
            </a:r>
          </a:p>
          <a:p>
            <a:pPr marL="274320" indent="-274320" eaLnBrk="1" fontAlgn="auto" hangingPunct="1">
              <a:lnSpc>
                <a:spcPct val="80000"/>
              </a:lnSpc>
              <a:spcAft>
                <a:spcPts val="0"/>
              </a:spcAft>
              <a:buClr>
                <a:schemeClr val="accent3"/>
              </a:buClr>
              <a:buFont typeface="Wingdings" pitchFamily="2" charset="2"/>
              <a:buNone/>
              <a:defRPr/>
            </a:pPr>
            <a:r>
              <a:rPr lang="en-US" sz="2400" dirty="0" err="1" smtClean="0"/>
              <a:t>Rumah</a:t>
            </a:r>
            <a:r>
              <a:rPr lang="en-US" sz="2400" dirty="0" smtClean="0"/>
              <a:t>	 	:  Jl. </a:t>
            </a:r>
            <a:r>
              <a:rPr lang="en-US" sz="2400" dirty="0" err="1" smtClean="0"/>
              <a:t>Cemp</a:t>
            </a:r>
            <a:r>
              <a:rPr lang="en-US" sz="2400" dirty="0" smtClean="0"/>
              <a:t>. </a:t>
            </a:r>
            <a:r>
              <a:rPr lang="en-US" sz="2400" dirty="0" err="1" smtClean="0"/>
              <a:t>Putih</a:t>
            </a:r>
            <a:r>
              <a:rPr lang="en-US" sz="2400" dirty="0" smtClean="0"/>
              <a:t> Tengah XIV No. 19A</a:t>
            </a:r>
          </a:p>
          <a:p>
            <a:pPr marL="274320" indent="-274320" eaLnBrk="1" fontAlgn="auto" hangingPunct="1">
              <a:lnSpc>
                <a:spcPct val="80000"/>
              </a:lnSpc>
              <a:spcAft>
                <a:spcPts val="0"/>
              </a:spcAft>
              <a:buClr>
                <a:schemeClr val="accent3"/>
              </a:buClr>
              <a:buFont typeface="Wingdings" pitchFamily="2" charset="2"/>
              <a:buNone/>
              <a:defRPr/>
            </a:pPr>
            <a:r>
              <a:rPr lang="en-US" sz="2400" dirty="0" smtClean="0"/>
              <a:t>                               Jakarta </a:t>
            </a:r>
            <a:r>
              <a:rPr lang="en-US" sz="2400" dirty="0" err="1" smtClean="0"/>
              <a:t>Pusat</a:t>
            </a:r>
            <a:r>
              <a:rPr lang="en-US" sz="2400" dirty="0" smtClean="0"/>
              <a:t>. </a:t>
            </a:r>
            <a:r>
              <a:rPr lang="en-US" sz="2400" dirty="0" err="1" smtClean="0"/>
              <a:t>Telp</a:t>
            </a:r>
            <a:r>
              <a:rPr lang="en-US" sz="2400" dirty="0" smtClean="0"/>
              <a:t>. 021-4204347</a:t>
            </a:r>
            <a:endParaRPr lang="id-ID" sz="2400" dirty="0" smtClean="0"/>
          </a:p>
          <a:p>
            <a:pPr marL="273050" indent="-273050" eaLnBrk="1" fontAlgn="auto" hangingPunct="1">
              <a:lnSpc>
                <a:spcPct val="80000"/>
              </a:lnSpc>
              <a:spcAft>
                <a:spcPts val="0"/>
              </a:spcAft>
              <a:buClr>
                <a:schemeClr val="accent3"/>
              </a:buClr>
              <a:buFont typeface="Wingdings" pitchFamily="2" charset="2"/>
              <a:buNone/>
              <a:defRPr/>
            </a:pPr>
            <a:r>
              <a:rPr lang="en-US" sz="2400" dirty="0" err="1" smtClean="0"/>
              <a:t>Ponsel</a:t>
            </a:r>
            <a:r>
              <a:rPr lang="en-US" sz="2400" dirty="0" smtClean="0"/>
              <a:t>		:  08121032534  </a:t>
            </a:r>
          </a:p>
          <a:p>
            <a:pPr marL="273050" indent="-273050" eaLnBrk="1" fontAlgn="auto" hangingPunct="1">
              <a:lnSpc>
                <a:spcPct val="80000"/>
              </a:lnSpc>
              <a:spcAft>
                <a:spcPts val="0"/>
              </a:spcAft>
              <a:buClr>
                <a:schemeClr val="accent3"/>
              </a:buClr>
              <a:buFont typeface="Wingdings" pitchFamily="2" charset="2"/>
              <a:buNone/>
              <a:defRPr/>
            </a:pPr>
            <a:r>
              <a:rPr lang="en-US" sz="2400" dirty="0" smtClean="0"/>
              <a:t>e-mail 		:  </a:t>
            </a:r>
            <a:r>
              <a:rPr lang="en-US" sz="2400" dirty="0" err="1" smtClean="0"/>
              <a:t>supriyanto_prabowo</a:t>
            </a:r>
            <a:r>
              <a:rPr lang="en-US" sz="2400" dirty="0" smtClean="0"/>
              <a:t>@</a:t>
            </a:r>
            <a:r>
              <a:rPr lang="id-ID" sz="2400" dirty="0" smtClean="0"/>
              <a:t>yahoo</a:t>
            </a:r>
            <a:r>
              <a:rPr lang="en-US" sz="2400" dirty="0" smtClean="0"/>
              <a:t>.com                  </a:t>
            </a:r>
            <a:endParaRPr lang="en-US" sz="2400" dirty="0"/>
          </a:p>
        </p:txBody>
      </p:sp>
      <p:pic>
        <p:nvPicPr>
          <p:cNvPr id="4100" name="Picture 1" descr="Pak Pri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8999" y="428625"/>
            <a:ext cx="1762125" cy="264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24 SEPTEMBER 2016</a:t>
            </a:r>
            <a:endParaRPr lang="en-US"/>
          </a:p>
        </p:txBody>
      </p:sp>
      <p:sp>
        <p:nvSpPr>
          <p:cNvPr id="7" name="Footer Placeholder 6"/>
          <p:cNvSpPr>
            <a:spLocks noGrp="1"/>
          </p:cNvSpPr>
          <p:nvPr>
            <p:ph type="ftr" sz="quarter" idx="11"/>
          </p:nvPr>
        </p:nvSpPr>
        <p:spPr/>
        <p:txBody>
          <a:bodyPr/>
          <a:lstStyle/>
          <a:p>
            <a:pPr>
              <a:defRPr/>
            </a:pPr>
            <a:r>
              <a:rPr lang="en-US"/>
              <a:t>supriyanto_prabowo@yahoo.com</a:t>
            </a:r>
          </a:p>
        </p:txBody>
      </p:sp>
    </p:spTree>
    <p:extLst>
      <p:ext uri="{BB962C8B-B14F-4D97-AF65-F5344CB8AC3E}">
        <p14:creationId xmlns:p14="http://schemas.microsoft.com/office/powerpoint/2010/main" xmlns="" val="6910838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25000" lnSpcReduction="20000"/>
          </a:bodyPr>
          <a:lstStyle/>
          <a:p>
            <a:r>
              <a:rPr lang="en-US" sz="8600" b="1" i="1" dirty="0" err="1"/>
              <a:t>Kode</a:t>
            </a:r>
            <a:r>
              <a:rPr lang="en-US" sz="8600" b="1" i="1" dirty="0"/>
              <a:t> </a:t>
            </a:r>
            <a:r>
              <a:rPr lang="en-US" sz="8600" b="1" i="1" dirty="0" err="1"/>
              <a:t>Etik</a:t>
            </a:r>
            <a:r>
              <a:rPr lang="en-US" sz="8600" b="1" i="1" dirty="0"/>
              <a:t> </a:t>
            </a:r>
            <a:r>
              <a:rPr lang="en-US" sz="8600" b="1" i="1" dirty="0" err="1"/>
              <a:t>Pustakawan</a:t>
            </a:r>
            <a:r>
              <a:rPr lang="en-US" sz="8600" b="1" i="1" dirty="0"/>
              <a:t>:</a:t>
            </a:r>
            <a:r>
              <a:rPr lang="en-US" sz="8600" dirty="0"/>
              <a:t> </a:t>
            </a:r>
            <a:r>
              <a:rPr lang="en-US" sz="8600" dirty="0" err="1" smtClean="0"/>
              <a:t>Adlh</a:t>
            </a:r>
            <a:r>
              <a:rPr lang="en-US" sz="8600" dirty="0" smtClean="0"/>
              <a:t> </a:t>
            </a:r>
            <a:r>
              <a:rPr lang="en-US" sz="8600" dirty="0"/>
              <a:t>Norma </a:t>
            </a:r>
            <a:r>
              <a:rPr lang="en-US" sz="8600" dirty="0" err="1"/>
              <a:t>atau</a:t>
            </a:r>
            <a:r>
              <a:rPr lang="en-US" sz="8600" dirty="0"/>
              <a:t> </a:t>
            </a:r>
            <a:r>
              <a:rPr lang="en-US" sz="8600" dirty="0" err="1"/>
              <a:t>aturan</a:t>
            </a:r>
            <a:r>
              <a:rPr lang="en-US" sz="8600" dirty="0"/>
              <a:t> </a:t>
            </a:r>
            <a:r>
              <a:rPr lang="en-US" sz="8600" dirty="0" err="1" smtClean="0"/>
              <a:t>yg</a:t>
            </a:r>
            <a:r>
              <a:rPr lang="en-US" sz="8600" dirty="0" smtClean="0"/>
              <a:t> </a:t>
            </a:r>
            <a:r>
              <a:rPr lang="en-US" sz="8600" dirty="0" err="1" smtClean="0"/>
              <a:t>hrs</a:t>
            </a:r>
            <a:r>
              <a:rPr lang="en-US" sz="8600" dirty="0" smtClean="0"/>
              <a:t> </a:t>
            </a:r>
            <a:r>
              <a:rPr lang="en-US" sz="8600" dirty="0" err="1"/>
              <a:t>dipatuhi</a:t>
            </a:r>
            <a:r>
              <a:rPr lang="en-US" sz="8600" dirty="0"/>
              <a:t> </a:t>
            </a:r>
            <a:r>
              <a:rPr lang="en-US" sz="8600" dirty="0" err="1" smtClean="0"/>
              <a:t>pustakwan</a:t>
            </a:r>
            <a:r>
              <a:rPr lang="en-US" sz="8600" dirty="0" smtClean="0"/>
              <a:t> </a:t>
            </a:r>
            <a:r>
              <a:rPr lang="en-US" sz="8600" dirty="0" err="1" smtClean="0"/>
              <a:t>utk</a:t>
            </a:r>
            <a:r>
              <a:rPr lang="en-US" sz="8600" dirty="0" smtClean="0"/>
              <a:t> </a:t>
            </a:r>
            <a:r>
              <a:rPr lang="en-US" sz="8600" dirty="0" err="1"/>
              <a:t>menjaga</a:t>
            </a:r>
            <a:r>
              <a:rPr lang="en-US" sz="8600" dirty="0"/>
              <a:t> </a:t>
            </a:r>
            <a:r>
              <a:rPr lang="en-US" sz="8600" dirty="0" err="1"/>
              <a:t>kehormatan</a:t>
            </a:r>
            <a:r>
              <a:rPr lang="en-US" sz="8600" dirty="0"/>
              <a:t>, </a:t>
            </a:r>
            <a:r>
              <a:rPr lang="en-US" sz="8600" dirty="0" err="1"/>
              <a:t>martabat</a:t>
            </a:r>
            <a:r>
              <a:rPr lang="en-US" sz="8600" dirty="0"/>
              <a:t>, </a:t>
            </a:r>
            <a:r>
              <a:rPr lang="en-US" sz="8600" dirty="0" err="1"/>
              <a:t>citra</a:t>
            </a:r>
            <a:r>
              <a:rPr lang="en-US" sz="8600" dirty="0"/>
              <a:t> </a:t>
            </a:r>
            <a:r>
              <a:rPr lang="en-US" sz="8600" dirty="0" smtClean="0"/>
              <a:t>&amp; </a:t>
            </a:r>
            <a:r>
              <a:rPr lang="en-US" sz="8600" dirty="0" err="1"/>
              <a:t>profesionalisme</a:t>
            </a:r>
            <a:r>
              <a:rPr lang="en-US" sz="8600" dirty="0"/>
              <a:t>. </a:t>
            </a:r>
            <a:r>
              <a:rPr lang="en-US" sz="8600" dirty="0" err="1"/>
              <a:t>Kode</a:t>
            </a:r>
            <a:r>
              <a:rPr lang="en-US" sz="8600" dirty="0"/>
              <a:t> </a:t>
            </a:r>
            <a:r>
              <a:rPr lang="en-US" sz="8600" dirty="0" err="1"/>
              <a:t>etik</a:t>
            </a:r>
            <a:r>
              <a:rPr lang="en-US" sz="8600" dirty="0"/>
              <a:t> </a:t>
            </a:r>
            <a:r>
              <a:rPr lang="en-US" sz="8600" dirty="0" err="1" smtClean="0"/>
              <a:t>pustakwn</a:t>
            </a:r>
            <a:r>
              <a:rPr lang="en-US" sz="8600" dirty="0" smtClean="0"/>
              <a:t> </a:t>
            </a:r>
            <a:r>
              <a:rPr lang="en-US" sz="8600" dirty="0"/>
              <a:t>Indonesia </a:t>
            </a:r>
            <a:r>
              <a:rPr lang="en-US" sz="8600" dirty="0" err="1" smtClean="0"/>
              <a:t>trcantum</a:t>
            </a:r>
            <a:r>
              <a:rPr lang="en-US" sz="8600" dirty="0" smtClean="0"/>
              <a:t> </a:t>
            </a:r>
            <a:r>
              <a:rPr lang="en-US" sz="8600" dirty="0" err="1" smtClean="0"/>
              <a:t>dlm</a:t>
            </a:r>
            <a:r>
              <a:rPr lang="en-US" sz="8600" dirty="0" smtClean="0"/>
              <a:t> AD/ART </a:t>
            </a:r>
            <a:r>
              <a:rPr lang="en-US" sz="8600" dirty="0" err="1" smtClean="0"/>
              <a:t>Pustkwn</a:t>
            </a:r>
            <a:r>
              <a:rPr lang="en-US" sz="8600" dirty="0" smtClean="0"/>
              <a:t> </a:t>
            </a:r>
            <a:r>
              <a:rPr lang="en-US" sz="8600" dirty="0"/>
              <a:t>Indonesia </a:t>
            </a:r>
            <a:r>
              <a:rPr lang="en-US" sz="8600" b="1" i="1" dirty="0"/>
              <a:t>(</a:t>
            </a:r>
            <a:r>
              <a:rPr lang="en-US" sz="8600" b="1" i="1" dirty="0" err="1"/>
              <a:t>Lasa</a:t>
            </a:r>
            <a:r>
              <a:rPr lang="en-US" sz="8600" b="1" i="1" dirty="0"/>
              <a:t>, Hs</a:t>
            </a:r>
            <a:r>
              <a:rPr lang="en-US" sz="8600" b="1" i="1" dirty="0" smtClean="0"/>
              <a:t>,‘09</a:t>
            </a:r>
            <a:r>
              <a:rPr lang="en-US" sz="8600" b="1" i="1" dirty="0"/>
              <a:t>).</a:t>
            </a:r>
            <a:r>
              <a:rPr lang="en-US" sz="8600" i="1" dirty="0"/>
              <a:t> </a:t>
            </a:r>
            <a:endParaRPr lang="en-US" sz="8600" dirty="0"/>
          </a:p>
          <a:p>
            <a:pPr marL="109728" indent="0">
              <a:buNone/>
            </a:pPr>
            <a:r>
              <a:rPr lang="en-US" sz="8600" b="1" i="1" dirty="0"/>
              <a:t> </a:t>
            </a:r>
            <a:endParaRPr lang="en-US" sz="8600" dirty="0"/>
          </a:p>
          <a:p>
            <a:r>
              <a:rPr lang="en-US" sz="8600" b="1" i="1" dirty="0" err="1"/>
              <a:t>Contoh</a:t>
            </a:r>
            <a:r>
              <a:rPr lang="en-US" sz="8600" b="1" i="1" dirty="0"/>
              <a:t>:  “</a:t>
            </a:r>
            <a:r>
              <a:rPr lang="en-US" sz="8600" b="1" i="1" dirty="0" err="1"/>
              <a:t>Mukadimah</a:t>
            </a:r>
            <a:r>
              <a:rPr lang="en-US" sz="8600" b="1" i="1" dirty="0"/>
              <a:t>”  </a:t>
            </a:r>
            <a:r>
              <a:rPr lang="en-US" sz="8600" b="1" i="1" dirty="0" smtClean="0"/>
              <a:t>AD/ART </a:t>
            </a:r>
            <a:r>
              <a:rPr lang="en-US" sz="8600" b="1" i="1" dirty="0" err="1"/>
              <a:t>Ikatan</a:t>
            </a:r>
            <a:r>
              <a:rPr lang="en-US" sz="8600" b="1" i="1" dirty="0"/>
              <a:t> </a:t>
            </a:r>
            <a:r>
              <a:rPr lang="en-US" sz="8600" b="1" i="1" dirty="0" err="1"/>
              <a:t>Pustakawan</a:t>
            </a:r>
            <a:r>
              <a:rPr lang="en-US" sz="8600" b="1" i="1" dirty="0"/>
              <a:t> Indonesia:  </a:t>
            </a:r>
            <a:r>
              <a:rPr lang="en-US" sz="8600" dirty="0" smtClean="0"/>
              <a:t>Perp. </a:t>
            </a:r>
            <a:r>
              <a:rPr lang="en-US" sz="8600" dirty="0" err="1" smtClean="0"/>
              <a:t>sbg</a:t>
            </a:r>
            <a:r>
              <a:rPr lang="en-US" sz="8600" dirty="0" smtClean="0"/>
              <a:t> </a:t>
            </a:r>
            <a:r>
              <a:rPr lang="en-US" sz="8600" dirty="0" err="1"/>
              <a:t>suatu</a:t>
            </a:r>
            <a:r>
              <a:rPr lang="en-US" sz="8600" dirty="0"/>
              <a:t> </a:t>
            </a:r>
            <a:r>
              <a:rPr lang="en-US" sz="8600" dirty="0" err="1"/>
              <a:t>pranata</a:t>
            </a:r>
            <a:r>
              <a:rPr lang="en-US" sz="8600" dirty="0"/>
              <a:t> </a:t>
            </a:r>
            <a:r>
              <a:rPr lang="en-US" sz="8600" dirty="0" err="1" smtClean="0"/>
              <a:t>diciptakn</a:t>
            </a:r>
            <a:r>
              <a:rPr lang="en-US" sz="8600" dirty="0" smtClean="0"/>
              <a:t> &amp; </a:t>
            </a:r>
            <a:r>
              <a:rPr lang="en-US" sz="8600" dirty="0" err="1" smtClean="0"/>
              <a:t>diadakn</a:t>
            </a:r>
            <a:r>
              <a:rPr lang="en-US" sz="8600" dirty="0" smtClean="0"/>
              <a:t> </a:t>
            </a:r>
            <a:r>
              <a:rPr lang="en-US" sz="8600" dirty="0" err="1" smtClean="0"/>
              <a:t>utk</a:t>
            </a:r>
            <a:r>
              <a:rPr lang="en-US" sz="8600" dirty="0" smtClean="0"/>
              <a:t> </a:t>
            </a:r>
            <a:r>
              <a:rPr lang="en-US" sz="8600" dirty="0" err="1"/>
              <a:t>kepentingan</a:t>
            </a:r>
            <a:r>
              <a:rPr lang="en-US" sz="8600" dirty="0"/>
              <a:t> </a:t>
            </a:r>
            <a:r>
              <a:rPr lang="en-US" sz="8600" dirty="0" err="1"/>
              <a:t>masyarakat</a:t>
            </a:r>
            <a:r>
              <a:rPr lang="en-US" sz="8600" dirty="0"/>
              <a:t>. </a:t>
            </a:r>
            <a:r>
              <a:rPr lang="en-US" sz="8600" dirty="0" err="1"/>
              <a:t>Mereka</a:t>
            </a:r>
            <a:r>
              <a:rPr lang="en-US" sz="8600" dirty="0"/>
              <a:t> </a:t>
            </a:r>
            <a:r>
              <a:rPr lang="en-US" sz="8600" dirty="0" err="1" smtClean="0"/>
              <a:t>yg</a:t>
            </a:r>
            <a:r>
              <a:rPr lang="en-US" sz="8600" dirty="0" smtClean="0"/>
              <a:t> </a:t>
            </a:r>
            <a:r>
              <a:rPr lang="en-US" sz="8600" dirty="0" err="1"/>
              <a:t>berprofesi</a:t>
            </a:r>
            <a:r>
              <a:rPr lang="en-US" sz="8600" dirty="0"/>
              <a:t> </a:t>
            </a:r>
            <a:r>
              <a:rPr lang="en-US" sz="8600" dirty="0" err="1" smtClean="0"/>
              <a:t>sbg</a:t>
            </a:r>
            <a:r>
              <a:rPr lang="en-US" sz="8600" dirty="0" smtClean="0"/>
              <a:t> </a:t>
            </a:r>
            <a:r>
              <a:rPr lang="en-US" sz="8600" dirty="0" err="1"/>
              <a:t>pustakawan</a:t>
            </a:r>
            <a:r>
              <a:rPr lang="en-US" sz="8600" dirty="0"/>
              <a:t> </a:t>
            </a:r>
            <a:r>
              <a:rPr lang="en-US" sz="8600" dirty="0" err="1"/>
              <a:t>diharapkan</a:t>
            </a:r>
            <a:r>
              <a:rPr lang="en-US" sz="8600" dirty="0"/>
              <a:t> </a:t>
            </a:r>
            <a:r>
              <a:rPr lang="en-US" sz="8600" dirty="0" err="1"/>
              <a:t>memahami</a:t>
            </a:r>
            <a:r>
              <a:rPr lang="en-US" sz="8600" dirty="0"/>
              <a:t> </a:t>
            </a:r>
            <a:r>
              <a:rPr lang="en-US" sz="8600" dirty="0" err="1"/>
              <a:t>tugas</a:t>
            </a:r>
            <a:r>
              <a:rPr lang="en-US" sz="8600" dirty="0"/>
              <a:t> </a:t>
            </a:r>
            <a:r>
              <a:rPr lang="en-US" sz="8600" dirty="0" err="1" smtClean="0"/>
              <a:t>utk</a:t>
            </a:r>
            <a:r>
              <a:rPr lang="en-US" sz="8600" dirty="0" smtClean="0"/>
              <a:t> </a:t>
            </a:r>
            <a:r>
              <a:rPr lang="en-US" sz="8600" dirty="0" err="1" smtClean="0"/>
              <a:t>mmenuhi</a:t>
            </a:r>
            <a:r>
              <a:rPr lang="en-US" sz="8600" dirty="0" smtClean="0"/>
              <a:t> </a:t>
            </a:r>
            <a:r>
              <a:rPr lang="en-US" sz="8600" dirty="0" err="1"/>
              <a:t>standar</a:t>
            </a:r>
            <a:r>
              <a:rPr lang="en-US" sz="8600" dirty="0"/>
              <a:t> </a:t>
            </a:r>
            <a:r>
              <a:rPr lang="en-US" sz="8600" dirty="0" err="1"/>
              <a:t>etika</a:t>
            </a:r>
            <a:r>
              <a:rPr lang="en-US" sz="8600" dirty="0"/>
              <a:t> </a:t>
            </a:r>
            <a:r>
              <a:rPr lang="en-US" sz="8600" dirty="0" err="1" smtClean="0"/>
              <a:t>dlm</a:t>
            </a:r>
            <a:r>
              <a:rPr lang="en-US" sz="8600" dirty="0" smtClean="0"/>
              <a:t> </a:t>
            </a:r>
            <a:r>
              <a:rPr lang="en-US" sz="8600" dirty="0" err="1"/>
              <a:t>hubungannya</a:t>
            </a:r>
            <a:r>
              <a:rPr lang="en-US" sz="8600" dirty="0"/>
              <a:t> </a:t>
            </a:r>
            <a:r>
              <a:rPr lang="en-US" sz="8600" dirty="0" smtClean="0"/>
              <a:t>dg perp. </a:t>
            </a:r>
            <a:r>
              <a:rPr lang="en-US" sz="8600" dirty="0" err="1" smtClean="0"/>
              <a:t>sbg</a:t>
            </a:r>
            <a:r>
              <a:rPr lang="en-US" sz="8600" dirty="0" smtClean="0"/>
              <a:t> </a:t>
            </a:r>
            <a:r>
              <a:rPr lang="en-US" sz="8600" dirty="0" err="1"/>
              <a:t>suatu</a:t>
            </a:r>
            <a:r>
              <a:rPr lang="en-US" sz="8600" dirty="0"/>
              <a:t> </a:t>
            </a:r>
            <a:r>
              <a:rPr lang="en-US" sz="8600" dirty="0" err="1" smtClean="0"/>
              <a:t>lem</a:t>
            </a:r>
            <a:r>
              <a:rPr lang="en-US" sz="8600" dirty="0" smtClean="0"/>
              <a:t> </a:t>
            </a:r>
            <a:r>
              <a:rPr lang="en-US" sz="8600" dirty="0" err="1" smtClean="0"/>
              <a:t>baga</a:t>
            </a:r>
            <a:r>
              <a:rPr lang="en-US" sz="8600" dirty="0"/>
              <a:t>, </a:t>
            </a:r>
            <a:r>
              <a:rPr lang="en-US" sz="8600" dirty="0" err="1"/>
              <a:t>pengguna</a:t>
            </a:r>
            <a:r>
              <a:rPr lang="en-US" sz="8600" dirty="0"/>
              <a:t> (</a:t>
            </a:r>
            <a:r>
              <a:rPr lang="en-US" sz="8600" dirty="0" err="1"/>
              <a:t>pemustaka</a:t>
            </a:r>
            <a:r>
              <a:rPr lang="en-US" sz="8600" dirty="0"/>
              <a:t>), </a:t>
            </a:r>
            <a:r>
              <a:rPr lang="en-US" sz="8600" dirty="0" err="1"/>
              <a:t>rekan</a:t>
            </a:r>
            <a:r>
              <a:rPr lang="en-US" sz="8600" dirty="0"/>
              <a:t> </a:t>
            </a:r>
            <a:r>
              <a:rPr lang="en-US" sz="8600" dirty="0" err="1"/>
              <a:t>pustakawan</a:t>
            </a:r>
            <a:r>
              <a:rPr lang="en-US" sz="8600" dirty="0"/>
              <a:t>, </a:t>
            </a:r>
            <a:r>
              <a:rPr lang="en-US" sz="8600" dirty="0" err="1"/>
              <a:t>antar</a:t>
            </a:r>
            <a:r>
              <a:rPr lang="en-US" sz="8600" dirty="0"/>
              <a:t>  </a:t>
            </a:r>
            <a:r>
              <a:rPr lang="en-US" sz="8600" dirty="0" err="1"/>
              <a:t>profesi</a:t>
            </a:r>
            <a:r>
              <a:rPr lang="en-US" sz="8600" dirty="0"/>
              <a:t> </a:t>
            </a:r>
            <a:r>
              <a:rPr lang="en-US" sz="8600" dirty="0" smtClean="0"/>
              <a:t>&amp; </a:t>
            </a:r>
            <a:r>
              <a:rPr lang="en-US" sz="8600" dirty="0" err="1"/>
              <a:t>masyarakat</a:t>
            </a:r>
            <a:r>
              <a:rPr lang="en-US" sz="8600" dirty="0"/>
              <a:t> </a:t>
            </a:r>
            <a:r>
              <a:rPr lang="en-US" sz="8600" dirty="0" err="1" smtClean="0"/>
              <a:t>pd</a:t>
            </a:r>
            <a:r>
              <a:rPr lang="en-US" sz="8600" dirty="0" smtClean="0"/>
              <a:t> </a:t>
            </a:r>
            <a:r>
              <a:rPr lang="en-US" sz="8600" dirty="0" err="1"/>
              <a:t>umumnya</a:t>
            </a:r>
            <a:r>
              <a:rPr lang="en-US" sz="8600" dirty="0"/>
              <a:t>. </a:t>
            </a:r>
            <a:r>
              <a:rPr lang="en-US" sz="8600" dirty="0" err="1"/>
              <a:t>Kode</a:t>
            </a:r>
            <a:r>
              <a:rPr lang="en-US" sz="8600" dirty="0"/>
              <a:t> </a:t>
            </a:r>
            <a:r>
              <a:rPr lang="en-US" sz="8600" dirty="0" err="1"/>
              <a:t>etik</a:t>
            </a:r>
            <a:r>
              <a:rPr lang="en-US" sz="8600" dirty="0"/>
              <a:t> </a:t>
            </a:r>
            <a:r>
              <a:rPr lang="en-US" sz="8600" dirty="0" err="1"/>
              <a:t>ini</a:t>
            </a:r>
            <a:r>
              <a:rPr lang="en-US" sz="8600" dirty="0"/>
              <a:t> </a:t>
            </a:r>
            <a:r>
              <a:rPr lang="en-US" sz="8600" dirty="0" err="1" smtClean="0"/>
              <a:t>sbg</a:t>
            </a:r>
            <a:r>
              <a:rPr lang="en-US" sz="8600" dirty="0" smtClean="0"/>
              <a:t> </a:t>
            </a:r>
            <a:r>
              <a:rPr lang="en-US" sz="8600" dirty="0" err="1"/>
              <a:t>panduan</a:t>
            </a:r>
            <a:r>
              <a:rPr lang="en-US" sz="8600" dirty="0"/>
              <a:t> </a:t>
            </a:r>
            <a:r>
              <a:rPr lang="en-US" sz="8600" dirty="0" err="1"/>
              <a:t>perilaku</a:t>
            </a:r>
            <a:r>
              <a:rPr lang="en-US" sz="8600" dirty="0"/>
              <a:t> </a:t>
            </a:r>
            <a:r>
              <a:rPr lang="en-US" sz="8600" dirty="0" smtClean="0"/>
              <a:t>&amp; </a:t>
            </a:r>
            <a:r>
              <a:rPr lang="en-US" sz="8600" dirty="0" err="1"/>
              <a:t>kinerja</a:t>
            </a:r>
            <a:r>
              <a:rPr lang="en-US" sz="8600" dirty="0"/>
              <a:t> </a:t>
            </a:r>
            <a:r>
              <a:rPr lang="en-US" sz="8600" dirty="0" err="1"/>
              <a:t>semua</a:t>
            </a:r>
            <a:r>
              <a:rPr lang="en-US" sz="8600" dirty="0"/>
              <a:t> </a:t>
            </a:r>
            <a:r>
              <a:rPr lang="en-US" sz="8600" dirty="0" err="1"/>
              <a:t>anggota</a:t>
            </a:r>
            <a:r>
              <a:rPr lang="en-US" sz="8600" dirty="0"/>
              <a:t> IPI </a:t>
            </a:r>
            <a:r>
              <a:rPr lang="en-US" sz="8600" dirty="0" err="1" smtClean="0"/>
              <a:t>dlm</a:t>
            </a:r>
            <a:r>
              <a:rPr lang="en-US" sz="8600" dirty="0" smtClean="0"/>
              <a:t> </a:t>
            </a:r>
            <a:r>
              <a:rPr lang="en-US" sz="8600" b="1" i="1" dirty="0" err="1"/>
              <a:t>melaksanakan</a:t>
            </a:r>
            <a:r>
              <a:rPr lang="en-US" sz="8600" b="1" i="1" dirty="0"/>
              <a:t> </a:t>
            </a:r>
            <a:r>
              <a:rPr lang="en-US" sz="8600" b="1" i="1" dirty="0" err="1"/>
              <a:t>tugasnya</a:t>
            </a:r>
            <a:r>
              <a:rPr lang="en-US" sz="8600" b="1" i="1" dirty="0"/>
              <a:t> di </a:t>
            </a:r>
            <a:r>
              <a:rPr lang="en-US" sz="8600" b="1" i="1" dirty="0" smtClean="0"/>
              <a:t>bid. </a:t>
            </a:r>
            <a:r>
              <a:rPr lang="en-US" sz="8600" b="1" i="1" dirty="0" err="1"/>
              <a:t>kepustakawanan</a:t>
            </a:r>
            <a:r>
              <a:rPr lang="en-US" sz="8600" b="1" i="1" dirty="0"/>
              <a:t>. </a:t>
            </a:r>
            <a:r>
              <a:rPr lang="en-US" sz="8600" dirty="0" err="1"/>
              <a:t>Setiap</a:t>
            </a:r>
            <a:r>
              <a:rPr lang="en-US" sz="8600" dirty="0"/>
              <a:t> </a:t>
            </a:r>
            <a:r>
              <a:rPr lang="en-US" sz="8600" dirty="0" err="1"/>
              <a:t>anggota</a:t>
            </a:r>
            <a:r>
              <a:rPr lang="en-US" sz="8600" dirty="0"/>
              <a:t> IPI </a:t>
            </a:r>
            <a:r>
              <a:rPr lang="en-US" sz="8600" dirty="0" err="1"/>
              <a:t>memiliki</a:t>
            </a:r>
            <a:r>
              <a:rPr lang="en-US" sz="8600" dirty="0"/>
              <a:t> </a:t>
            </a:r>
            <a:r>
              <a:rPr lang="en-US" sz="8600" dirty="0" err="1" smtClean="0"/>
              <a:t>tanggungjwb</a:t>
            </a:r>
            <a:r>
              <a:rPr lang="en-US" sz="8600" dirty="0" smtClean="0"/>
              <a:t> </a:t>
            </a:r>
            <a:r>
              <a:rPr lang="en-US" sz="8600" dirty="0" err="1" smtClean="0"/>
              <a:t>utk</a:t>
            </a:r>
            <a:r>
              <a:rPr lang="en-US" sz="8600" dirty="0" smtClean="0"/>
              <a:t> </a:t>
            </a:r>
            <a:r>
              <a:rPr lang="en-US" sz="8600" dirty="0" err="1"/>
              <a:t>melaksanakan</a:t>
            </a:r>
            <a:r>
              <a:rPr lang="en-US" sz="8600" dirty="0"/>
              <a:t> </a:t>
            </a:r>
            <a:r>
              <a:rPr lang="en-US" sz="8600" dirty="0" err="1"/>
              <a:t>kode</a:t>
            </a:r>
            <a:r>
              <a:rPr lang="en-US" sz="8600" dirty="0"/>
              <a:t> </a:t>
            </a:r>
            <a:r>
              <a:rPr lang="en-US" sz="8600" dirty="0" err="1"/>
              <a:t>etik</a:t>
            </a:r>
            <a:r>
              <a:rPr lang="en-US" sz="8600" dirty="0"/>
              <a:t> </a:t>
            </a:r>
            <a:r>
              <a:rPr lang="en-US" sz="8600" dirty="0" err="1"/>
              <a:t>ini</a:t>
            </a:r>
            <a:r>
              <a:rPr lang="en-US" sz="8600" dirty="0"/>
              <a:t> </a:t>
            </a:r>
            <a:r>
              <a:rPr lang="en-US" sz="8600" dirty="0" err="1" smtClean="0"/>
              <a:t>dlm</a:t>
            </a:r>
            <a:r>
              <a:rPr lang="en-US" sz="8600" dirty="0" smtClean="0"/>
              <a:t> </a:t>
            </a:r>
            <a:r>
              <a:rPr lang="en-US" sz="8600" dirty="0" err="1"/>
              <a:t>standar</a:t>
            </a:r>
            <a:r>
              <a:rPr lang="en-US" sz="8600" dirty="0"/>
              <a:t> </a:t>
            </a:r>
            <a:r>
              <a:rPr lang="en-US" sz="8600" dirty="0" smtClean="0"/>
              <a:t>setinggi2-nya </a:t>
            </a:r>
            <a:r>
              <a:rPr lang="en-US" sz="8600" dirty="0" err="1" smtClean="0"/>
              <a:t>utk</a:t>
            </a:r>
            <a:r>
              <a:rPr lang="en-US" sz="8600" dirty="0" smtClean="0"/>
              <a:t> </a:t>
            </a:r>
            <a:r>
              <a:rPr lang="en-US" sz="8600" dirty="0" err="1" smtClean="0"/>
              <a:t>kpentingan</a:t>
            </a:r>
            <a:r>
              <a:rPr lang="en-US" sz="8600" dirty="0" smtClean="0"/>
              <a:t> </a:t>
            </a:r>
            <a:r>
              <a:rPr lang="en-US" sz="8600" dirty="0" err="1"/>
              <a:t>pengguna</a:t>
            </a:r>
            <a:r>
              <a:rPr lang="en-US" sz="8600" dirty="0"/>
              <a:t>, </a:t>
            </a:r>
            <a:r>
              <a:rPr lang="en-US" sz="8600" dirty="0" err="1"/>
              <a:t>organisasi</a:t>
            </a:r>
            <a:r>
              <a:rPr lang="en-US" sz="8600" dirty="0"/>
              <a:t> </a:t>
            </a:r>
            <a:r>
              <a:rPr lang="en-US" sz="8600" dirty="0" err="1"/>
              <a:t>profesi</a:t>
            </a:r>
            <a:r>
              <a:rPr lang="en-US" sz="8600" dirty="0"/>
              <a:t> </a:t>
            </a:r>
            <a:r>
              <a:rPr lang="en-US" sz="8600" dirty="0" smtClean="0"/>
              <a:t>&amp; </a:t>
            </a:r>
            <a:r>
              <a:rPr lang="en-US" sz="8600" dirty="0" err="1"/>
              <a:t>masyarakat</a:t>
            </a:r>
            <a:r>
              <a:rPr lang="en-US" sz="8600" dirty="0"/>
              <a:t>.</a:t>
            </a:r>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20</a:t>
            </a:fld>
            <a:endParaRPr lang="en-US"/>
          </a:p>
        </p:txBody>
      </p:sp>
      <p:sp>
        <p:nvSpPr>
          <p:cNvPr id="6" name="Title 5"/>
          <p:cNvSpPr>
            <a:spLocks noGrp="1"/>
          </p:cNvSpPr>
          <p:nvPr>
            <p:ph type="title"/>
          </p:nvPr>
        </p:nvSpPr>
        <p:spPr/>
        <p:txBody>
          <a:bodyPr>
            <a:normAutofit/>
          </a:bodyPr>
          <a:lstStyle/>
          <a:p>
            <a:r>
              <a:rPr lang="en-ID" sz="3600" i="1" dirty="0" err="1" smtClean="0"/>
              <a:t>Lanjutan</a:t>
            </a:r>
            <a:r>
              <a:rPr lang="en-ID" sz="3600" i="1" dirty="0" smtClean="0"/>
              <a:t> (</a:t>
            </a:r>
            <a:r>
              <a:rPr lang="en-ID" sz="3600" i="1" dirty="0" err="1" smtClean="0"/>
              <a:t>Kode</a:t>
            </a:r>
            <a:r>
              <a:rPr lang="en-ID" sz="3600" i="1" dirty="0" smtClean="0"/>
              <a:t> </a:t>
            </a:r>
            <a:r>
              <a:rPr lang="en-ID" sz="3600" i="1" dirty="0" err="1" smtClean="0"/>
              <a:t>Etik</a:t>
            </a:r>
            <a:r>
              <a:rPr lang="en-ID" sz="3600" i="1" dirty="0" smtClean="0"/>
              <a:t>)</a:t>
            </a:r>
            <a:endParaRPr lang="en-US" sz="3600" i="1" dirty="0"/>
          </a:p>
        </p:txBody>
      </p:sp>
    </p:spTree>
    <p:extLst>
      <p:ext uri="{BB962C8B-B14F-4D97-AF65-F5344CB8AC3E}">
        <p14:creationId xmlns:p14="http://schemas.microsoft.com/office/powerpoint/2010/main" xmlns="" val="394808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71726" cy="5821362"/>
          </a:xfrm>
        </p:spPr>
        <p:txBody>
          <a:bodyPr/>
          <a:lstStyle/>
          <a:p>
            <a:r>
              <a:rPr lang="da-DK" b="1" i="1" dirty="0" smtClean="0"/>
              <a:t>Etika Profesi</a:t>
            </a:r>
            <a:br>
              <a:rPr lang="da-DK" b="1" i="1" dirty="0" smtClean="0"/>
            </a:br>
            <a:r>
              <a:rPr lang="da-DK" b="1" i="1" dirty="0" smtClean="0"/>
              <a:t>(Pustakawan Badung)</a:t>
            </a:r>
            <a:endParaRPr lang="en-US" dirty="0"/>
          </a:p>
        </p:txBody>
      </p:sp>
      <p:pic>
        <p:nvPicPr>
          <p:cNvPr id="30722" name="Picture 2" descr="sunami"/>
          <p:cNvPicPr>
            <a:picLocks noChangeAspect="1" noChangeArrowheads="1"/>
          </p:cNvPicPr>
          <p:nvPr/>
        </p:nvPicPr>
        <p:blipFill>
          <a:blip r:embed="rId2" cstate="print"/>
          <a:srcRect/>
          <a:stretch>
            <a:fillRect/>
          </a:stretch>
        </p:blipFill>
        <p:spPr bwMode="auto">
          <a:xfrm>
            <a:off x="3124200" y="385762"/>
            <a:ext cx="6019800" cy="64722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1AD78F7-9B0F-4F0A-9334-772460733DEB}" type="slidenum">
              <a:rPr lang="en-US" smtClean="0"/>
              <a:pPr/>
              <a:t>21</a:t>
            </a:fld>
            <a:endParaRPr lang="en-US"/>
          </a:p>
        </p:txBody>
      </p:sp>
      <p:sp>
        <p:nvSpPr>
          <p:cNvPr id="5" name="Date Placeholder 4"/>
          <p:cNvSpPr>
            <a:spLocks noGrp="1"/>
          </p:cNvSpPr>
          <p:nvPr>
            <p:ph type="dt" sz="half" idx="10"/>
          </p:nvPr>
        </p:nvSpPr>
        <p:spPr/>
        <p:txBody>
          <a:bodyPr/>
          <a:lstStyle/>
          <a:p>
            <a:r>
              <a:rPr lang="en-US" smtClean="0"/>
              <a:t>24 SEPTEMBER 2016</a:t>
            </a:r>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Tree>
    <p:extLst>
      <p:ext uri="{BB962C8B-B14F-4D97-AF65-F5344CB8AC3E}">
        <p14:creationId xmlns:p14="http://schemas.microsoft.com/office/powerpoint/2010/main" xmlns="" val="50273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5072098"/>
          </a:xfrm>
        </p:spPr>
        <p:txBody>
          <a:bodyPr>
            <a:noAutofit/>
          </a:bodyPr>
          <a:lstStyle/>
          <a:p>
            <a:r>
              <a:rPr lang="fi-FI" sz="2400" dirty="0" smtClean="0"/>
              <a:t>Pustakwan dikehendaki UU </a:t>
            </a:r>
            <a:r>
              <a:rPr lang="fi-FI" sz="2400" dirty="0"/>
              <a:t>43 </a:t>
            </a:r>
            <a:r>
              <a:rPr lang="fi-FI" sz="2400" dirty="0" smtClean="0"/>
              <a:t>Th </a:t>
            </a:r>
            <a:r>
              <a:rPr lang="fi-FI" sz="2400" dirty="0"/>
              <a:t>2007, </a:t>
            </a:r>
            <a:r>
              <a:rPr lang="fi-FI" sz="2400" i="1" dirty="0" smtClean="0"/>
              <a:t>”Seseorang yg </a:t>
            </a:r>
            <a:r>
              <a:rPr lang="fi-FI" sz="2400" i="1" dirty="0"/>
              <a:t>memiliki kompetensi </a:t>
            </a:r>
            <a:r>
              <a:rPr lang="fi-FI" sz="2400" i="1" dirty="0" smtClean="0"/>
              <a:t>yg </a:t>
            </a:r>
            <a:r>
              <a:rPr lang="fi-FI" sz="2400" i="1" dirty="0"/>
              <a:t>diperoleh melalui </a:t>
            </a:r>
            <a:r>
              <a:rPr lang="fi-FI" sz="2400" i="1" dirty="0" smtClean="0"/>
              <a:t>pendi dikan &amp;/atau </a:t>
            </a:r>
            <a:r>
              <a:rPr lang="fi-FI" sz="2400" i="1" dirty="0"/>
              <a:t>pelatihan </a:t>
            </a:r>
            <a:r>
              <a:rPr lang="fi-FI" sz="2400" i="1" dirty="0" smtClean="0"/>
              <a:t>kpustakawanan </a:t>
            </a:r>
            <a:r>
              <a:rPr lang="fi-FI" sz="2400" i="1" dirty="0"/>
              <a:t>serta </a:t>
            </a:r>
            <a:r>
              <a:rPr lang="fi-FI" sz="2400" i="1" dirty="0" smtClean="0"/>
              <a:t>memi liki </a:t>
            </a:r>
            <a:r>
              <a:rPr lang="fi-FI" sz="2400" i="1" dirty="0"/>
              <a:t>tugas </a:t>
            </a:r>
            <a:r>
              <a:rPr lang="fi-FI" sz="2400" i="1" dirty="0" smtClean="0"/>
              <a:t>&amp; </a:t>
            </a:r>
            <a:r>
              <a:rPr lang="fi-FI" sz="2400" i="1" dirty="0"/>
              <a:t>tanggung </a:t>
            </a:r>
            <a:r>
              <a:rPr lang="fi-FI" sz="2400" i="1" dirty="0" smtClean="0"/>
              <a:t>jwb utk </a:t>
            </a:r>
            <a:r>
              <a:rPr lang="fi-FI" sz="2400" i="1" dirty="0"/>
              <a:t>melaksanakan </a:t>
            </a:r>
            <a:r>
              <a:rPr lang="fi-FI" sz="2400" i="1" dirty="0" smtClean="0"/>
              <a:t>penge lolaan &amp; </a:t>
            </a:r>
            <a:r>
              <a:rPr lang="fi-FI" sz="2400" i="1" dirty="0"/>
              <a:t>pelayanan </a:t>
            </a:r>
            <a:r>
              <a:rPr lang="fi-FI" sz="2400" i="1" dirty="0" smtClean="0"/>
              <a:t>perp.</a:t>
            </a:r>
            <a:r>
              <a:rPr lang="fi-FI" sz="2400" dirty="0" smtClean="0"/>
              <a:t> </a:t>
            </a:r>
          </a:p>
          <a:p>
            <a:endParaRPr lang="fi-FI" sz="2400" dirty="0" smtClean="0"/>
          </a:p>
          <a:p>
            <a:r>
              <a:rPr lang="fi-FI" sz="2400" dirty="0" smtClean="0"/>
              <a:t>Dr </a:t>
            </a:r>
            <a:r>
              <a:rPr lang="fi-FI" sz="2400" dirty="0"/>
              <a:t>batasan ini </a:t>
            </a:r>
            <a:r>
              <a:rPr lang="fi-FI" sz="2400" dirty="0" smtClean="0"/>
              <a:t>terdpt </a:t>
            </a:r>
            <a:r>
              <a:rPr lang="fi-FI" sz="2400" b="1" dirty="0"/>
              <a:t>dua</a:t>
            </a:r>
            <a:r>
              <a:rPr lang="fi-FI" sz="2400" dirty="0"/>
              <a:t> persyaratan mendasar </a:t>
            </a:r>
            <a:r>
              <a:rPr lang="fi-FI" sz="2400" dirty="0" smtClean="0"/>
              <a:t>yg hrs </a:t>
            </a:r>
            <a:r>
              <a:rPr lang="fi-FI" sz="2400" dirty="0"/>
              <a:t>dipenuhi oleh seorang pustakawan </a:t>
            </a:r>
            <a:r>
              <a:rPr lang="fi-FI" sz="2400" dirty="0" smtClean="0"/>
              <a:t>profesional: a</a:t>
            </a:r>
            <a:r>
              <a:rPr lang="fi-FI" sz="2400" dirty="0"/>
              <a:t>. Memiliki kompetensi melalui pendidikan </a:t>
            </a:r>
            <a:r>
              <a:rPr lang="fi-FI" sz="2400" dirty="0" smtClean="0"/>
              <a:t>&amp;/atau</a:t>
            </a:r>
          </a:p>
          <a:p>
            <a:pPr>
              <a:buNone/>
            </a:pPr>
            <a:r>
              <a:rPr lang="fi-FI" sz="2400" dirty="0" smtClean="0"/>
              <a:t>       </a:t>
            </a:r>
            <a:r>
              <a:rPr lang="fi-FI" sz="2400" dirty="0"/>
              <a:t>pelatihan; </a:t>
            </a:r>
            <a:endParaRPr lang="fi-FI" sz="2400" dirty="0" smtClean="0"/>
          </a:p>
          <a:p>
            <a:pPr>
              <a:buNone/>
            </a:pPr>
            <a:r>
              <a:rPr lang="fi-FI" sz="2400" dirty="0" smtClean="0"/>
              <a:t>   b</a:t>
            </a:r>
            <a:r>
              <a:rPr lang="fi-FI" sz="2400" dirty="0"/>
              <a:t>. Memiliki tugas </a:t>
            </a:r>
            <a:r>
              <a:rPr lang="fi-FI" sz="2400" dirty="0" smtClean="0"/>
              <a:t>&amp; </a:t>
            </a:r>
            <a:r>
              <a:rPr lang="fi-FI" sz="2400" dirty="0"/>
              <a:t>tanggung </a:t>
            </a:r>
            <a:r>
              <a:rPr lang="fi-FI" sz="2400" dirty="0" smtClean="0"/>
              <a:t>jwb melaksanakan</a:t>
            </a:r>
          </a:p>
          <a:p>
            <a:pPr>
              <a:buNone/>
            </a:pPr>
            <a:r>
              <a:rPr lang="fi-FI" sz="2400" dirty="0" smtClean="0"/>
              <a:t>       </a:t>
            </a:r>
            <a:r>
              <a:rPr lang="fi-FI" sz="2400" dirty="0"/>
              <a:t>pengelolaan </a:t>
            </a:r>
            <a:r>
              <a:rPr lang="fi-FI" sz="2400" dirty="0" smtClean="0"/>
              <a:t>&amp; pelayan an perp. </a:t>
            </a:r>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22</a:t>
            </a:fld>
            <a:endParaRPr lang="en-US"/>
          </a:p>
        </p:txBody>
      </p:sp>
      <p:sp>
        <p:nvSpPr>
          <p:cNvPr id="6" name="Title 5"/>
          <p:cNvSpPr>
            <a:spLocks noGrp="1"/>
          </p:cNvSpPr>
          <p:nvPr>
            <p:ph type="title"/>
          </p:nvPr>
        </p:nvSpPr>
        <p:spPr/>
        <p:txBody>
          <a:bodyPr>
            <a:normAutofit fontScale="90000"/>
          </a:bodyPr>
          <a:lstStyle/>
          <a:p>
            <a:r>
              <a:rPr lang="en-US" i="1" dirty="0" smtClean="0">
                <a:solidFill>
                  <a:srgbClr val="FF0000"/>
                </a:solidFill>
              </a:rPr>
              <a:t>C. JABATAN FUNGSIONAL  PUSTAKAWAN &amp; AK-NYA</a:t>
            </a:r>
            <a:endParaRPr lang="en-US" i="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85000" lnSpcReduction="10000"/>
          </a:bodyPr>
          <a:lstStyle/>
          <a:p>
            <a:r>
              <a:rPr lang="fi-FI" dirty="0"/>
              <a:t>Saat ini Pustakawan </a:t>
            </a:r>
            <a:r>
              <a:rPr lang="fi-FI" dirty="0" smtClean="0"/>
              <a:t>sbg </a:t>
            </a:r>
            <a:r>
              <a:rPr lang="fi-FI" dirty="0"/>
              <a:t>jabatan profesional sesuai perkembangan </a:t>
            </a:r>
            <a:r>
              <a:rPr lang="fi-FI" dirty="0" smtClean="0"/>
              <a:t>&amp; </a:t>
            </a:r>
            <a:r>
              <a:rPr lang="fi-FI" dirty="0"/>
              <a:t>tuntutan zaman diatur lebih lanjut </a:t>
            </a:r>
            <a:r>
              <a:rPr lang="fi-FI" dirty="0" smtClean="0"/>
              <a:t>dg </a:t>
            </a:r>
            <a:r>
              <a:rPr lang="fi-FI" dirty="0"/>
              <a:t>Peraturan MENPAN </a:t>
            </a:r>
            <a:r>
              <a:rPr lang="fi-FI" dirty="0" smtClean="0"/>
              <a:t>&amp; </a:t>
            </a:r>
            <a:r>
              <a:rPr lang="fi-FI" dirty="0"/>
              <a:t>RB No. 9 </a:t>
            </a:r>
            <a:r>
              <a:rPr lang="fi-FI" dirty="0" smtClean="0"/>
              <a:t>Th </a:t>
            </a:r>
            <a:r>
              <a:rPr lang="fi-FI" dirty="0"/>
              <a:t>2014 tentang </a:t>
            </a:r>
            <a:r>
              <a:rPr lang="fi-FI" dirty="0" smtClean="0"/>
              <a:t>JFP &amp; AK-nya.</a:t>
            </a:r>
          </a:p>
          <a:p>
            <a:pPr marL="109728" indent="0">
              <a:buNone/>
            </a:pPr>
            <a:r>
              <a:rPr lang="fi-FI" dirty="0" smtClean="0"/>
              <a:t> </a:t>
            </a:r>
          </a:p>
          <a:p>
            <a:r>
              <a:rPr lang="fi-FI" dirty="0" smtClean="0"/>
              <a:t>Tindaklanjut dg </a:t>
            </a:r>
            <a:r>
              <a:rPr lang="fi-FI" dirty="0"/>
              <a:t>Peraturan Bersama Kepala </a:t>
            </a:r>
            <a:r>
              <a:rPr lang="fi-FI" dirty="0" smtClean="0"/>
              <a:t>PerpusNas &amp; </a:t>
            </a:r>
            <a:r>
              <a:rPr lang="fi-FI" dirty="0"/>
              <a:t>Kepala </a:t>
            </a:r>
            <a:r>
              <a:rPr lang="fi-FI" dirty="0" smtClean="0"/>
              <a:t>BKN </a:t>
            </a:r>
            <a:r>
              <a:rPr lang="fi-FI" dirty="0"/>
              <a:t>No. 8 </a:t>
            </a:r>
            <a:r>
              <a:rPr lang="fi-FI" dirty="0" smtClean="0"/>
              <a:t>Th </a:t>
            </a:r>
            <a:r>
              <a:rPr lang="fi-FI" dirty="0"/>
              <a:t>2014 No. 32 </a:t>
            </a:r>
            <a:r>
              <a:rPr lang="fi-FI" dirty="0" smtClean="0"/>
              <a:t>Th </a:t>
            </a:r>
            <a:r>
              <a:rPr lang="fi-FI" dirty="0"/>
              <a:t>2014 tentang Ketentuan Pelaksanaan Peraturan MENPAN </a:t>
            </a:r>
            <a:r>
              <a:rPr lang="fi-FI" dirty="0" smtClean="0"/>
              <a:t>&amp; </a:t>
            </a:r>
            <a:r>
              <a:rPr lang="fi-FI" dirty="0"/>
              <a:t>RB RI No. 9 Tahun 2014 tentang </a:t>
            </a:r>
            <a:r>
              <a:rPr lang="fi-FI" dirty="0" smtClean="0"/>
              <a:t>JFP &amp; AK-nya</a:t>
            </a:r>
            <a:r>
              <a:rPr lang="fi-FI" dirty="0"/>
              <a:t>.  </a:t>
            </a:r>
            <a:endParaRPr lang="fi-FI" dirty="0" smtClean="0"/>
          </a:p>
          <a:p>
            <a:endParaRPr lang="fi-FI" dirty="0" smtClean="0"/>
          </a:p>
          <a:p>
            <a:r>
              <a:rPr lang="fi-FI" dirty="0" smtClean="0"/>
              <a:t>Bahkan </a:t>
            </a:r>
            <a:r>
              <a:rPr lang="fi-FI" dirty="0"/>
              <a:t>sudah ditindaklanjuti </a:t>
            </a:r>
            <a:r>
              <a:rPr lang="fi-FI" dirty="0" smtClean="0"/>
              <a:t>dg </a:t>
            </a:r>
            <a:r>
              <a:rPr lang="fi-FI" dirty="0"/>
              <a:t>terbitnya Peraturan Kepala Perpustakaan Nasional RI No. 11 </a:t>
            </a:r>
            <a:r>
              <a:rPr lang="fi-FI" dirty="0" smtClean="0"/>
              <a:t>Th </a:t>
            </a:r>
            <a:r>
              <a:rPr lang="fi-FI" dirty="0"/>
              <a:t>2015 tentang Petunjuk Teknis Jabatan Fungsional Pustakawan dan Angka Kreditnya.</a:t>
            </a:r>
            <a:endParaRPr lang="en-US" dirty="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23</a:t>
            </a:fld>
            <a:endParaRPr lang="en-US"/>
          </a:p>
        </p:txBody>
      </p:sp>
      <p:sp>
        <p:nvSpPr>
          <p:cNvPr id="6" name="Title 5"/>
          <p:cNvSpPr>
            <a:spLocks noGrp="1"/>
          </p:cNvSpPr>
          <p:nvPr>
            <p:ph type="title"/>
          </p:nvPr>
        </p:nvSpPr>
        <p:spPr/>
        <p:txBody>
          <a:bodyPr>
            <a:normAutofit/>
          </a:bodyPr>
          <a:lstStyle/>
          <a:p>
            <a:r>
              <a:rPr lang="en-ID" sz="3600" i="1" dirty="0" err="1" smtClean="0"/>
              <a:t>Lanjutan</a:t>
            </a:r>
            <a:endParaRPr lang="en-US" sz="3600" i="1" dirty="0"/>
          </a:p>
        </p:txBody>
      </p:sp>
    </p:spTree>
    <p:extLst>
      <p:ext uri="{BB962C8B-B14F-4D97-AF65-F5344CB8AC3E}">
        <p14:creationId xmlns:p14="http://schemas.microsoft.com/office/powerpoint/2010/main" xmlns="" val="113609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i="1" dirty="0" smtClean="0">
                <a:solidFill>
                  <a:srgbClr val="FF0000"/>
                </a:solidFill>
              </a:rPr>
              <a:t>PERMENPAN &amp; RB </a:t>
            </a:r>
            <a:r>
              <a:rPr lang="en-US" sz="3600" dirty="0" smtClean="0">
                <a:solidFill>
                  <a:srgbClr val="FF0000"/>
                </a:solidFill>
              </a:rPr>
              <a:t>RI</a:t>
            </a:r>
            <a:r>
              <a:rPr lang="en-US" sz="3600" b="1" i="1" dirty="0" smtClean="0">
                <a:solidFill>
                  <a:srgbClr val="FF0000"/>
                </a:solidFill>
              </a:rPr>
              <a:t> No. 9 </a:t>
            </a:r>
            <a:r>
              <a:rPr lang="en-US" sz="3600" dirty="0" err="1" smtClean="0">
                <a:solidFill>
                  <a:srgbClr val="FF0000"/>
                </a:solidFill>
              </a:rPr>
              <a:t>T</a:t>
            </a:r>
            <a:r>
              <a:rPr lang="en-US" sz="3600" b="1" i="1" dirty="0" err="1" smtClean="0">
                <a:solidFill>
                  <a:srgbClr val="FF0000"/>
                </a:solidFill>
              </a:rPr>
              <a:t>h</a:t>
            </a:r>
            <a:r>
              <a:rPr lang="en-US" sz="3600" b="1" i="1" dirty="0" smtClean="0">
                <a:solidFill>
                  <a:srgbClr val="FF0000"/>
                </a:solidFill>
              </a:rPr>
              <a:t> 2014</a:t>
            </a:r>
            <a:endParaRPr lang="en-US" sz="3600" b="1" i="1" dirty="0">
              <a:solidFill>
                <a:srgbClr val="FF0000"/>
              </a:solidFill>
            </a:endParaRPr>
          </a:p>
        </p:txBody>
      </p:sp>
      <p:sp>
        <p:nvSpPr>
          <p:cNvPr id="4" name="Content Placeholder 3"/>
          <p:cNvSpPr>
            <a:spLocks noGrp="1"/>
          </p:cNvSpPr>
          <p:nvPr>
            <p:ph sz="half" idx="2"/>
          </p:nvPr>
        </p:nvSpPr>
        <p:spPr>
          <a:xfrm>
            <a:off x="4419600" y="1295400"/>
            <a:ext cx="4572000" cy="5029200"/>
          </a:xfrm>
        </p:spPr>
        <p:txBody>
          <a:bodyPr>
            <a:normAutofit fontScale="85000" lnSpcReduction="20000"/>
          </a:bodyPr>
          <a:lstStyle/>
          <a:p>
            <a:pPr>
              <a:lnSpc>
                <a:spcPct val="90000"/>
              </a:lnSpc>
              <a:buFontTx/>
              <a:buNone/>
              <a:defRPr/>
            </a:pPr>
            <a:r>
              <a:rPr lang="en-US" sz="3600" b="1" dirty="0" smtClean="0">
                <a:solidFill>
                  <a:srgbClr val="C00000"/>
                </a:solidFill>
              </a:rPr>
              <a:t> </a:t>
            </a:r>
            <a:r>
              <a:rPr lang="en-US" sz="3600" b="1" dirty="0" err="1" smtClean="0">
                <a:solidFill>
                  <a:srgbClr val="C00000"/>
                </a:solidFill>
              </a:rPr>
              <a:t>Unsur</a:t>
            </a:r>
            <a:r>
              <a:rPr lang="en-US" sz="3600" b="1" dirty="0" smtClean="0">
                <a:solidFill>
                  <a:srgbClr val="C00000"/>
                </a:solidFill>
              </a:rPr>
              <a:t> </a:t>
            </a:r>
            <a:r>
              <a:rPr lang="en-US" sz="3600" b="1" dirty="0" err="1" smtClean="0">
                <a:solidFill>
                  <a:srgbClr val="C00000"/>
                </a:solidFill>
              </a:rPr>
              <a:t>Utama</a:t>
            </a:r>
            <a:endParaRPr lang="en-US" dirty="0" smtClean="0"/>
          </a:p>
          <a:p>
            <a:pPr marL="566928" indent="-457200">
              <a:lnSpc>
                <a:spcPct val="90000"/>
              </a:lnSpc>
              <a:buFontTx/>
              <a:buNone/>
              <a:defRPr/>
            </a:pPr>
            <a:r>
              <a:rPr lang="en-US" dirty="0" smtClean="0"/>
              <a:t>1. </a:t>
            </a:r>
            <a:r>
              <a:rPr lang="en-US" dirty="0" err="1" smtClean="0"/>
              <a:t>Pendidikan</a:t>
            </a:r>
            <a:r>
              <a:rPr lang="en-US" dirty="0" smtClean="0"/>
              <a:t>.</a:t>
            </a:r>
          </a:p>
          <a:p>
            <a:pPr marL="566928" indent="-457200">
              <a:lnSpc>
                <a:spcPct val="90000"/>
              </a:lnSpc>
              <a:buFontTx/>
              <a:buNone/>
              <a:defRPr/>
            </a:pPr>
            <a:r>
              <a:rPr lang="en-US" dirty="0" smtClean="0"/>
              <a:t>2. </a:t>
            </a:r>
            <a:r>
              <a:rPr lang="id-ID" dirty="0" smtClean="0"/>
              <a:t>Pe</a:t>
            </a:r>
            <a:r>
              <a:rPr lang="en-ID" dirty="0" err="1" smtClean="0"/>
              <a:t>ngelolaan</a:t>
            </a:r>
            <a:r>
              <a:rPr lang="en-ID" dirty="0" smtClean="0"/>
              <a:t> </a:t>
            </a:r>
            <a:r>
              <a:rPr lang="en-ID" dirty="0" err="1" smtClean="0"/>
              <a:t>Prpustakaan</a:t>
            </a:r>
            <a:r>
              <a:rPr lang="en-US" dirty="0" smtClean="0"/>
              <a:t>. </a:t>
            </a:r>
          </a:p>
          <a:p>
            <a:pPr marL="566928" indent="-457200">
              <a:lnSpc>
                <a:spcPct val="90000"/>
              </a:lnSpc>
              <a:buFontTx/>
              <a:buNone/>
              <a:defRPr/>
            </a:pPr>
            <a:r>
              <a:rPr lang="en-US" dirty="0" smtClean="0"/>
              <a:t>3. </a:t>
            </a:r>
            <a:r>
              <a:rPr lang="id-ID" dirty="0" smtClean="0"/>
              <a:t>Pe</a:t>
            </a:r>
            <a:r>
              <a:rPr lang="en-ID" dirty="0" err="1" smtClean="0"/>
              <a:t>layanan</a:t>
            </a:r>
            <a:r>
              <a:rPr lang="en-ID" dirty="0" smtClean="0"/>
              <a:t> </a:t>
            </a:r>
            <a:r>
              <a:rPr lang="en-ID" dirty="0" err="1" smtClean="0"/>
              <a:t>Perpustakaan</a:t>
            </a:r>
            <a:r>
              <a:rPr lang="en-US" dirty="0" smtClean="0"/>
              <a:t>. </a:t>
            </a:r>
          </a:p>
          <a:p>
            <a:pPr marL="566928" indent="-457200">
              <a:lnSpc>
                <a:spcPct val="90000"/>
              </a:lnSpc>
              <a:buFontTx/>
              <a:buNone/>
              <a:defRPr/>
            </a:pPr>
            <a:r>
              <a:rPr lang="en-US" dirty="0" smtClean="0"/>
              <a:t>4. </a:t>
            </a:r>
            <a:r>
              <a:rPr lang="id-ID" dirty="0" smtClean="0"/>
              <a:t>Pengembangan</a:t>
            </a:r>
            <a:r>
              <a:rPr lang="en-ID" dirty="0" smtClean="0"/>
              <a:t> </a:t>
            </a:r>
            <a:r>
              <a:rPr lang="en-ID" dirty="0" err="1" smtClean="0"/>
              <a:t>Sistem</a:t>
            </a:r>
            <a:endParaRPr lang="en-ID" dirty="0" smtClean="0"/>
          </a:p>
          <a:p>
            <a:pPr marL="566928" indent="-457200">
              <a:lnSpc>
                <a:spcPct val="90000"/>
              </a:lnSpc>
              <a:buFontTx/>
              <a:buNone/>
              <a:defRPr/>
            </a:pPr>
            <a:r>
              <a:rPr lang="en-ID" dirty="0" smtClean="0"/>
              <a:t>    </a:t>
            </a:r>
            <a:r>
              <a:rPr lang="en-ID" dirty="0" err="1" smtClean="0"/>
              <a:t>Kepustakawanan</a:t>
            </a:r>
            <a:r>
              <a:rPr lang="en-US" dirty="0" smtClean="0"/>
              <a:t>. </a:t>
            </a:r>
          </a:p>
          <a:p>
            <a:pPr marL="566928" indent="-457200">
              <a:lnSpc>
                <a:spcPct val="90000"/>
              </a:lnSpc>
              <a:buFontTx/>
              <a:buNone/>
              <a:defRPr/>
            </a:pPr>
            <a:r>
              <a:rPr lang="en-US" dirty="0" smtClean="0"/>
              <a:t>5. </a:t>
            </a:r>
            <a:r>
              <a:rPr lang="id-ID" dirty="0" smtClean="0"/>
              <a:t>Pengembangan profesi</a:t>
            </a:r>
            <a:r>
              <a:rPr lang="en-US" dirty="0" smtClean="0"/>
              <a:t>.</a:t>
            </a:r>
          </a:p>
          <a:p>
            <a:pPr marL="566928" indent="-457200">
              <a:lnSpc>
                <a:spcPct val="90000"/>
              </a:lnSpc>
              <a:buFontTx/>
              <a:buNone/>
              <a:defRPr/>
            </a:pPr>
            <a:endParaRPr lang="en-US" dirty="0" smtClean="0"/>
          </a:p>
          <a:p>
            <a:pPr marL="566928" indent="-457200">
              <a:lnSpc>
                <a:spcPct val="90000"/>
              </a:lnSpc>
              <a:buFontTx/>
              <a:buNone/>
              <a:defRPr/>
            </a:pPr>
            <a:r>
              <a:rPr lang="en-US" b="1" i="1" dirty="0" err="1" smtClean="0">
                <a:solidFill>
                  <a:srgbClr val="FF0000"/>
                </a:solidFill>
              </a:rPr>
              <a:t>Tugas</a:t>
            </a:r>
            <a:r>
              <a:rPr lang="en-US" b="1" i="1" dirty="0" smtClean="0">
                <a:solidFill>
                  <a:srgbClr val="FF0000"/>
                </a:solidFill>
              </a:rPr>
              <a:t> </a:t>
            </a:r>
            <a:r>
              <a:rPr lang="en-US" b="1" i="1" dirty="0" err="1" smtClean="0">
                <a:solidFill>
                  <a:srgbClr val="FF0000"/>
                </a:solidFill>
              </a:rPr>
              <a:t>Pokok</a:t>
            </a:r>
            <a:r>
              <a:rPr lang="en-US" b="1" i="1" dirty="0" smtClean="0">
                <a:solidFill>
                  <a:srgbClr val="FF0000"/>
                </a:solidFill>
              </a:rPr>
              <a:t>  </a:t>
            </a:r>
            <a:r>
              <a:rPr lang="en-US" b="1" i="1" dirty="0" err="1" smtClean="0">
                <a:solidFill>
                  <a:srgbClr val="FF0000"/>
                </a:solidFill>
              </a:rPr>
              <a:t>Pustakawan</a:t>
            </a:r>
            <a:r>
              <a:rPr lang="en-US" b="1" i="1" dirty="0" smtClean="0">
                <a:solidFill>
                  <a:srgbClr val="FF0000"/>
                </a:solidFill>
              </a:rPr>
              <a:t>:</a:t>
            </a:r>
          </a:p>
          <a:p>
            <a:pPr marL="566928" indent="-457200">
              <a:lnSpc>
                <a:spcPct val="90000"/>
              </a:lnSpc>
              <a:buFontTx/>
              <a:buNone/>
              <a:defRPr/>
            </a:pPr>
            <a:r>
              <a:rPr lang="en-US" dirty="0" smtClean="0"/>
              <a:t> No. </a:t>
            </a:r>
            <a:r>
              <a:rPr lang="en-US" dirty="0" err="1" smtClean="0"/>
              <a:t>Urut</a:t>
            </a:r>
            <a:r>
              <a:rPr lang="en-US" dirty="0" smtClean="0"/>
              <a:t> 2-4 (</a:t>
            </a:r>
            <a:r>
              <a:rPr lang="en-US" dirty="0" err="1" smtClean="0"/>
              <a:t>Wajib</a:t>
            </a:r>
            <a:r>
              <a:rPr lang="en-US" dirty="0" smtClean="0"/>
              <a:t>).</a:t>
            </a:r>
            <a:endParaRPr lang="id-ID" dirty="0" smtClean="0"/>
          </a:p>
          <a:p>
            <a:pPr marL="0" indent="0">
              <a:lnSpc>
                <a:spcPct val="90000"/>
              </a:lnSpc>
              <a:buFontTx/>
              <a:buNone/>
              <a:defRPr/>
            </a:pPr>
            <a:endParaRPr lang="id-ID" sz="2400" dirty="0" smtClean="0"/>
          </a:p>
          <a:p>
            <a:pPr marL="0" indent="0">
              <a:lnSpc>
                <a:spcPct val="90000"/>
              </a:lnSpc>
              <a:buFontTx/>
              <a:buNone/>
              <a:defRPr/>
            </a:pPr>
            <a:r>
              <a:rPr lang="en-US" b="1" dirty="0" smtClean="0">
                <a:solidFill>
                  <a:srgbClr val="C00000"/>
                </a:solidFill>
              </a:rPr>
              <a:t>  </a:t>
            </a:r>
            <a:r>
              <a:rPr lang="en-US" b="1" dirty="0" err="1" smtClean="0">
                <a:solidFill>
                  <a:srgbClr val="C00000"/>
                </a:solidFill>
              </a:rPr>
              <a:t>Unsur</a:t>
            </a:r>
            <a:r>
              <a:rPr lang="en-US" b="1" dirty="0" smtClean="0">
                <a:solidFill>
                  <a:srgbClr val="C00000"/>
                </a:solidFill>
              </a:rPr>
              <a:t> </a:t>
            </a:r>
            <a:r>
              <a:rPr lang="id-ID" b="1" dirty="0" smtClean="0">
                <a:solidFill>
                  <a:srgbClr val="C00000"/>
                </a:solidFill>
              </a:rPr>
              <a:t>Penunjang</a:t>
            </a:r>
            <a:r>
              <a:rPr lang="en-US" b="1" dirty="0" smtClean="0">
                <a:solidFill>
                  <a:srgbClr val="C00000"/>
                </a:solidFill>
              </a:rPr>
              <a:t>: </a:t>
            </a:r>
            <a:r>
              <a:rPr lang="en-US" dirty="0" err="1" smtClean="0"/>
              <a:t>Pengajar</a:t>
            </a:r>
            <a:r>
              <a:rPr lang="en-US" dirty="0" smtClean="0"/>
              <a:t>/</a:t>
            </a:r>
          </a:p>
          <a:p>
            <a:pPr marL="0" indent="0">
              <a:lnSpc>
                <a:spcPct val="90000"/>
              </a:lnSpc>
              <a:buFontTx/>
              <a:buNone/>
              <a:defRPr/>
            </a:pPr>
            <a:r>
              <a:rPr lang="en-US" dirty="0" smtClean="0"/>
              <a:t>  </a:t>
            </a:r>
            <a:r>
              <a:rPr lang="en-US" dirty="0" err="1" smtClean="0"/>
              <a:t>pelatih</a:t>
            </a:r>
            <a:r>
              <a:rPr lang="en-US" dirty="0" smtClean="0"/>
              <a:t> </a:t>
            </a:r>
            <a:r>
              <a:rPr lang="en-US" dirty="0" err="1" smtClean="0"/>
              <a:t>diklat</a:t>
            </a:r>
            <a:r>
              <a:rPr lang="en-US" dirty="0" smtClean="0"/>
              <a:t>; </a:t>
            </a:r>
            <a:r>
              <a:rPr lang="en-US" dirty="0" err="1" smtClean="0"/>
              <a:t>peran</a:t>
            </a:r>
            <a:r>
              <a:rPr lang="en-US" dirty="0" smtClean="0"/>
              <a:t> </a:t>
            </a:r>
            <a:r>
              <a:rPr lang="en-US" dirty="0" err="1" smtClean="0"/>
              <a:t>serta</a:t>
            </a:r>
            <a:endParaRPr lang="en-US" dirty="0" smtClean="0"/>
          </a:p>
          <a:p>
            <a:pPr marL="0" indent="0">
              <a:lnSpc>
                <a:spcPct val="90000"/>
              </a:lnSpc>
              <a:buFontTx/>
              <a:buNone/>
              <a:defRPr/>
            </a:pPr>
            <a:r>
              <a:rPr lang="en-US" dirty="0" smtClean="0"/>
              <a:t>  seminar, </a:t>
            </a:r>
            <a:r>
              <a:rPr lang="en-US" dirty="0" err="1" smtClean="0"/>
              <a:t>anggota</a:t>
            </a:r>
            <a:r>
              <a:rPr lang="en-US" dirty="0" smtClean="0"/>
              <a:t> Org.</a:t>
            </a:r>
          </a:p>
          <a:p>
            <a:pPr marL="0" indent="0">
              <a:lnSpc>
                <a:spcPct val="90000"/>
              </a:lnSpc>
              <a:buFontTx/>
              <a:buNone/>
              <a:defRPr/>
            </a:pPr>
            <a:r>
              <a:rPr lang="en-US" dirty="0" smtClean="0"/>
              <a:t>  </a:t>
            </a:r>
            <a:r>
              <a:rPr lang="en-US" dirty="0" err="1" smtClean="0"/>
              <a:t>Profesi</a:t>
            </a:r>
            <a:r>
              <a:rPr lang="en-US" dirty="0" smtClean="0"/>
              <a:t>, </a:t>
            </a:r>
            <a:r>
              <a:rPr lang="en-US" dirty="0" err="1" smtClean="0"/>
              <a:t>dll</a:t>
            </a:r>
            <a:r>
              <a:rPr lang="en-US" dirty="0" smtClean="0"/>
              <a:t>.</a:t>
            </a:r>
            <a:endParaRPr lang="en-US" sz="2400" dirty="0" smtClean="0">
              <a:solidFill>
                <a:srgbClr val="C00000"/>
              </a:solidFill>
            </a:endParaRPr>
          </a:p>
          <a:p>
            <a:pPr>
              <a:defRPr/>
            </a:pPr>
            <a:endParaRPr lang="en-US" dirty="0"/>
          </a:p>
        </p:txBody>
      </p:sp>
      <p:sp>
        <p:nvSpPr>
          <p:cNvPr id="5" name="Slide Number Placeholder 4"/>
          <p:cNvSpPr>
            <a:spLocks noGrp="1"/>
          </p:cNvSpPr>
          <p:nvPr>
            <p:ph type="sldNum" sz="quarter" idx="12"/>
          </p:nvPr>
        </p:nvSpPr>
        <p:spPr/>
        <p:txBody>
          <a:bodyPr/>
          <a:lstStyle/>
          <a:p>
            <a:pPr>
              <a:defRPr/>
            </a:pPr>
            <a:fld id="{5707EF11-CF6D-46DA-909C-BA21AA5BC853}" type="slidenum">
              <a:rPr lang="en-US" smtClean="0"/>
              <a:pPr>
                <a:defRPr/>
              </a:pPr>
              <a:t>24</a:t>
            </a:fld>
            <a:endParaRPr lang="en-US"/>
          </a:p>
        </p:txBody>
      </p:sp>
      <p:pic>
        <p:nvPicPr>
          <p:cNvPr id="93189" name="Content Placeholder 7" descr="Jabfung.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744538" y="1295400"/>
            <a:ext cx="3675062" cy="5029200"/>
          </a:xfrm>
        </p:spPr>
      </p:pic>
      <p:pic>
        <p:nvPicPr>
          <p:cNvPr id="93190" name="Picture 2" descr="C:\Users\ipi\Documents\Jabfung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3962400"/>
            <a:ext cx="31242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4837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Autofit/>
          </a:bodyPr>
          <a:lstStyle/>
          <a:p>
            <a:r>
              <a:rPr lang="fi-FI" sz="2000" b="1" i="1" dirty="0" smtClean="0"/>
              <a:t>JabFung </a:t>
            </a:r>
            <a:r>
              <a:rPr lang="fi-FI" sz="2000" b="1" i="1" dirty="0"/>
              <a:t>Pustakawan, </a:t>
            </a:r>
            <a:r>
              <a:rPr lang="fi-FI" sz="2000" dirty="0" smtClean="0"/>
              <a:t>adlh jab. yg </a:t>
            </a:r>
            <a:r>
              <a:rPr lang="fi-FI" sz="2000" dirty="0"/>
              <a:t>mempunyai ruang lingkup, tugas, tanggung </a:t>
            </a:r>
            <a:r>
              <a:rPr lang="fi-FI" sz="2000" dirty="0" smtClean="0"/>
              <a:t>jwb</a:t>
            </a:r>
            <a:r>
              <a:rPr lang="fi-FI" sz="2000" dirty="0"/>
              <a:t>, wewenang, </a:t>
            </a:r>
            <a:r>
              <a:rPr lang="fi-FI" sz="2000" dirty="0" smtClean="0"/>
              <a:t>&amp; </a:t>
            </a:r>
            <a:r>
              <a:rPr lang="fi-FI" sz="2000" dirty="0"/>
              <a:t>hak </a:t>
            </a:r>
            <a:r>
              <a:rPr lang="fi-FI" sz="2000" dirty="0" smtClean="0"/>
              <a:t>utk </a:t>
            </a:r>
            <a:r>
              <a:rPr lang="fi-FI" sz="2000" dirty="0"/>
              <a:t>melaksanakan </a:t>
            </a:r>
            <a:r>
              <a:rPr lang="fi-FI" sz="2000" dirty="0" smtClean="0"/>
              <a:t>ke giatan </a:t>
            </a:r>
            <a:r>
              <a:rPr lang="fi-FI" sz="2000" dirty="0"/>
              <a:t>kepustakawanan. </a:t>
            </a:r>
            <a:endParaRPr lang="fi-FI" sz="2000" dirty="0" smtClean="0"/>
          </a:p>
          <a:p>
            <a:r>
              <a:rPr lang="fi-FI" sz="2000" b="1" i="1" dirty="0" smtClean="0"/>
              <a:t>Kepustakawanan</a:t>
            </a:r>
            <a:r>
              <a:rPr lang="fi-FI" sz="2000" b="1" i="1" dirty="0"/>
              <a:t>, </a:t>
            </a:r>
            <a:r>
              <a:rPr lang="fi-FI" sz="2000" dirty="0" smtClean="0"/>
              <a:t>adlh </a:t>
            </a:r>
            <a:r>
              <a:rPr lang="fi-FI" sz="2000" dirty="0"/>
              <a:t>kegiatan ilmiah </a:t>
            </a:r>
            <a:r>
              <a:rPr lang="fi-FI" sz="2000" dirty="0" smtClean="0"/>
              <a:t>&amp; </a:t>
            </a:r>
            <a:r>
              <a:rPr lang="fi-FI" sz="2000" dirty="0"/>
              <a:t>profesional </a:t>
            </a:r>
            <a:r>
              <a:rPr lang="fi-FI" sz="2000" dirty="0" smtClean="0"/>
              <a:t>yg </a:t>
            </a:r>
            <a:r>
              <a:rPr lang="fi-FI" sz="2000" dirty="0"/>
              <a:t>meliputi pengelolaan perpustakaan, pelayanan perpustakaan, </a:t>
            </a:r>
            <a:r>
              <a:rPr lang="fi-FI" sz="2000" dirty="0" smtClean="0"/>
              <a:t>&amp; </a:t>
            </a:r>
            <a:r>
              <a:rPr lang="fi-FI" sz="2000" dirty="0"/>
              <a:t>pengembangan sistem kepustakawanan. </a:t>
            </a:r>
            <a:endParaRPr lang="fi-FI" sz="2000" dirty="0" smtClean="0"/>
          </a:p>
          <a:p>
            <a:r>
              <a:rPr lang="fi-FI" sz="2000" b="1" i="1" dirty="0" smtClean="0"/>
              <a:t>Pengelolaan perp.,</a:t>
            </a:r>
            <a:r>
              <a:rPr lang="fi-FI" sz="2000" dirty="0" smtClean="0"/>
              <a:t> adlh </a:t>
            </a:r>
            <a:r>
              <a:rPr lang="fi-FI" sz="2000" dirty="0"/>
              <a:t>kegiatan </a:t>
            </a:r>
            <a:r>
              <a:rPr lang="fi-FI" sz="2000" dirty="0" smtClean="0"/>
              <a:t>yg </a:t>
            </a:r>
            <a:r>
              <a:rPr lang="fi-FI" sz="2000" dirty="0"/>
              <a:t>meliputi </a:t>
            </a:r>
            <a:r>
              <a:rPr lang="fi-FI" sz="2000" dirty="0" smtClean="0"/>
              <a:t>perencana an</a:t>
            </a:r>
            <a:r>
              <a:rPr lang="fi-FI" sz="2000" dirty="0"/>
              <a:t>, monitoring </a:t>
            </a:r>
            <a:r>
              <a:rPr lang="fi-FI" sz="2000" dirty="0" smtClean="0"/>
              <a:t>&amp; </a:t>
            </a:r>
            <a:r>
              <a:rPr lang="fi-FI" sz="2000" dirty="0"/>
              <a:t>evaluasi penyelenggaraan kegiatan </a:t>
            </a:r>
            <a:r>
              <a:rPr lang="fi-FI" sz="2000" dirty="0" smtClean="0"/>
              <a:t>perp. </a:t>
            </a:r>
          </a:p>
          <a:p>
            <a:r>
              <a:rPr lang="fi-FI" sz="2000" b="1" i="1" dirty="0" smtClean="0"/>
              <a:t>Pelayanan perp. </a:t>
            </a:r>
            <a:r>
              <a:rPr lang="fi-FI" sz="2000" dirty="0" smtClean="0"/>
              <a:t>(sbg </a:t>
            </a:r>
            <a:r>
              <a:rPr lang="fi-FI" sz="2000" dirty="0"/>
              <a:t>tugas utama </a:t>
            </a:r>
            <a:r>
              <a:rPr lang="fi-FI" sz="2000" dirty="0" smtClean="0"/>
              <a:t>Perp.), adlh </a:t>
            </a:r>
            <a:r>
              <a:rPr lang="fi-FI" sz="2000" dirty="0"/>
              <a:t>kegiatan memberikan bimbingan </a:t>
            </a:r>
            <a:r>
              <a:rPr lang="fi-FI" sz="2000" dirty="0" smtClean="0"/>
              <a:t>&amp; </a:t>
            </a:r>
            <a:r>
              <a:rPr lang="fi-FI" sz="2000" dirty="0"/>
              <a:t>jasa </a:t>
            </a:r>
            <a:r>
              <a:rPr lang="fi-FI" sz="2000" dirty="0" smtClean="0"/>
              <a:t>perp. yg </a:t>
            </a:r>
            <a:r>
              <a:rPr lang="fi-FI" sz="2000" dirty="0"/>
              <a:t>meliputi pelayanan teknis </a:t>
            </a:r>
            <a:r>
              <a:rPr lang="fi-FI" sz="2000" dirty="0" smtClean="0"/>
              <a:t>&amp; </a:t>
            </a:r>
            <a:r>
              <a:rPr lang="fi-FI" sz="2000" dirty="0"/>
              <a:t>pelayanan pemustaka. </a:t>
            </a:r>
            <a:endParaRPr lang="fi-FI" sz="2000" dirty="0" smtClean="0"/>
          </a:p>
          <a:p>
            <a:r>
              <a:rPr lang="fi-FI" sz="2000" dirty="0" smtClean="0"/>
              <a:t>Tindak </a:t>
            </a:r>
            <a:r>
              <a:rPr lang="fi-FI" sz="2000" dirty="0"/>
              <a:t>lanjut Kegiatan kepustakawanan, </a:t>
            </a:r>
            <a:r>
              <a:rPr lang="fi-FI" sz="2000" dirty="0" smtClean="0"/>
              <a:t>adlh </a:t>
            </a:r>
            <a:r>
              <a:rPr lang="fi-FI" sz="2000" dirty="0"/>
              <a:t>kegiatan tugas pokok Pustakawan </a:t>
            </a:r>
            <a:r>
              <a:rPr lang="fi-FI" sz="2000" dirty="0" smtClean="0"/>
              <a:t>(dikehendaki Pasal </a:t>
            </a:r>
            <a:r>
              <a:rPr lang="fi-FI" sz="2000" dirty="0"/>
              <a:t>4) </a:t>
            </a:r>
            <a:r>
              <a:rPr lang="fi-FI" sz="2000" dirty="0" smtClean="0"/>
              <a:t>yi melaksanakan ke- giatan </a:t>
            </a:r>
            <a:r>
              <a:rPr lang="fi-FI" sz="2000" dirty="0"/>
              <a:t>di </a:t>
            </a:r>
            <a:r>
              <a:rPr lang="fi-FI" sz="2000" dirty="0" smtClean="0"/>
              <a:t>bid. </a:t>
            </a:r>
            <a:r>
              <a:rPr lang="fi-FI" sz="2000" dirty="0"/>
              <a:t>Kepustakawanan </a:t>
            </a:r>
            <a:r>
              <a:rPr lang="fi-FI" sz="2000" dirty="0" smtClean="0"/>
              <a:t>yg </a:t>
            </a:r>
            <a:r>
              <a:rPr lang="fi-FI" sz="2000" dirty="0"/>
              <a:t>meliputi Pengelolaan </a:t>
            </a:r>
            <a:r>
              <a:rPr lang="fi-FI" sz="2000" dirty="0" smtClean="0"/>
              <a:t>Perp., </a:t>
            </a:r>
            <a:r>
              <a:rPr lang="fi-FI" sz="2000" dirty="0"/>
              <a:t>Pelayanan </a:t>
            </a:r>
            <a:r>
              <a:rPr lang="fi-FI" sz="2000" dirty="0" smtClean="0"/>
              <a:t>Perp., &amp; </a:t>
            </a:r>
            <a:r>
              <a:rPr lang="fi-FI" sz="2000" b="1" i="1" dirty="0"/>
              <a:t>Pengembangan Sistem Kepustakawanan.</a:t>
            </a:r>
            <a:r>
              <a:rPr lang="fi-FI" sz="2000" dirty="0"/>
              <a:t> </a:t>
            </a:r>
            <a:endParaRPr lang="en-US" sz="2000" dirty="0"/>
          </a:p>
          <a:p>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25</a:t>
            </a:fld>
            <a:endParaRPr lang="en-US"/>
          </a:p>
        </p:txBody>
      </p:sp>
      <p:sp>
        <p:nvSpPr>
          <p:cNvPr id="6" name="Title 5"/>
          <p:cNvSpPr>
            <a:spLocks noGrp="1"/>
          </p:cNvSpPr>
          <p:nvPr>
            <p:ph type="title"/>
          </p:nvPr>
        </p:nvSpPr>
        <p:spPr/>
        <p:txBody>
          <a:bodyPr>
            <a:normAutofit/>
          </a:bodyPr>
          <a:lstStyle/>
          <a:p>
            <a:r>
              <a:rPr lang="en-ID" sz="3600" i="1" dirty="0" err="1" smtClean="0"/>
              <a:t>Lanjutan</a:t>
            </a:r>
            <a:r>
              <a:rPr lang="en-ID" sz="3600" i="1" dirty="0" smtClean="0"/>
              <a:t> (</a:t>
            </a:r>
            <a:r>
              <a:rPr lang="en-ID" sz="3600" i="1" dirty="0" err="1" smtClean="0"/>
              <a:t>Bbrp</a:t>
            </a:r>
            <a:r>
              <a:rPr lang="en-ID" sz="3600" i="1" dirty="0" smtClean="0"/>
              <a:t> </a:t>
            </a:r>
            <a:r>
              <a:rPr lang="en-ID" sz="3600" i="1" dirty="0" err="1" smtClean="0"/>
              <a:t>Pengertian</a:t>
            </a:r>
            <a:r>
              <a:rPr lang="en-ID" sz="3600" i="1" dirty="0" smtClean="0"/>
              <a:t>)</a:t>
            </a:r>
            <a:endParaRPr lang="en-US" sz="3600" i="1" dirty="0"/>
          </a:p>
        </p:txBody>
      </p:sp>
    </p:spTree>
    <p:extLst>
      <p:ext uri="{BB962C8B-B14F-4D97-AF65-F5344CB8AC3E}">
        <p14:creationId xmlns:p14="http://schemas.microsoft.com/office/powerpoint/2010/main" xmlns="" val="406319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7FBEE819-1C28-4999-B9B9-8171D3FDA308}" type="slidenum">
              <a:rPr lang="en-US" smtClean="0"/>
              <a:pPr/>
              <a:t>26</a:t>
            </a:fld>
            <a:endParaRPr lang="en-US" dirty="0" smtClean="0"/>
          </a:p>
        </p:txBody>
      </p:sp>
      <p:sp>
        <p:nvSpPr>
          <p:cNvPr id="3686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endParaRPr lang="en-GB" sz="1400" b="0" i="0" dirty="0">
              <a:latin typeface="Times New Roman" pitchFamily="18" charset="0"/>
            </a:endParaRPr>
          </a:p>
        </p:txBody>
      </p:sp>
      <p:sp>
        <p:nvSpPr>
          <p:cNvPr id="36868" name="Rectangle 4"/>
          <p:cNvSpPr>
            <a:spLocks noChangeArrowheads="1"/>
          </p:cNvSpPr>
          <p:nvPr/>
        </p:nvSpPr>
        <p:spPr bwMode="auto">
          <a:xfrm>
            <a:off x="1219200" y="381000"/>
            <a:ext cx="6858000" cy="6096000"/>
          </a:xfrm>
          <a:prstGeom prst="rect">
            <a:avLst/>
          </a:prstGeom>
          <a:noFill/>
          <a:ln w="9525">
            <a:solidFill>
              <a:schemeClr val="tx1"/>
            </a:solidFill>
            <a:miter lim="800000"/>
            <a:headEnd/>
            <a:tailEnd/>
          </a:ln>
        </p:spPr>
        <p:txBody>
          <a:bodyPr/>
          <a:lstStyle/>
          <a:p>
            <a:pPr marL="342900" indent="-342900">
              <a:spcBef>
                <a:spcPct val="20000"/>
              </a:spcBef>
            </a:pPr>
            <a:r>
              <a:rPr lang="en-US" sz="1400" b="1" dirty="0" smtClean="0">
                <a:latin typeface="Times New Roman" pitchFamily="18" charset="0"/>
              </a:rPr>
              <a:t>LAMPIRAN :</a:t>
            </a:r>
            <a:r>
              <a:rPr lang="en-US" sz="1400" b="1" i="0" dirty="0" smtClean="0">
                <a:latin typeface="Times New Roman" pitchFamily="18" charset="0"/>
              </a:rPr>
              <a:t> UNSUR </a:t>
            </a:r>
            <a:r>
              <a:rPr lang="en-US" sz="1400" b="1" i="0" dirty="0">
                <a:latin typeface="Times New Roman" pitchFamily="18" charset="0"/>
              </a:rPr>
              <a:t>DAN SUB UNSUR KEGIATAN </a:t>
            </a:r>
            <a:r>
              <a:rPr lang="en-US" sz="1400" b="1" i="0" dirty="0" smtClean="0">
                <a:latin typeface="Times New Roman" pitchFamily="18" charset="0"/>
              </a:rPr>
              <a:t>PUSTAKAWAN </a:t>
            </a:r>
          </a:p>
          <a:p>
            <a:pPr marL="342900" indent="-342900">
              <a:spcBef>
                <a:spcPct val="20000"/>
              </a:spcBef>
            </a:pPr>
            <a:r>
              <a:rPr lang="en-US" sz="1400" b="1" i="0" dirty="0" smtClean="0">
                <a:latin typeface="Times New Roman" pitchFamily="18" charset="0"/>
              </a:rPr>
              <a:t>(</a:t>
            </a:r>
            <a:r>
              <a:rPr lang="en-US" sz="1400" b="1" i="0" dirty="0" err="1" smtClean="0">
                <a:latin typeface="Times New Roman" pitchFamily="18" charset="0"/>
              </a:rPr>
              <a:t>Pasal</a:t>
            </a:r>
            <a:r>
              <a:rPr lang="en-US" sz="1400" b="1" i="0" dirty="0" smtClean="0">
                <a:latin typeface="Times New Roman" pitchFamily="18" charset="0"/>
              </a:rPr>
              <a:t> 8 </a:t>
            </a:r>
            <a:r>
              <a:rPr lang="en-US" sz="1400" b="1" i="0" dirty="0" err="1" smtClean="0">
                <a:latin typeface="Times New Roman" pitchFamily="18" charset="0"/>
              </a:rPr>
              <a:t>Peraturan</a:t>
            </a:r>
            <a:r>
              <a:rPr lang="en-US" sz="1400" b="1" i="0" dirty="0" smtClean="0">
                <a:latin typeface="Times New Roman" pitchFamily="18" charset="0"/>
              </a:rPr>
              <a:t> MENPAN &amp; RB RI </a:t>
            </a:r>
            <a:r>
              <a:rPr lang="en-US" sz="1400" b="1" i="0" dirty="0" err="1" smtClean="0">
                <a:latin typeface="Times New Roman" pitchFamily="18" charset="0"/>
              </a:rPr>
              <a:t>Nomor</a:t>
            </a:r>
            <a:r>
              <a:rPr lang="en-US" sz="1400" b="1" i="0" dirty="0" smtClean="0">
                <a:latin typeface="Times New Roman" pitchFamily="18" charset="0"/>
              </a:rPr>
              <a:t> 9 </a:t>
            </a:r>
            <a:r>
              <a:rPr lang="en-US" sz="1400" b="1" i="0" dirty="0" err="1" smtClean="0">
                <a:latin typeface="Times New Roman" pitchFamily="18" charset="0"/>
              </a:rPr>
              <a:t>Tahun</a:t>
            </a:r>
            <a:r>
              <a:rPr lang="en-US" sz="1400" b="1" i="0" dirty="0" smtClean="0">
                <a:latin typeface="Times New Roman" pitchFamily="18" charset="0"/>
              </a:rPr>
              <a:t> 2014)</a:t>
            </a:r>
            <a:endParaRPr lang="en-GB" sz="1400" b="1" i="0" dirty="0">
              <a:latin typeface="Times New Roman" pitchFamily="18" charset="0"/>
            </a:endParaRPr>
          </a:p>
        </p:txBody>
      </p:sp>
      <p:graphicFrame>
        <p:nvGraphicFramePr>
          <p:cNvPr id="71685" name="Group 5"/>
          <p:cNvGraphicFramePr>
            <a:graphicFrameLocks noGrp="1"/>
          </p:cNvGraphicFramePr>
          <p:nvPr>
            <p:extLst>
              <p:ext uri="{D42A27DB-BD31-4B8C-83A1-F6EECF244321}">
                <p14:modId xmlns:p14="http://schemas.microsoft.com/office/powerpoint/2010/main" xmlns="" val="3048637536"/>
              </p:ext>
            </p:extLst>
          </p:nvPr>
        </p:nvGraphicFramePr>
        <p:xfrm>
          <a:off x="1371600" y="1014413"/>
          <a:ext cx="6486525" cy="5095875"/>
        </p:xfrm>
        <a:graphic>
          <a:graphicData uri="http://schemas.openxmlformats.org/drawingml/2006/table">
            <a:tbl>
              <a:tblPr/>
              <a:tblGrid>
                <a:gridCol w="463550"/>
                <a:gridCol w="2941638"/>
                <a:gridCol w="3081337"/>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a:t>
                      </a:r>
                      <a:endParaRPr kumimoji="0" lang="en-GB"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UNSUR</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SUB UNSUR </a:t>
                      </a:r>
                      <a:endParaRPr kumimoji="0" lang="en-GB"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ID"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endParaRPr kumimoji="0" lang="en-GB"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Handwriting" pitchFamily="66" charset="0"/>
                        </a:rPr>
                        <a:t>PENDIDIKAN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ID" sz="12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Handwriting" pitchFamily="66" charset="0"/>
                        </a:rPr>
                        <a:t>PENGELOLAAN  PERPUSTAKAAN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Lucida Handwriting" pitchFamily="66" charset="0"/>
                        </a:rPr>
                        <a:t>PELAYANAN PERPUSTAKAAN</a:t>
                      </a:r>
                      <a:endParaRPr kumimoji="0" lang="en-GB" sz="1200" b="1" i="0" u="none" strike="noStrike" cap="none" normalizeH="0" baseline="0" dirty="0" smtClean="0">
                        <a:ln>
                          <a:noFill/>
                        </a:ln>
                        <a:solidFill>
                          <a:schemeClr val="tx1"/>
                        </a:solidFill>
                        <a:effectLst/>
                        <a:latin typeface="Lucida Handwriting"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AutoNum type="arabicParenR"/>
                        <a:tabLst/>
                      </a:pPr>
                      <a:r>
                        <a:rPr kumimoji="0" lang="en-US" sz="1600" b="0" i="0" u="none" strike="noStrike" cap="none" normalizeH="0" baseline="0" dirty="0" err="1" smtClean="0">
                          <a:ln>
                            <a:noFill/>
                          </a:ln>
                          <a:solidFill>
                            <a:schemeClr val="tx1"/>
                          </a:solidFill>
                          <a:effectLst/>
                          <a:latin typeface="Arial" charset="0"/>
                        </a:rPr>
                        <a:t>pendidikan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sekolah</a:t>
                      </a:r>
                      <a:r>
                        <a:rPr kumimoji="0" lang="en-US" sz="1600" b="0" i="0" u="none" strike="noStrike" cap="none" normalizeH="0" baseline="0" dirty="0" smtClean="0">
                          <a:ln>
                            <a:noFill/>
                          </a:ln>
                          <a:solidFill>
                            <a:schemeClr val="tx1"/>
                          </a:solidFill>
                          <a:effectLst/>
                          <a:latin typeface="Arial" charset="0"/>
                        </a:rPr>
                        <a:t> &amp; </a:t>
                      </a:r>
                      <a:r>
                        <a:rPr kumimoji="0" lang="en-US" sz="1600" b="0" i="0" u="none" strike="noStrike" cap="none" normalizeH="0" baseline="0" dirty="0" err="1" smtClean="0">
                          <a:ln>
                            <a:noFill/>
                          </a:ln>
                          <a:solidFill>
                            <a:schemeClr val="tx1"/>
                          </a:solidFill>
                          <a:effectLst/>
                          <a:latin typeface="Arial" charset="0"/>
                        </a:rPr>
                        <a:t>memperoleh</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ijazah</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gelar</a:t>
                      </a:r>
                      <a:r>
                        <a:rPr kumimoji="0" lang="en-US" sz="1600" b="0" i="0" u="none" strike="noStrike" cap="none" normalizeH="0" baseline="0" dirty="0" smtClean="0">
                          <a:ln>
                            <a:noFill/>
                          </a:ln>
                          <a:solidFill>
                            <a:schemeClr val="tx1"/>
                          </a:solidFill>
                          <a:effectLst/>
                          <a:latin typeface="Arial" charset="0"/>
                        </a:rPr>
                        <a:t>; </a:t>
                      </a:r>
                    </a:p>
                    <a:p>
                      <a:pPr marL="288925" marR="0" lvl="0" indent="-288925" algn="l" defTabSz="914400" rtl="0" eaLnBrk="1" fontAlgn="base" latinLnBrk="0" hangingPunct="1">
                        <a:lnSpc>
                          <a:spcPct val="100000"/>
                        </a:lnSpc>
                        <a:spcBef>
                          <a:spcPct val="20000"/>
                        </a:spcBef>
                        <a:spcAft>
                          <a:spcPct val="0"/>
                        </a:spcAft>
                        <a:buClrTx/>
                        <a:buSzTx/>
                        <a:buFontTx/>
                        <a:buAutoNum type="arabicParenR"/>
                        <a:tabLst/>
                      </a:pPr>
                      <a:r>
                        <a:rPr kumimoji="0" lang="en-US" sz="1600" b="0" i="0" u="none" strike="noStrike" cap="none" normalizeH="0" baseline="0" dirty="0" err="1" smtClean="0">
                          <a:ln>
                            <a:noFill/>
                          </a:ln>
                          <a:solidFill>
                            <a:schemeClr val="tx1"/>
                          </a:solidFill>
                          <a:effectLst/>
                          <a:latin typeface="Arial" charset="0"/>
                        </a:rPr>
                        <a:t>diklat</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fung</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teknis</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di</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bidang</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Kepustakawanan</a:t>
                      </a:r>
                      <a:r>
                        <a:rPr kumimoji="0" lang="en-US" sz="1600" b="0" i="0" u="none" strike="noStrike" cap="none" normalizeH="0" baseline="0" dirty="0" smtClean="0">
                          <a:ln>
                            <a:noFill/>
                          </a:ln>
                          <a:solidFill>
                            <a:schemeClr val="tx1"/>
                          </a:solidFill>
                          <a:effectLst/>
                          <a:latin typeface="Arial" charset="0"/>
                        </a:rPr>
                        <a:t> &amp; </a:t>
                      </a:r>
                      <a:r>
                        <a:rPr kumimoji="0" lang="en-US" sz="1600" b="0" i="0" u="none" strike="noStrike" cap="none" normalizeH="0" baseline="0" dirty="0" err="1" smtClean="0">
                          <a:ln>
                            <a:noFill/>
                          </a:ln>
                          <a:solidFill>
                            <a:schemeClr val="tx1"/>
                          </a:solidFill>
                          <a:effectLst/>
                          <a:latin typeface="Arial" charset="0"/>
                        </a:rPr>
                        <a:t>memper</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oleh</a:t>
                      </a:r>
                      <a:r>
                        <a:rPr kumimoji="0" lang="en-US" sz="1600" b="0" i="0" u="none" strike="noStrike" cap="none" normalizeH="0" baseline="0" dirty="0" smtClean="0">
                          <a:ln>
                            <a:noFill/>
                          </a:ln>
                          <a:solidFill>
                            <a:schemeClr val="tx1"/>
                          </a:solidFill>
                          <a:effectLst/>
                          <a:latin typeface="Arial" charset="0"/>
                        </a:rPr>
                        <a:t> STTPP </a:t>
                      </a:r>
                      <a:r>
                        <a:rPr kumimoji="0" lang="en-US" sz="1600" b="0" i="0" u="none" strike="noStrike" cap="none" normalizeH="0" baseline="0" dirty="0" err="1" smtClean="0">
                          <a:ln>
                            <a:noFill/>
                          </a:ln>
                          <a:solidFill>
                            <a:schemeClr val="tx1"/>
                          </a:solidFill>
                          <a:effectLst/>
                          <a:latin typeface="Arial" charset="0"/>
                        </a:rPr>
                        <a:t>atau</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sertifikat</a:t>
                      </a:r>
                      <a:r>
                        <a:rPr kumimoji="0" lang="en-US" sz="1600" b="0" i="0" u="none" strike="noStrike" cap="none" normalizeH="0" baseline="0" dirty="0" smtClean="0">
                          <a:ln>
                            <a:noFill/>
                          </a:ln>
                          <a:solidFill>
                            <a:schemeClr val="tx1"/>
                          </a:solidFill>
                          <a:effectLst/>
                          <a:latin typeface="Arial" charset="0"/>
                        </a:rPr>
                        <a:t>; &amp;</a:t>
                      </a:r>
                    </a:p>
                    <a:p>
                      <a:pPr marL="288925" marR="0" lvl="0" indent="-288925" algn="l" defTabSz="914400" rtl="0" eaLnBrk="1" fontAlgn="base" latinLnBrk="0" hangingPunct="1">
                        <a:lnSpc>
                          <a:spcPct val="100000"/>
                        </a:lnSpc>
                        <a:spcBef>
                          <a:spcPct val="20000"/>
                        </a:spcBef>
                        <a:spcAft>
                          <a:spcPct val="0"/>
                        </a:spcAft>
                        <a:buClrTx/>
                        <a:buSzTx/>
                        <a:buFontTx/>
                        <a:buAutoNum type="arabicParenR"/>
                        <a:tabLst/>
                      </a:pPr>
                      <a:r>
                        <a:rPr kumimoji="0" lang="en-US" sz="1600" b="0" i="0" u="none" strike="noStrike" cap="none" normalizeH="0" baseline="0" dirty="0" err="1" smtClean="0">
                          <a:ln>
                            <a:noFill/>
                          </a:ln>
                          <a:solidFill>
                            <a:schemeClr val="tx1"/>
                          </a:solidFill>
                          <a:effectLst/>
                          <a:latin typeface="Arial" charset="0"/>
                        </a:rPr>
                        <a:t>diklat</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Prajabatan</a:t>
                      </a:r>
                      <a:r>
                        <a:rPr kumimoji="0" lang="en-US" sz="1600" b="0" i="0" u="none" strike="noStrike" cap="none" normalizeH="0" baseline="0" dirty="0" smtClean="0">
                          <a:ln>
                            <a:noFill/>
                          </a:ln>
                          <a:solidFill>
                            <a:schemeClr val="tx1"/>
                          </a:solidFill>
                          <a:effectLst/>
                          <a:latin typeface="Arial" charset="0"/>
                        </a:rPr>
                        <a:t>.</a:t>
                      </a:r>
                    </a:p>
                    <a:p>
                      <a:pPr marL="288925" marR="0" lvl="0" indent="-288925" algn="l" defTabSz="914400" rtl="0" eaLnBrk="1" fontAlgn="base" latinLnBrk="0" hangingPunct="1">
                        <a:lnSpc>
                          <a:spcPct val="100000"/>
                        </a:lnSpc>
                        <a:spcBef>
                          <a:spcPct val="20000"/>
                        </a:spcBef>
                        <a:spcAft>
                          <a:spcPct val="0"/>
                        </a:spcAft>
                        <a:buClrTx/>
                        <a:buSzTx/>
                        <a:buFontTx/>
                        <a:buAutoNum type="arabicParenR"/>
                        <a:tabLst/>
                      </a:pPr>
                      <a:endParaRPr kumimoji="0" lang="en-US" sz="1600" b="0" i="0" u="none" strike="noStrike" cap="none" normalizeH="0" baseline="0" dirty="0" smtClean="0">
                        <a:ln>
                          <a:noFill/>
                        </a:ln>
                        <a:solidFill>
                          <a:schemeClr val="tx1"/>
                        </a:solidFill>
                        <a:effectLst/>
                        <a:latin typeface="Arial" charset="0"/>
                      </a:endParaRP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  </a:t>
                      </a:r>
                      <a:r>
                        <a:rPr kumimoji="0" lang="en-US" sz="1600" b="0" i="0" u="none" strike="noStrike" cap="none" normalizeH="0" baseline="0" dirty="0" err="1" smtClean="0">
                          <a:ln>
                            <a:noFill/>
                          </a:ln>
                          <a:solidFill>
                            <a:schemeClr val="tx1"/>
                          </a:solidFill>
                          <a:effectLst/>
                          <a:latin typeface="Arial" charset="0"/>
                        </a:rPr>
                        <a:t>perencanaan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penyelengga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raan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kegiatan</a:t>
                      </a:r>
                      <a:r>
                        <a:rPr kumimoji="0" lang="en-US" sz="1600" b="0" i="0" u="none" strike="noStrike" cap="none" normalizeH="0" baseline="0" dirty="0" smtClean="0">
                          <a:ln>
                            <a:noFill/>
                          </a:ln>
                          <a:solidFill>
                            <a:schemeClr val="tx1"/>
                          </a:solidFill>
                          <a:effectLst/>
                          <a:latin typeface="Arial" charset="0"/>
                        </a:rPr>
                        <a:t> perp.; &amp;</a:t>
                      </a:r>
                    </a:p>
                    <a:p>
                      <a:pPr marL="342900" marR="0" lvl="0" indent="-342900" algn="l" defTabSz="914400" rtl="0" eaLnBrk="1" fontAlgn="base" latinLnBrk="0" hangingPunct="1">
                        <a:lnSpc>
                          <a:spcPct val="100000"/>
                        </a:lnSpc>
                        <a:spcBef>
                          <a:spcPct val="20000"/>
                        </a:spcBef>
                        <a:spcAft>
                          <a:spcPct val="0"/>
                        </a:spcAft>
                        <a:buClrTx/>
                        <a:buSzTx/>
                        <a:buFontTx/>
                        <a:buAutoNum type="arabicParenR" startAt="2"/>
                        <a:tabLst/>
                      </a:pPr>
                      <a:r>
                        <a:rPr kumimoji="0" lang="en-US" sz="1600" b="0" i="0" u="none" strike="noStrike" cap="none" normalizeH="0" baseline="0" dirty="0" smtClean="0">
                          <a:ln>
                            <a:noFill/>
                          </a:ln>
                          <a:solidFill>
                            <a:schemeClr val="tx1"/>
                          </a:solidFill>
                          <a:effectLst/>
                          <a:latin typeface="Arial" charset="0"/>
                        </a:rPr>
                        <a:t>monitoring &amp; </a:t>
                      </a:r>
                      <a:r>
                        <a:rPr kumimoji="0" lang="en-US" sz="1600" b="0" i="0" u="none" strike="noStrike" cap="none" normalizeH="0" baseline="0" dirty="0" err="1" smtClean="0">
                          <a:ln>
                            <a:noFill/>
                          </a:ln>
                          <a:solidFill>
                            <a:schemeClr val="tx1"/>
                          </a:solidFill>
                          <a:effectLst/>
                          <a:latin typeface="Arial" charset="0"/>
                        </a:rPr>
                        <a:t>evaluasi</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penye</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lenggaraan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kegiatan</a:t>
                      </a:r>
                      <a:r>
                        <a:rPr kumimoji="0" lang="en-US" sz="1600" b="0" i="0" u="none" strike="noStrike" cap="none" normalizeH="0" baseline="0" dirty="0" smtClean="0">
                          <a:ln>
                            <a:noFill/>
                          </a:ln>
                          <a:solidFill>
                            <a:schemeClr val="tx1"/>
                          </a:solidFill>
                          <a:effectLst/>
                          <a:latin typeface="Arial" charset="0"/>
                        </a:rPr>
                        <a:t> perp.</a:t>
                      </a:r>
                    </a:p>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  </a:t>
                      </a:r>
                      <a:r>
                        <a:rPr kumimoji="0" lang="en-US" sz="1800" b="0" i="0" u="none" strike="noStrike" cap="none" normalizeH="0" baseline="0" dirty="0" err="1" smtClean="0">
                          <a:ln>
                            <a:noFill/>
                          </a:ln>
                          <a:solidFill>
                            <a:schemeClr val="tx1"/>
                          </a:solidFill>
                          <a:effectLst/>
                          <a:latin typeface="Arial" charset="0"/>
                        </a:rPr>
                        <a:t>pelayanan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teknis</a:t>
                      </a:r>
                      <a:r>
                        <a:rPr kumimoji="0" lang="en-US" sz="1800" b="0" i="0" u="none" strike="noStrike" cap="none" normalizeH="0" baseline="0" dirty="0" smtClean="0">
                          <a:ln>
                            <a:noFill/>
                          </a:ln>
                          <a:solidFill>
                            <a:schemeClr val="tx1"/>
                          </a:solidFill>
                          <a:effectLst/>
                          <a:latin typeface="Arial" charset="0"/>
                        </a:rPr>
                        <a:t>; &amp;</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  </a:t>
                      </a:r>
                      <a:r>
                        <a:rPr kumimoji="0" lang="en-US" sz="1800" b="0" i="0" u="none" strike="noStrike" cap="none" normalizeH="0" baseline="0" dirty="0" err="1" smtClean="0">
                          <a:ln>
                            <a:noFill/>
                          </a:ln>
                          <a:solidFill>
                            <a:schemeClr val="tx1"/>
                          </a:solidFill>
                          <a:effectLst/>
                          <a:latin typeface="Arial" charset="0"/>
                        </a:rPr>
                        <a:t>pelayanan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pemustaka</a:t>
                      </a:r>
                      <a:r>
                        <a:rPr kumimoji="0" lang="en-US" sz="1800" b="0" i="0" u="none" strike="noStrike" cap="none" normalizeH="0" baseline="0" dirty="0" smtClean="0">
                          <a:ln>
                            <a:noFill/>
                          </a:ln>
                          <a:solidFill>
                            <a:schemeClr val="tx1"/>
                          </a:solidFill>
                          <a:effectLst/>
                          <a:latin typeface="Arial" charset="0"/>
                        </a:rPr>
                        <a:t>.</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883" name="Picture 19" descr="pe03166_"/>
          <p:cNvPicPr>
            <a:picLocks noChangeAspect="1" noChangeArrowheads="1"/>
          </p:cNvPicPr>
          <p:nvPr/>
        </p:nvPicPr>
        <p:blipFill>
          <a:blip r:embed="rId3" cstate="print"/>
          <a:srcRect/>
          <a:stretch>
            <a:fillRect/>
          </a:stretch>
        </p:blipFill>
        <p:spPr bwMode="auto">
          <a:xfrm>
            <a:off x="2133600" y="1676400"/>
            <a:ext cx="2009772" cy="1219200"/>
          </a:xfrm>
          <a:prstGeom prst="rect">
            <a:avLst/>
          </a:prstGeom>
          <a:noFill/>
          <a:ln w="9525">
            <a:noFill/>
            <a:miter lim="800000"/>
            <a:headEnd/>
            <a:tailEnd/>
          </a:ln>
        </p:spPr>
      </p:pic>
      <p:pic>
        <p:nvPicPr>
          <p:cNvPr id="36884" name="Picture 20" descr="pe01561_"/>
          <p:cNvPicPr>
            <a:picLocks noChangeAspect="1" noChangeArrowheads="1"/>
          </p:cNvPicPr>
          <p:nvPr/>
        </p:nvPicPr>
        <p:blipFill>
          <a:blip r:embed="rId4" cstate="print"/>
          <a:srcRect/>
          <a:stretch>
            <a:fillRect/>
          </a:stretch>
        </p:blipFill>
        <p:spPr bwMode="auto">
          <a:xfrm>
            <a:off x="1905000" y="3505200"/>
            <a:ext cx="2062178" cy="990600"/>
          </a:xfrm>
          <a:prstGeom prst="rect">
            <a:avLst/>
          </a:prstGeom>
          <a:noFill/>
          <a:ln w="9525">
            <a:noFill/>
            <a:miter lim="800000"/>
            <a:headEnd/>
            <a:tailEnd/>
          </a:ln>
        </p:spPr>
      </p:pic>
      <p:pic>
        <p:nvPicPr>
          <p:cNvPr id="36885" name="Picture 21" descr="pe01194_"/>
          <p:cNvPicPr>
            <a:picLocks noChangeAspect="1" noChangeArrowheads="1"/>
          </p:cNvPicPr>
          <p:nvPr/>
        </p:nvPicPr>
        <p:blipFill>
          <a:blip r:embed="rId5" cstate="print"/>
          <a:srcRect/>
          <a:stretch>
            <a:fillRect/>
          </a:stretch>
        </p:blipFill>
        <p:spPr bwMode="auto">
          <a:xfrm>
            <a:off x="2143108" y="4876800"/>
            <a:ext cx="2286008" cy="1143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14 April 2016</a:t>
            </a:r>
            <a:endParaRPr lang="en-US"/>
          </a:p>
        </p:txBody>
      </p:sp>
      <p:sp>
        <p:nvSpPr>
          <p:cNvPr id="10" name="Footer Placeholder 9"/>
          <p:cNvSpPr>
            <a:spLocks noGrp="1"/>
          </p:cNvSpPr>
          <p:nvPr>
            <p:ph type="ftr" sz="quarter" idx="11"/>
          </p:nvPr>
        </p:nvSpPr>
        <p:spPr/>
        <p:txBody>
          <a:bodyPr/>
          <a:lstStyle/>
          <a:p>
            <a:r>
              <a:rPr lang="en-US" smtClean="0"/>
              <a:t>supriyanto_prabowo@yahoo.com</a:t>
            </a:r>
            <a:endParaRPr lang="en-US"/>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5C31C11C-3753-4D95-B95D-F14B8C397712}" type="slidenum">
              <a:rPr lang="en-US" smtClean="0"/>
              <a:pPr/>
              <a:t>27</a:t>
            </a:fld>
            <a:endParaRPr lang="en-US" smtClean="0"/>
          </a:p>
        </p:txBody>
      </p:sp>
      <p:sp>
        <p:nvSpPr>
          <p:cNvPr id="37892" name="Rectangle 2"/>
          <p:cNvSpPr>
            <a:spLocks noChangeArrowheads="1"/>
          </p:cNvSpPr>
          <p:nvPr/>
        </p:nvSpPr>
        <p:spPr bwMode="auto">
          <a:xfrm>
            <a:off x="533400" y="762000"/>
            <a:ext cx="8001000" cy="5257800"/>
          </a:xfrm>
          <a:prstGeom prst="rect">
            <a:avLst/>
          </a:prstGeom>
          <a:noFill/>
          <a:ln w="9525">
            <a:solidFill>
              <a:schemeClr val="tx1"/>
            </a:solidFill>
            <a:miter lim="800000"/>
            <a:headEnd/>
            <a:tailEnd/>
          </a:ln>
        </p:spPr>
        <p:txBody>
          <a:bodyPr/>
          <a:lstStyle/>
          <a:p>
            <a:pPr marL="342900" indent="-342900">
              <a:spcBef>
                <a:spcPct val="20000"/>
              </a:spcBef>
            </a:pPr>
            <a:endParaRPr lang="en-US" sz="1200" i="0">
              <a:latin typeface="Times New Roman" pitchFamily="18" charset="0"/>
            </a:endParaRPr>
          </a:p>
        </p:txBody>
      </p:sp>
      <p:graphicFrame>
        <p:nvGraphicFramePr>
          <p:cNvPr id="416789" name="Group 21"/>
          <p:cNvGraphicFramePr>
            <a:graphicFrameLocks noGrp="1"/>
          </p:cNvGraphicFramePr>
          <p:nvPr/>
        </p:nvGraphicFramePr>
        <p:xfrm>
          <a:off x="815975" y="990600"/>
          <a:ext cx="7567613" cy="5248656"/>
        </p:xfrm>
        <a:graphic>
          <a:graphicData uri="http://schemas.openxmlformats.org/drawingml/2006/table">
            <a:tbl>
              <a:tblPr/>
              <a:tblGrid>
                <a:gridCol w="541338"/>
                <a:gridCol w="3062287"/>
                <a:gridCol w="3963988"/>
              </a:tblGrid>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a:t>
                      </a:r>
                      <a:endParaRPr kumimoji="0" lang="en-GB"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UNSUR</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SUB UNSUR </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Sans" pitchFamily="34" charset="0"/>
                        </a:rPr>
                        <a:t>PENGEMBANGAN SISTEM KEPUSTAKAWANAN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Handwriting" pitchFamily="66" charset="0"/>
                        </a:rPr>
                        <a:t>PENGEMBANGAN PROFESI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  </a:t>
                      </a:r>
                      <a:r>
                        <a:rPr kumimoji="0" lang="en-US" sz="1800" b="0" i="0" u="none" strike="noStrike" cap="none" normalizeH="0" baseline="0" dirty="0" err="1" smtClean="0">
                          <a:ln>
                            <a:noFill/>
                          </a:ln>
                          <a:solidFill>
                            <a:schemeClr val="tx1"/>
                          </a:solidFill>
                          <a:effectLst/>
                          <a:latin typeface="Arial" charset="0"/>
                        </a:rPr>
                        <a:t>pengkajian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a:t>
                      </a:r>
                    </a:p>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  </a:t>
                      </a:r>
                      <a:r>
                        <a:rPr kumimoji="0" lang="en-US" sz="1800" b="0" i="0" u="none" strike="noStrike" cap="none" normalizeH="0" baseline="0" dirty="0" err="1" smtClean="0">
                          <a:ln>
                            <a:noFill/>
                          </a:ln>
                          <a:solidFill>
                            <a:schemeClr val="tx1"/>
                          </a:solidFill>
                          <a:effectLst/>
                          <a:latin typeface="Arial" charset="0"/>
                        </a:rPr>
                        <a:t>pengembngan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 </a:t>
                      </a:r>
                      <a:r>
                        <a:rPr kumimoji="0" lang="en-US" sz="1800" b="1" i="1" u="none" strike="noStrike" cap="none" normalizeH="0" baseline="0" dirty="0" smtClean="0">
                          <a:ln>
                            <a:noFill/>
                          </a:ln>
                          <a:solidFill>
                            <a:schemeClr val="tx1"/>
                          </a:solidFill>
                          <a:effectLst/>
                          <a:latin typeface="Arial" charset="0"/>
                        </a:rPr>
                        <a:t>(PROMOSI, </a:t>
                      </a:r>
                      <a:r>
                        <a:rPr kumimoji="0" lang="en-US" sz="1800" b="1" i="1" u="none" strike="noStrike" cap="none" normalizeH="0" baseline="0" dirty="0" err="1" smtClean="0">
                          <a:ln>
                            <a:noFill/>
                          </a:ln>
                          <a:solidFill>
                            <a:schemeClr val="tx1"/>
                          </a:solidFill>
                          <a:effectLst/>
                          <a:latin typeface="Arial" charset="0"/>
                        </a:rPr>
                        <a:t>dll</a:t>
                      </a:r>
                      <a:r>
                        <a:rPr kumimoji="0" lang="en-US" sz="1800" b="1" i="1" u="none" strike="noStrike" cap="none" normalizeH="0" baseline="0" dirty="0" smtClean="0">
                          <a:ln>
                            <a:noFill/>
                          </a:ln>
                          <a:solidFill>
                            <a:schemeClr val="tx1"/>
                          </a:solidFill>
                          <a:effectLst/>
                          <a:latin typeface="Arial" charset="0"/>
                        </a:rPr>
                        <a:t>.)</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  </a:t>
                      </a:r>
                      <a:r>
                        <a:rPr kumimoji="0" lang="en-US" sz="1800" b="0" i="0" u="none" strike="noStrike" cap="none" normalizeH="0" baseline="0" dirty="0" err="1" smtClean="0">
                          <a:ln>
                            <a:noFill/>
                          </a:ln>
                          <a:solidFill>
                            <a:schemeClr val="tx1"/>
                          </a:solidFill>
                          <a:effectLst/>
                          <a:latin typeface="Arial" charset="0"/>
                        </a:rPr>
                        <a:t>penganalisisan</a:t>
                      </a:r>
                      <a:r>
                        <a:rPr kumimoji="0" lang="en-US" sz="1800" b="0" i="0" u="none" strike="noStrike" cap="none" normalizeH="0" baseline="0" dirty="0" smtClean="0">
                          <a:ln>
                            <a:noFill/>
                          </a:ln>
                          <a:solidFill>
                            <a:schemeClr val="tx1"/>
                          </a:solidFill>
                          <a:effectLst/>
                          <a:latin typeface="Arial" charset="0"/>
                        </a:rPr>
                        <a:t> / </a:t>
                      </a:r>
                      <a:r>
                        <a:rPr kumimoji="0" lang="en-US" sz="1800" b="0" i="0" u="none" strike="noStrike" cap="none" normalizeH="0" baseline="0" dirty="0" err="1" smtClean="0">
                          <a:ln>
                            <a:noFill/>
                          </a:ln>
                          <a:solidFill>
                            <a:schemeClr val="tx1"/>
                          </a:solidFill>
                          <a:effectLst/>
                          <a:latin typeface="Arial" charset="0"/>
                        </a:rPr>
                        <a:t>pengkritisian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karya</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 &amp; </a:t>
                      </a:r>
                    </a:p>
                    <a:p>
                      <a:pPr marL="342900" marR="0" lvl="0" indent="-342900" algn="l" defTabSz="914400" rtl="0" eaLnBrk="1" fontAlgn="base" latinLnBrk="0" hangingPunct="1">
                        <a:lnSpc>
                          <a:spcPct val="100000"/>
                        </a:lnSpc>
                        <a:spcBef>
                          <a:spcPct val="20000"/>
                        </a:spcBef>
                        <a:spcAft>
                          <a:spcPct val="0"/>
                        </a:spcAft>
                        <a:buClrTx/>
                        <a:buSzTx/>
                        <a:buFontTx/>
                        <a:buAutoNum type="arabicParenR" startAt="4"/>
                        <a:tabLst/>
                      </a:pPr>
                      <a:r>
                        <a:rPr kumimoji="0" lang="en-US" sz="1800" b="0" i="0" u="none" strike="noStrike" cap="none" normalizeH="0" baseline="0" dirty="0" err="1" smtClean="0">
                          <a:ln>
                            <a:noFill/>
                          </a:ln>
                          <a:solidFill>
                            <a:schemeClr val="tx1"/>
                          </a:solidFill>
                          <a:effectLst/>
                          <a:latin typeface="Arial" charset="0"/>
                        </a:rPr>
                        <a:t>penelaahan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Pengembangan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Sistem</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a:t>
                      </a:r>
                    </a:p>
                    <a:p>
                      <a:pPr marL="342900" marR="0" lvl="0" indent="-342900" algn="l" defTabSz="914400" rtl="0" eaLnBrk="1" fontAlgn="base" latinLnBrk="0" hangingPunct="1">
                        <a:lnSpc>
                          <a:spcPct val="100000"/>
                        </a:lnSpc>
                        <a:spcBef>
                          <a:spcPct val="20000"/>
                        </a:spcBef>
                        <a:spcAft>
                          <a:spcPct val="0"/>
                        </a:spcAft>
                        <a:buClrTx/>
                        <a:buSzTx/>
                        <a:buFontTx/>
                        <a:buAutoNum type="arabicParenR" startAt="4"/>
                        <a:tabLst/>
                      </a:pPr>
                      <a:endParaRPr kumimoji="0" lang="en-US" sz="1700" b="0" i="0" u="none" strike="noStrike" cap="none" normalizeH="0" baseline="0" dirty="0" smtClean="0">
                        <a:ln>
                          <a:noFill/>
                        </a:ln>
                        <a:solidFill>
                          <a:schemeClr val="tx1"/>
                        </a:solidFill>
                        <a:effectLst/>
                        <a:latin typeface="Arial" charset="0"/>
                      </a:endParaRPr>
                    </a:p>
                    <a:p>
                      <a:pPr marL="292100" marR="0" lvl="0" indent="-292100" algn="l" defTabSz="914400" rtl="0" eaLnBrk="1" fontAlgn="base" latinLnBrk="0" hangingPunct="1">
                        <a:lnSpc>
                          <a:spcPct val="100000"/>
                        </a:lnSpc>
                        <a:spcBef>
                          <a:spcPct val="20000"/>
                        </a:spcBef>
                        <a:spcAft>
                          <a:spcPct val="0"/>
                        </a:spcAft>
                        <a:buClrTx/>
                        <a:buSzTx/>
                        <a:buFontTx/>
                        <a:buAutoNum type="arabicParenR"/>
                        <a:tabLst/>
                      </a:pPr>
                      <a:r>
                        <a:rPr kumimoji="0" lang="en-US" sz="1800" b="0" i="0" u="none" strike="noStrike" cap="none" normalizeH="0" baseline="0" dirty="0" err="1" smtClean="0">
                          <a:ln>
                            <a:noFill/>
                          </a:ln>
                          <a:solidFill>
                            <a:schemeClr val="tx1"/>
                          </a:solidFill>
                          <a:effectLst/>
                          <a:latin typeface="Arial" charset="0"/>
                        </a:rPr>
                        <a:t>pembuatan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Karya</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Tulis</a:t>
                      </a:r>
                      <a:r>
                        <a:rPr kumimoji="0" lang="en-US" sz="18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err="1" smtClean="0">
                          <a:ln>
                            <a:noFill/>
                          </a:ln>
                          <a:solidFill>
                            <a:schemeClr val="tx1"/>
                          </a:solidFill>
                          <a:effectLst/>
                          <a:latin typeface="Arial" charset="0"/>
                        </a:rPr>
                        <a:t>Karya</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Ilmiah</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di</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bidang</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a:t>
                      </a:r>
                    </a:p>
                    <a:p>
                      <a:pPr marL="292100" marR="0" lvl="0" indent="-292100" algn="l" defTabSz="914400" rtl="0" eaLnBrk="1" fontAlgn="base" latinLnBrk="0" hangingPunct="1">
                        <a:lnSpc>
                          <a:spcPct val="100000"/>
                        </a:lnSpc>
                        <a:spcBef>
                          <a:spcPct val="20000"/>
                        </a:spcBef>
                        <a:spcAft>
                          <a:spcPct val="0"/>
                        </a:spcAft>
                        <a:buClrTx/>
                        <a:buSzTx/>
                        <a:buFontTx/>
                        <a:buAutoNum type="arabicParenR"/>
                        <a:tabLst/>
                        <a:defRPr/>
                      </a:pPr>
                      <a:r>
                        <a:rPr kumimoji="0" lang="en-US" sz="1800" b="0" i="0" u="none" strike="noStrike" cap="none" normalizeH="0" baseline="0" dirty="0" err="1" smtClean="0">
                          <a:ln>
                            <a:noFill/>
                          </a:ln>
                          <a:solidFill>
                            <a:schemeClr val="tx1"/>
                          </a:solidFill>
                          <a:effectLst/>
                          <a:latin typeface="Arial" charset="0"/>
                        </a:rPr>
                        <a:t>Penerjemahan</a:t>
                      </a:r>
                      <a:r>
                        <a:rPr kumimoji="0" lang="en-US" sz="18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err="1" smtClean="0">
                          <a:ln>
                            <a:noFill/>
                          </a:ln>
                          <a:solidFill>
                            <a:schemeClr val="tx1"/>
                          </a:solidFill>
                          <a:effectLst/>
                          <a:latin typeface="Arial" charset="0"/>
                        </a:rPr>
                        <a:t>pnyaduran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buku</a:t>
                      </a:r>
                      <a:r>
                        <a:rPr kumimoji="0" lang="en-US" sz="1800" b="0" i="0" u="none" strike="noStrike" cap="none" normalizeH="0" baseline="0" dirty="0" smtClean="0">
                          <a:ln>
                            <a:noFill/>
                          </a:ln>
                          <a:solidFill>
                            <a:schemeClr val="tx1"/>
                          </a:solidFill>
                          <a:effectLst/>
                          <a:latin typeface="Arial" charset="0"/>
                        </a:rPr>
                        <a:t> &amp; bhn2  lain bid. </a:t>
                      </a:r>
                      <a:r>
                        <a:rPr kumimoji="0" lang="en-US" sz="1800" b="0" i="0" u="none" strike="noStrike" cap="none" normalizeH="0" baseline="0" dirty="0" err="1" smtClean="0">
                          <a:ln>
                            <a:noFill/>
                          </a:ln>
                          <a:solidFill>
                            <a:schemeClr val="tx1"/>
                          </a:solidFill>
                          <a:effectLst/>
                          <a:latin typeface="Arial" charset="0"/>
                        </a:rPr>
                        <a:t>Kepustakwanan</a:t>
                      </a:r>
                      <a:r>
                        <a:rPr kumimoji="0" lang="en-US" sz="1800" b="0" i="0" u="none" strike="noStrike" cap="none" normalizeH="0" baseline="0" dirty="0" smtClean="0">
                          <a:ln>
                            <a:noFill/>
                          </a:ln>
                          <a:solidFill>
                            <a:schemeClr val="tx1"/>
                          </a:solidFill>
                          <a:effectLst/>
                          <a:latin typeface="Arial" charset="0"/>
                        </a:rPr>
                        <a:t>; &amp;</a:t>
                      </a:r>
                    </a:p>
                    <a:p>
                      <a:pPr marL="292100" marR="0" lvl="0" indent="-292100" algn="l" defTabSz="914400" rtl="0" eaLnBrk="1" fontAlgn="base" latinLnBrk="0" hangingPunct="1">
                        <a:lnSpc>
                          <a:spcPct val="100000"/>
                        </a:lnSpc>
                        <a:spcBef>
                          <a:spcPct val="20000"/>
                        </a:spcBef>
                        <a:spcAft>
                          <a:spcPct val="0"/>
                        </a:spcAft>
                        <a:buClrTx/>
                        <a:buSzTx/>
                        <a:buFontTx/>
                        <a:buAutoNum type="arabicParenR"/>
                        <a:tabLst/>
                        <a:defRPr/>
                      </a:pPr>
                      <a:r>
                        <a:rPr kumimoji="0" lang="en-US" sz="1800" b="0" i="0" u="none" strike="noStrike" cap="none" normalizeH="0" baseline="0" dirty="0" err="1" smtClean="0">
                          <a:ln>
                            <a:noFill/>
                          </a:ln>
                          <a:solidFill>
                            <a:schemeClr val="tx1"/>
                          </a:solidFill>
                          <a:effectLst/>
                          <a:latin typeface="Arial" charset="0"/>
                        </a:rPr>
                        <a:t>penyusunan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buku</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pedoman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tentuan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pelaksanaan</a:t>
                      </a:r>
                      <a:r>
                        <a:rPr kumimoji="0" lang="en-US" sz="1800" b="0" i="0" u="none" strike="noStrike" cap="none" normalizeH="0" baseline="0" dirty="0" smtClean="0">
                          <a:ln>
                            <a:noFill/>
                          </a:ln>
                          <a:solidFill>
                            <a:schemeClr val="tx1"/>
                          </a:solidFill>
                          <a:effectLst/>
                          <a:latin typeface="Arial" charset="0"/>
                        </a:rPr>
                        <a:t> / </a:t>
                      </a:r>
                      <a:r>
                        <a:rPr kumimoji="0" lang="en-US" sz="1800" b="0" i="0" u="none" strike="noStrike" cap="none" normalizeH="0" baseline="0" dirty="0" err="1" smtClean="0">
                          <a:ln>
                            <a:noFill/>
                          </a:ln>
                          <a:solidFill>
                            <a:schemeClr val="tx1"/>
                          </a:solidFill>
                          <a:effectLst/>
                          <a:latin typeface="Arial" charset="0"/>
                        </a:rPr>
                        <a:t>ketentuan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teknis</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di</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bidang</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Kepustakawanan</a:t>
                      </a:r>
                      <a:r>
                        <a:rPr kumimoji="0" lang="en-US" sz="1800" b="0" i="0" u="none" strike="noStrike" cap="none" normalizeH="0" baseline="0" dirty="0" smtClean="0">
                          <a:ln>
                            <a:noFill/>
                          </a:ln>
                          <a:solidFill>
                            <a:schemeClr val="tx1"/>
                          </a:solidFill>
                          <a:effectLst/>
                          <a:latin typeface="Arial" charset="0"/>
                        </a:rPr>
                        <a:t>.</a:t>
                      </a:r>
                    </a:p>
                    <a:p>
                      <a:pPr marL="292100" marR="0" lvl="0" indent="-29210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7907" name="Picture 38" descr="hm00363_"/>
          <p:cNvPicPr>
            <a:picLocks noChangeAspect="1" noChangeArrowheads="1"/>
          </p:cNvPicPr>
          <p:nvPr/>
        </p:nvPicPr>
        <p:blipFill>
          <a:blip r:embed="rId3" cstate="print"/>
          <a:srcRect/>
          <a:stretch>
            <a:fillRect/>
          </a:stretch>
        </p:blipFill>
        <p:spPr bwMode="auto">
          <a:xfrm>
            <a:off x="1571604" y="1857364"/>
            <a:ext cx="2428892" cy="1571636"/>
          </a:xfrm>
          <a:prstGeom prst="rect">
            <a:avLst/>
          </a:prstGeom>
          <a:noFill/>
          <a:ln w="9525">
            <a:noFill/>
            <a:miter lim="800000"/>
            <a:headEnd/>
            <a:tailEnd/>
          </a:ln>
        </p:spPr>
      </p:pic>
      <p:pic>
        <p:nvPicPr>
          <p:cNvPr id="37908" name="Picture 39" descr="bd06639_"/>
          <p:cNvPicPr>
            <a:picLocks noChangeAspect="1" noChangeArrowheads="1"/>
          </p:cNvPicPr>
          <p:nvPr/>
        </p:nvPicPr>
        <p:blipFill>
          <a:blip r:embed="rId4" cstate="print"/>
          <a:srcRect/>
          <a:stretch>
            <a:fillRect/>
          </a:stretch>
        </p:blipFill>
        <p:spPr bwMode="auto">
          <a:xfrm>
            <a:off x="1714480" y="4286256"/>
            <a:ext cx="2357454" cy="1571636"/>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14 April 2016</a:t>
            </a:r>
            <a:endParaRPr lang="en-US"/>
          </a:p>
        </p:txBody>
      </p:sp>
      <p:sp>
        <p:nvSpPr>
          <p:cNvPr id="8" name="Footer Placeholder 7"/>
          <p:cNvSpPr>
            <a:spLocks noGrp="1"/>
          </p:cNvSpPr>
          <p:nvPr>
            <p:ph type="ftr" sz="quarter" idx="11"/>
          </p:nvPr>
        </p:nvSpPr>
        <p:spPr/>
        <p:txBody>
          <a:bodyPr/>
          <a:lstStyle/>
          <a:p>
            <a:r>
              <a:rPr lang="en-US" smtClean="0"/>
              <a:t>supriyanto_prabowo@yahoo.com</a:t>
            </a:r>
            <a:endParaRPr lang="en-US"/>
          </a:p>
        </p:txBody>
      </p:sp>
    </p:spTree>
  </p:cSld>
  <p:clrMapOvr>
    <a:masterClrMapping/>
  </p:clrMapOvr>
  <p:transition spd="slow">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02B7CDC0-6CEF-47EC-B58D-D475EB8EF07E}" type="slidenum">
              <a:rPr lang="en-US" smtClean="0"/>
              <a:pPr/>
              <a:t>28</a:t>
            </a:fld>
            <a:endParaRPr lang="en-US" smtClean="0"/>
          </a:p>
        </p:txBody>
      </p:sp>
      <p:sp>
        <p:nvSpPr>
          <p:cNvPr id="38916" name="Rectangle 2"/>
          <p:cNvSpPr>
            <a:spLocks noChangeArrowheads="1"/>
          </p:cNvSpPr>
          <p:nvPr/>
        </p:nvSpPr>
        <p:spPr bwMode="auto">
          <a:xfrm>
            <a:off x="685800" y="609600"/>
            <a:ext cx="7543800" cy="5562600"/>
          </a:xfrm>
          <a:prstGeom prst="rect">
            <a:avLst/>
          </a:prstGeom>
          <a:noFill/>
          <a:ln w="9525">
            <a:solidFill>
              <a:schemeClr val="tx1"/>
            </a:solidFill>
            <a:miter lim="800000"/>
            <a:headEnd/>
            <a:tailEnd/>
          </a:ln>
        </p:spPr>
        <p:txBody>
          <a:bodyPr/>
          <a:lstStyle/>
          <a:p>
            <a:pPr marL="342900" indent="-342900">
              <a:spcBef>
                <a:spcPct val="20000"/>
              </a:spcBef>
            </a:pPr>
            <a:endParaRPr lang="en-US" sz="1200" i="0">
              <a:latin typeface="Times New Roman" pitchFamily="18" charset="0"/>
            </a:endParaRPr>
          </a:p>
        </p:txBody>
      </p:sp>
      <p:graphicFrame>
        <p:nvGraphicFramePr>
          <p:cNvPr id="417816" name="Group 24"/>
          <p:cNvGraphicFramePr>
            <a:graphicFrameLocks noGrp="1"/>
          </p:cNvGraphicFramePr>
          <p:nvPr/>
        </p:nvGraphicFramePr>
        <p:xfrm>
          <a:off x="838200" y="893763"/>
          <a:ext cx="7135813" cy="4858131"/>
        </p:xfrm>
        <a:graphic>
          <a:graphicData uri="http://schemas.openxmlformats.org/drawingml/2006/table">
            <a:tbl>
              <a:tblPr/>
              <a:tblGrid>
                <a:gridCol w="509588"/>
                <a:gridCol w="3236912"/>
                <a:gridCol w="3389313"/>
              </a:tblGrid>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a:t>
                      </a:r>
                      <a:endParaRPr kumimoji="0" lang="en-GB"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UNSUR</a:t>
                      </a:r>
                      <a:endParaRPr kumimoji="0" lang="en-GB"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SUB UNSUR </a:t>
                      </a:r>
                      <a:endParaRPr kumimoji="0" lang="en-GB"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a:t>
                      </a:r>
                      <a:endParaRPr kumimoji="0" lang="en-GB"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Handwriting" pitchFamily="66" charset="0"/>
                        </a:rPr>
                        <a:t>PENUNJANG TUGAS PUSTAKAWAN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Lucida Handwriting"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Lucida Handwriting" pitchFamily="66" charset="0"/>
                        </a:rPr>
                        <a:t>Nomor</a:t>
                      </a:r>
                      <a:r>
                        <a:rPr kumimoji="0" lang="en-US" sz="1400" b="1" i="0" u="none" strike="noStrike" cap="none" normalizeH="0" baseline="0" dirty="0" smtClean="0">
                          <a:ln>
                            <a:noFill/>
                          </a:ln>
                          <a:solidFill>
                            <a:schemeClr val="tx1"/>
                          </a:solidFill>
                          <a:effectLst/>
                          <a:latin typeface="Lucida Handwriting" pitchFamily="66" charset="0"/>
                        </a:rPr>
                        <a:t> </a:t>
                      </a:r>
                      <a:r>
                        <a:rPr kumimoji="0" lang="en-US" sz="1400" b="1" i="0" u="none" strike="noStrike" cap="none" normalizeH="0" baseline="0" dirty="0" err="1" smtClean="0">
                          <a:ln>
                            <a:noFill/>
                          </a:ln>
                          <a:solidFill>
                            <a:schemeClr val="tx1"/>
                          </a:solidFill>
                          <a:effectLst/>
                          <a:latin typeface="Lucida Handwriting" pitchFamily="66" charset="0"/>
                        </a:rPr>
                        <a:t>urut</a:t>
                      </a:r>
                      <a:r>
                        <a:rPr kumimoji="0" lang="en-US" sz="1400" b="1" i="0" u="none" strike="noStrike" cap="none" normalizeH="0" baseline="0" dirty="0" smtClean="0">
                          <a:ln>
                            <a:noFill/>
                          </a:ln>
                          <a:solidFill>
                            <a:schemeClr val="tx1"/>
                          </a:solidFill>
                          <a:effectLst/>
                          <a:latin typeface="Lucida Handwriting" pitchFamily="66" charset="0"/>
                        </a:rPr>
                        <a:t> 1-5 </a:t>
                      </a:r>
                      <a:r>
                        <a:rPr kumimoji="0" lang="en-US" sz="1400" b="1" i="0" u="none" strike="noStrike" cap="none" normalizeH="0" baseline="0" dirty="0" err="1" smtClean="0">
                          <a:ln>
                            <a:noFill/>
                          </a:ln>
                          <a:solidFill>
                            <a:schemeClr val="tx1"/>
                          </a:solidFill>
                          <a:effectLst/>
                          <a:latin typeface="Lucida Handwriting" pitchFamily="66" charset="0"/>
                        </a:rPr>
                        <a:t>Unsur</a:t>
                      </a:r>
                      <a:r>
                        <a:rPr kumimoji="0" lang="en-US" sz="1400" b="1" i="0" u="none" strike="noStrike" cap="none" normalizeH="0" baseline="0" dirty="0" smtClean="0">
                          <a:ln>
                            <a:noFill/>
                          </a:ln>
                          <a:solidFill>
                            <a:schemeClr val="tx1"/>
                          </a:solidFill>
                          <a:effectLst/>
                          <a:latin typeface="Lucida Handwriting" pitchFamily="66" charset="0"/>
                        </a:rPr>
                        <a:t> </a:t>
                      </a:r>
                      <a:r>
                        <a:rPr kumimoji="0" lang="en-US" sz="1400" b="1" i="0" u="none" strike="noStrike" cap="none" normalizeH="0" baseline="0" dirty="0" err="1" smtClean="0">
                          <a:ln>
                            <a:noFill/>
                          </a:ln>
                          <a:solidFill>
                            <a:schemeClr val="tx1"/>
                          </a:solidFill>
                          <a:effectLst/>
                          <a:latin typeface="Lucida Handwriting" pitchFamily="66" charset="0"/>
                        </a:rPr>
                        <a:t>Utama</a:t>
                      </a:r>
                      <a:r>
                        <a:rPr kumimoji="0" lang="en-US" sz="1400" b="1" i="0" u="none" strike="noStrike" cap="none" normalizeH="0" baseline="0" dirty="0" smtClean="0">
                          <a:ln>
                            <a:noFill/>
                          </a:ln>
                          <a:solidFill>
                            <a:schemeClr val="tx1"/>
                          </a:solidFill>
                          <a:effectLst/>
                          <a:latin typeface="Lucida Handwriting" pitchFamily="66" charset="0"/>
                        </a:rPr>
                        <a:t> AK Min. 80%; </a:t>
                      </a:r>
                      <a:r>
                        <a:rPr kumimoji="0" lang="en-US" sz="1400" b="1" i="0" u="none" strike="noStrike" cap="none" normalizeH="0" baseline="0" dirty="0" err="1" smtClean="0">
                          <a:ln>
                            <a:noFill/>
                          </a:ln>
                          <a:solidFill>
                            <a:schemeClr val="tx1"/>
                          </a:solidFill>
                          <a:effectLst/>
                          <a:latin typeface="Lucida Handwriting" pitchFamily="66" charset="0"/>
                        </a:rPr>
                        <a:t>Nomor</a:t>
                      </a:r>
                      <a:r>
                        <a:rPr kumimoji="0" lang="en-US" sz="1400" b="1" i="0" u="none" strike="noStrike" cap="none" normalizeH="0" baseline="0" dirty="0" smtClean="0">
                          <a:ln>
                            <a:noFill/>
                          </a:ln>
                          <a:solidFill>
                            <a:schemeClr val="tx1"/>
                          </a:solidFill>
                          <a:effectLst/>
                          <a:latin typeface="Lucida Handwriting" pitchFamily="66" charset="0"/>
                        </a:rPr>
                        <a:t> </a:t>
                      </a:r>
                      <a:r>
                        <a:rPr kumimoji="0" lang="en-US" sz="1400" b="1" i="0" u="none" strike="noStrike" cap="none" normalizeH="0" baseline="0" dirty="0" err="1" smtClean="0">
                          <a:ln>
                            <a:noFill/>
                          </a:ln>
                          <a:solidFill>
                            <a:schemeClr val="tx1"/>
                          </a:solidFill>
                          <a:effectLst/>
                          <a:latin typeface="Lucida Handwriting" pitchFamily="66" charset="0"/>
                        </a:rPr>
                        <a:t>urut</a:t>
                      </a:r>
                      <a:r>
                        <a:rPr kumimoji="0" lang="en-US" sz="1400" b="1" i="0" u="none" strike="noStrike" cap="none" normalizeH="0" baseline="0" dirty="0" smtClean="0">
                          <a:ln>
                            <a:noFill/>
                          </a:ln>
                          <a:solidFill>
                            <a:schemeClr val="tx1"/>
                          </a:solidFill>
                          <a:effectLst/>
                          <a:latin typeface="Lucida Handwriting" pitchFamily="66" charset="0"/>
                        </a:rPr>
                        <a:t> 6 </a:t>
                      </a:r>
                      <a:r>
                        <a:rPr kumimoji="0" lang="en-US" sz="1400" b="1" i="0" u="none" strike="noStrike" cap="none" normalizeH="0" baseline="0" dirty="0" err="1" smtClean="0">
                          <a:ln>
                            <a:noFill/>
                          </a:ln>
                          <a:solidFill>
                            <a:schemeClr val="tx1"/>
                          </a:solidFill>
                          <a:effectLst/>
                          <a:latin typeface="Lucida Handwriting" pitchFamily="66" charset="0"/>
                        </a:rPr>
                        <a:t>Unsur</a:t>
                      </a:r>
                      <a:r>
                        <a:rPr kumimoji="0" lang="en-US" sz="1400" b="1" i="0" u="none" strike="noStrike" cap="none" normalizeH="0" baseline="0" dirty="0" smtClean="0">
                          <a:ln>
                            <a:noFill/>
                          </a:ln>
                          <a:solidFill>
                            <a:schemeClr val="tx1"/>
                          </a:solidFill>
                          <a:effectLst/>
                          <a:latin typeface="Lucida Handwriting" pitchFamily="66" charset="0"/>
                        </a:rPr>
                        <a:t> </a:t>
                      </a:r>
                      <a:r>
                        <a:rPr kumimoji="0" lang="en-US" sz="1400" b="1" i="0" u="none" strike="noStrike" cap="none" normalizeH="0" baseline="0" dirty="0" err="1" smtClean="0">
                          <a:ln>
                            <a:noFill/>
                          </a:ln>
                          <a:solidFill>
                            <a:schemeClr val="tx1"/>
                          </a:solidFill>
                          <a:effectLst/>
                          <a:latin typeface="Lucida Handwriting" pitchFamily="66" charset="0"/>
                        </a:rPr>
                        <a:t>Penunjang</a:t>
                      </a:r>
                      <a:r>
                        <a:rPr kumimoji="0" lang="en-US" sz="1400" b="1" i="0" u="none" strike="noStrike" cap="none" normalizeH="0" baseline="0" dirty="0" smtClean="0">
                          <a:ln>
                            <a:noFill/>
                          </a:ln>
                          <a:solidFill>
                            <a:schemeClr val="tx1"/>
                          </a:solidFill>
                          <a:effectLst/>
                          <a:latin typeface="Lucida Handwriting" pitchFamily="66" charset="0"/>
                        </a:rPr>
                        <a:t>  AK Max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Tx/>
                        <a:buAutoNum type="arabicParenR"/>
                        <a:tabLst/>
                      </a:pPr>
                      <a:r>
                        <a:rPr kumimoji="0" lang="en-US" sz="1600" b="0" i="0" u="none" strike="noStrike" cap="none" normalizeH="0" baseline="0" dirty="0" err="1" smtClean="0">
                          <a:ln>
                            <a:noFill/>
                          </a:ln>
                          <a:solidFill>
                            <a:schemeClr val="tx1"/>
                          </a:solidFill>
                          <a:effectLst/>
                          <a:latin typeface="Arial" charset="0"/>
                        </a:rPr>
                        <a:t>pengajar</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pelatih</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pada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diklat</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fungsional</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teknis</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di</a:t>
                      </a:r>
                      <a:r>
                        <a:rPr kumimoji="0" lang="en-US" sz="1600" b="0" i="0" u="none" strike="noStrike" cap="none" normalizeH="0" baseline="0" dirty="0" smtClean="0">
                          <a:ln>
                            <a:noFill/>
                          </a:ln>
                          <a:solidFill>
                            <a:schemeClr val="tx1"/>
                          </a:solidFill>
                          <a:effectLst/>
                          <a:latin typeface="Arial" charset="0"/>
                        </a:rPr>
                        <a:t> bid. </a:t>
                      </a:r>
                      <a:r>
                        <a:rPr kumimoji="0" lang="en-US" sz="1600" b="0" i="0" u="none" strike="noStrike" cap="none" normalizeH="0" baseline="0" dirty="0" err="1" smtClean="0">
                          <a:ln>
                            <a:noFill/>
                          </a:ln>
                          <a:solidFill>
                            <a:schemeClr val="tx1"/>
                          </a:solidFill>
                          <a:effectLst/>
                          <a:latin typeface="Arial" charset="0"/>
                        </a:rPr>
                        <a:t>Kepustakawanan</a:t>
                      </a:r>
                      <a:r>
                        <a:rPr kumimoji="0" lang="en-US" sz="1600" b="0" i="0" u="none" strike="noStrike" cap="none" normalizeH="0" baseline="0" dirty="0" smtClean="0">
                          <a:ln>
                            <a:noFill/>
                          </a:ln>
                          <a:solidFill>
                            <a:schemeClr val="tx1"/>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Tx/>
                        <a:buAutoNum type="arabicParenR"/>
                        <a:tabLst/>
                      </a:pPr>
                      <a:r>
                        <a:rPr kumimoji="0" lang="en-US" sz="1600" b="0" i="0" u="none" strike="noStrike" cap="none" normalizeH="0" baseline="0" dirty="0" err="1" smtClean="0">
                          <a:ln>
                            <a:noFill/>
                          </a:ln>
                          <a:solidFill>
                            <a:schemeClr val="tx1"/>
                          </a:solidFill>
                          <a:effectLst/>
                          <a:latin typeface="Arial" charset="0"/>
                        </a:rPr>
                        <a:t>peran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serta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dalam</a:t>
                      </a:r>
                      <a:r>
                        <a:rPr kumimoji="0" lang="en-US" sz="1600" b="0" i="0" u="none" strike="noStrike" cap="none" normalizeH="0" baseline="0" dirty="0" smtClean="0">
                          <a:ln>
                            <a:noFill/>
                          </a:ln>
                          <a:solidFill>
                            <a:schemeClr val="tx1"/>
                          </a:solidFill>
                          <a:effectLst/>
                          <a:latin typeface="Arial" charset="0"/>
                        </a:rPr>
                        <a:t> seminar/ </a:t>
                      </a:r>
                      <a:r>
                        <a:rPr kumimoji="0" lang="en-US" sz="1600" b="0" i="0" u="none" strike="noStrike" cap="none" normalizeH="0" baseline="0" dirty="0" err="1" smtClean="0">
                          <a:ln>
                            <a:noFill/>
                          </a:ln>
                          <a:solidFill>
                            <a:schemeClr val="tx1"/>
                          </a:solidFill>
                          <a:effectLst/>
                          <a:latin typeface="Arial" charset="0"/>
                        </a:rPr>
                        <a:t>lokakarya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konferensi</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di</a:t>
                      </a:r>
                      <a:r>
                        <a:rPr kumimoji="0" lang="en-US" sz="1600" b="0" i="0" u="none" strike="noStrike" cap="none" normalizeH="0" baseline="0" dirty="0" smtClean="0">
                          <a:ln>
                            <a:noFill/>
                          </a:ln>
                          <a:solidFill>
                            <a:schemeClr val="tx1"/>
                          </a:solidFill>
                          <a:effectLst/>
                          <a:latin typeface="Arial" charset="0"/>
                        </a:rPr>
                        <a:t> bid. </a:t>
                      </a:r>
                      <a:r>
                        <a:rPr kumimoji="0" lang="en-US" sz="1600" b="0" i="0" u="none" strike="noStrike" cap="none" normalizeH="0" baseline="0" dirty="0" err="1" smtClean="0">
                          <a:ln>
                            <a:noFill/>
                          </a:ln>
                          <a:solidFill>
                            <a:schemeClr val="tx1"/>
                          </a:solidFill>
                          <a:effectLst/>
                          <a:latin typeface="Arial" charset="0"/>
                        </a:rPr>
                        <a:t>Kepustakawanan</a:t>
                      </a:r>
                      <a:r>
                        <a:rPr kumimoji="0" lang="en-US" sz="1600" b="0" i="0" u="none" strike="noStrike" cap="none" normalizeH="0" baseline="0" dirty="0" smtClean="0">
                          <a:ln>
                            <a:noFill/>
                          </a:ln>
                          <a:solidFill>
                            <a:schemeClr val="tx1"/>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   </a:t>
                      </a:r>
                      <a:r>
                        <a:rPr kumimoji="0" lang="en-US" sz="1600" b="0" i="0" u="none" strike="noStrike" cap="none" normalizeH="0" baseline="0" dirty="0" err="1" smtClean="0">
                          <a:ln>
                            <a:noFill/>
                          </a:ln>
                          <a:solidFill>
                            <a:schemeClr val="tx1"/>
                          </a:solidFill>
                          <a:effectLst/>
                          <a:latin typeface="Arial" charset="0"/>
                        </a:rPr>
                        <a:t>keanggotaan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dalam</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organisasi</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profesi</a:t>
                      </a:r>
                      <a:r>
                        <a:rPr kumimoji="0" lang="en-US" sz="1600" b="0" i="0" u="none" strike="noStrike" cap="none" normalizeH="0" baseline="0" dirty="0" smtClean="0">
                          <a:ln>
                            <a:noFill/>
                          </a:ln>
                          <a:solidFill>
                            <a:schemeClr val="tx1"/>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   </a:t>
                      </a:r>
                      <a:r>
                        <a:rPr kumimoji="0" lang="en-US" sz="1600" b="0" i="0" u="none" strike="noStrike" cap="none" normalizeH="0" baseline="0" dirty="0" err="1" smtClean="0">
                          <a:ln>
                            <a:noFill/>
                          </a:ln>
                          <a:solidFill>
                            <a:schemeClr val="tx1"/>
                          </a:solidFill>
                          <a:effectLst/>
                          <a:latin typeface="Arial" charset="0"/>
                        </a:rPr>
                        <a:t>keanggotaan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dalam</a:t>
                      </a:r>
                      <a:r>
                        <a:rPr kumimoji="0" lang="en-US" sz="1600" b="0" i="0" u="none" strike="noStrike" cap="none" normalizeH="0" baseline="0" dirty="0" smtClean="0">
                          <a:ln>
                            <a:noFill/>
                          </a:ln>
                          <a:solidFill>
                            <a:schemeClr val="tx1"/>
                          </a:solidFill>
                          <a:effectLst/>
                          <a:latin typeface="Arial" charset="0"/>
                        </a:rPr>
                        <a:t> Tim </a:t>
                      </a:r>
                      <a:r>
                        <a:rPr kumimoji="0" lang="en-US" sz="1600" b="0" i="0" u="none" strike="noStrike" cap="none" normalizeH="0" baseline="0" dirty="0" err="1" smtClean="0">
                          <a:ln>
                            <a:noFill/>
                          </a:ln>
                          <a:solidFill>
                            <a:schemeClr val="tx1"/>
                          </a:solidFill>
                          <a:effectLst/>
                          <a:latin typeface="Arial" charset="0"/>
                        </a:rPr>
                        <a:t>Penilai</a:t>
                      </a:r>
                      <a:r>
                        <a:rPr kumimoji="0" lang="en-US" sz="1600" b="0" i="0" u="none" strike="noStrike" cap="none" normalizeH="0" baseline="0" dirty="0" smtClean="0">
                          <a:ln>
                            <a:noFill/>
                          </a:ln>
                          <a:solidFill>
                            <a:schemeClr val="tx1"/>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a:t>
                      </a:r>
                      <a:r>
                        <a:rPr kumimoji="0" lang="en-US" sz="1600" b="0" i="0" u="none" strike="noStrike" cap="none" normalizeH="0" baseline="0" dirty="0" err="1" smtClean="0">
                          <a:ln>
                            <a:noFill/>
                          </a:ln>
                          <a:solidFill>
                            <a:schemeClr val="tx1"/>
                          </a:solidFill>
                          <a:effectLst/>
                          <a:latin typeface="Arial" charset="0"/>
                        </a:rPr>
                        <a:t>perolehsn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Penghargaan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Tanda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Jasa</a:t>
                      </a:r>
                      <a:r>
                        <a:rPr kumimoji="0" lang="en-US" sz="1600" b="0" i="0" u="none" strike="noStrike" cap="none" normalizeH="0" baseline="0" dirty="0" smtClean="0">
                          <a:ln>
                            <a:noFill/>
                          </a:ln>
                          <a:solidFill>
                            <a:schemeClr val="tx1"/>
                          </a:solidFill>
                          <a:effectLst/>
                          <a:latin typeface="Arial" charset="0"/>
                        </a:rPr>
                        <a:t>; &amp;</a:t>
                      </a:r>
                    </a:p>
                    <a:p>
                      <a:pPr marL="285750" marR="0" lvl="0" indent="-28575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a:t>
                      </a:r>
                      <a:r>
                        <a:rPr kumimoji="0" lang="en-US" sz="1600" b="0" i="0" u="none" strike="noStrike" cap="none" normalizeH="0" baseline="0" dirty="0" err="1" smtClean="0">
                          <a:ln>
                            <a:noFill/>
                          </a:ln>
                          <a:solidFill>
                            <a:schemeClr val="tx1"/>
                          </a:solidFill>
                          <a:effectLst/>
                          <a:latin typeface="Arial" charset="0"/>
                        </a:rPr>
                        <a:t>perolehan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gelar</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ijazah</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kesarjanaan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lainnya</a:t>
                      </a: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31" name="Picture 20" descr="bd06517_"/>
          <p:cNvPicPr>
            <a:picLocks noChangeAspect="1" noChangeArrowheads="1"/>
          </p:cNvPicPr>
          <p:nvPr/>
        </p:nvPicPr>
        <p:blipFill>
          <a:blip r:embed="rId3" cstate="print"/>
          <a:srcRect/>
          <a:stretch>
            <a:fillRect/>
          </a:stretch>
        </p:blipFill>
        <p:spPr bwMode="auto">
          <a:xfrm>
            <a:off x="2819400" y="1905000"/>
            <a:ext cx="1447800" cy="1036638"/>
          </a:xfrm>
          <a:prstGeom prst="rect">
            <a:avLst/>
          </a:prstGeom>
          <a:noFill/>
          <a:ln w="9525">
            <a:noFill/>
            <a:miter lim="800000"/>
            <a:headEnd/>
            <a:tailEnd/>
          </a:ln>
        </p:spPr>
      </p:pic>
      <p:pic>
        <p:nvPicPr>
          <p:cNvPr id="38932" name="Picture 21" descr="pe03166_"/>
          <p:cNvPicPr>
            <a:picLocks noChangeAspect="1" noChangeArrowheads="1"/>
          </p:cNvPicPr>
          <p:nvPr/>
        </p:nvPicPr>
        <p:blipFill>
          <a:blip r:embed="rId4" cstate="print"/>
          <a:srcRect/>
          <a:stretch>
            <a:fillRect/>
          </a:stretch>
        </p:blipFill>
        <p:spPr bwMode="auto">
          <a:xfrm>
            <a:off x="1571604" y="2428868"/>
            <a:ext cx="1143000" cy="1008063"/>
          </a:xfrm>
          <a:prstGeom prst="rect">
            <a:avLst/>
          </a:prstGeom>
          <a:noFill/>
          <a:ln w="9525">
            <a:noFill/>
            <a:miter lim="800000"/>
            <a:headEnd/>
            <a:tailEnd/>
          </a:ln>
        </p:spPr>
      </p:pic>
      <p:pic>
        <p:nvPicPr>
          <p:cNvPr id="38933" name="Picture 22" descr="pe01194_"/>
          <p:cNvPicPr>
            <a:picLocks noChangeAspect="1" noChangeArrowheads="1"/>
          </p:cNvPicPr>
          <p:nvPr/>
        </p:nvPicPr>
        <p:blipFill>
          <a:blip r:embed="rId5" cstate="print"/>
          <a:srcRect/>
          <a:stretch>
            <a:fillRect/>
          </a:stretch>
        </p:blipFill>
        <p:spPr bwMode="auto">
          <a:xfrm>
            <a:off x="3214678" y="3286124"/>
            <a:ext cx="1219200" cy="914400"/>
          </a:xfrm>
          <a:prstGeom prst="rect">
            <a:avLst/>
          </a:prstGeom>
          <a:noFill/>
          <a:ln w="9525">
            <a:noFill/>
            <a:miter lim="800000"/>
            <a:headEnd/>
            <a:tailEnd/>
          </a:ln>
        </p:spPr>
      </p:pic>
      <p:pic>
        <p:nvPicPr>
          <p:cNvPr id="38934" name="Picture 23" descr="pe01846_"/>
          <p:cNvPicPr>
            <a:picLocks noChangeAspect="1" noChangeArrowheads="1"/>
          </p:cNvPicPr>
          <p:nvPr/>
        </p:nvPicPr>
        <p:blipFill>
          <a:blip r:embed="rId6" cstate="print"/>
          <a:srcRect/>
          <a:stretch>
            <a:fillRect/>
          </a:stretch>
        </p:blipFill>
        <p:spPr bwMode="auto">
          <a:xfrm>
            <a:off x="1857356" y="3500438"/>
            <a:ext cx="1219200" cy="108267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14 April 2016</a:t>
            </a:r>
            <a:endParaRPr lang="en-US"/>
          </a:p>
        </p:txBody>
      </p:sp>
      <p:sp>
        <p:nvSpPr>
          <p:cNvPr id="10" name="Footer Placeholder 9"/>
          <p:cNvSpPr>
            <a:spLocks noGrp="1"/>
          </p:cNvSpPr>
          <p:nvPr>
            <p:ph type="ftr" sz="quarter" idx="11"/>
          </p:nvPr>
        </p:nvSpPr>
        <p:spPr/>
        <p:txBody>
          <a:bodyPr/>
          <a:lstStyle/>
          <a:p>
            <a:r>
              <a:rPr lang="en-US" smtClean="0"/>
              <a:t>supriyanto_prabowo@yahoo.com</a:t>
            </a:r>
            <a:endParaRPr lang="en-US"/>
          </a:p>
        </p:txBody>
      </p:sp>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q"/>
            </a:pPr>
            <a:r>
              <a:rPr lang="fi-FI" b="1" i="1" dirty="0" smtClean="0"/>
              <a:t>Tugas </a:t>
            </a:r>
            <a:r>
              <a:rPr lang="fi-FI" b="1" i="1" dirty="0"/>
              <a:t>pokok </a:t>
            </a:r>
            <a:r>
              <a:rPr lang="fi-FI" b="1" i="1" dirty="0" smtClean="0"/>
              <a:t>Pustakwan</a:t>
            </a:r>
            <a:r>
              <a:rPr lang="fi-FI" b="1" i="1" dirty="0"/>
              <a:t>,</a:t>
            </a:r>
            <a:r>
              <a:rPr lang="fi-FI" dirty="0"/>
              <a:t> </a:t>
            </a:r>
            <a:r>
              <a:rPr lang="fi-FI" dirty="0" smtClean="0"/>
              <a:t>yi melaksanakan  kegiat an di bid. Kepustakawanan yg meliputi Pengelola an Perp.; Pelayanan Perp., &amp; Pengemb. Sistem Kepustakawanan.</a:t>
            </a:r>
            <a:r>
              <a:rPr lang="fi-FI" dirty="0"/>
              <a:t> </a:t>
            </a:r>
            <a:r>
              <a:rPr lang="fi-FI" dirty="0" smtClean="0">
                <a:sym typeface="Wingdings" pitchFamily="2" charset="2"/>
              </a:rPr>
              <a:t></a:t>
            </a:r>
            <a:r>
              <a:rPr lang="fi-FI" dirty="0" smtClean="0"/>
              <a:t> </a:t>
            </a:r>
            <a:r>
              <a:rPr lang="fi-FI" dirty="0"/>
              <a:t>wajib dilaksanakan sekaligus perolehan </a:t>
            </a:r>
            <a:r>
              <a:rPr lang="fi-FI" dirty="0" smtClean="0"/>
              <a:t>AK yg </a:t>
            </a:r>
            <a:r>
              <a:rPr lang="fi-FI" dirty="0"/>
              <a:t>diperoleh dari unsur utama: </a:t>
            </a:r>
            <a:endParaRPr lang="fi-FI" dirty="0" smtClean="0"/>
          </a:p>
          <a:p>
            <a:pPr marL="109728" indent="0">
              <a:buNone/>
            </a:pPr>
            <a:r>
              <a:rPr lang="fi-FI" dirty="0" smtClean="0"/>
              <a:t> </a:t>
            </a:r>
          </a:p>
          <a:p>
            <a:pPr>
              <a:buFont typeface="Wingdings" pitchFamily="2" charset="2"/>
              <a:buChar char="q"/>
            </a:pPr>
            <a:r>
              <a:rPr lang="fi-FI" dirty="0" smtClean="0"/>
              <a:t>Masih </a:t>
            </a:r>
            <a:r>
              <a:rPr lang="fi-FI" dirty="0"/>
              <a:t>ada 2 (dua) sub unsur utama lain </a:t>
            </a:r>
            <a:r>
              <a:rPr lang="fi-FI" dirty="0" smtClean="0"/>
              <a:t>yi </a:t>
            </a:r>
            <a:r>
              <a:rPr lang="fi-FI" dirty="0"/>
              <a:t>Pendidikan </a:t>
            </a:r>
            <a:r>
              <a:rPr lang="fi-FI" dirty="0" smtClean="0"/>
              <a:t>(&amp;/atau </a:t>
            </a:r>
            <a:r>
              <a:rPr lang="fi-FI" dirty="0"/>
              <a:t>pelatihan) </a:t>
            </a:r>
            <a:r>
              <a:rPr lang="fi-FI" dirty="0" smtClean="0"/>
              <a:t>&amp; </a:t>
            </a:r>
            <a:r>
              <a:rPr lang="fi-FI" dirty="0"/>
              <a:t>Pengembangan Profesi. </a:t>
            </a:r>
            <a:r>
              <a:rPr lang="fi-FI" dirty="0" smtClean="0">
                <a:sym typeface="Wingdings" pitchFamily="2" charset="2"/>
              </a:rPr>
              <a:t> </a:t>
            </a:r>
            <a:r>
              <a:rPr lang="fi-FI" dirty="0" smtClean="0"/>
              <a:t>Dua </a:t>
            </a:r>
            <a:r>
              <a:rPr lang="fi-FI" dirty="0"/>
              <a:t>sub unsur utama ini sesungguhnya merupakan ciri utama profesi, yaitu pendidikan </a:t>
            </a:r>
            <a:r>
              <a:rPr lang="fi-FI" dirty="0" smtClean="0"/>
              <a:t>yg </a:t>
            </a:r>
            <a:r>
              <a:rPr lang="fi-FI" dirty="0"/>
              <a:t>berkelanjutan </a:t>
            </a:r>
            <a:r>
              <a:rPr lang="fi-FI" dirty="0" smtClean="0"/>
              <a:t>scr </a:t>
            </a:r>
            <a:r>
              <a:rPr lang="fi-FI" dirty="0"/>
              <a:t>sistematis atau pendidikan profesional berkelanjutan </a:t>
            </a:r>
            <a:r>
              <a:rPr lang="fi-FI" b="1" i="1" dirty="0"/>
              <a:t>(continuing professional development).</a:t>
            </a:r>
            <a:r>
              <a:rPr lang="fi-FI" dirty="0"/>
              <a:t>  </a:t>
            </a:r>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29</a:t>
            </a:fld>
            <a:endParaRPr lang="en-US"/>
          </a:p>
        </p:txBody>
      </p:sp>
      <p:sp>
        <p:nvSpPr>
          <p:cNvPr id="6" name="Title 5"/>
          <p:cNvSpPr>
            <a:spLocks noGrp="1"/>
          </p:cNvSpPr>
          <p:nvPr>
            <p:ph type="title"/>
          </p:nvPr>
        </p:nvSpPr>
        <p:spPr/>
        <p:txBody>
          <a:bodyPr>
            <a:normAutofit fontScale="90000"/>
          </a:bodyPr>
          <a:lstStyle/>
          <a:p>
            <a:r>
              <a:rPr lang="en-ID" sz="4000" i="1" dirty="0" err="1" smtClean="0"/>
              <a:t>Lanjutan</a:t>
            </a:r>
            <a:r>
              <a:rPr lang="en-ID" sz="4000" i="1" dirty="0" smtClean="0"/>
              <a:t> (</a:t>
            </a:r>
            <a:r>
              <a:rPr lang="en-ID" sz="4000" i="1" dirty="0" err="1" smtClean="0"/>
              <a:t>Tugas</a:t>
            </a:r>
            <a:r>
              <a:rPr lang="en-ID" sz="4000" i="1" dirty="0" smtClean="0"/>
              <a:t> </a:t>
            </a:r>
            <a:r>
              <a:rPr lang="en-ID" sz="4000" i="1" dirty="0" err="1" smtClean="0"/>
              <a:t>Pokok</a:t>
            </a:r>
            <a:r>
              <a:rPr lang="en-ID" sz="4000" i="1" dirty="0" smtClean="0"/>
              <a:t> – </a:t>
            </a:r>
            <a:r>
              <a:rPr lang="en-ID" sz="4000" i="1" dirty="0" err="1" smtClean="0"/>
              <a:t>Pasal</a:t>
            </a:r>
            <a:r>
              <a:rPr lang="en-ID" sz="4000" i="1" dirty="0" smtClean="0"/>
              <a:t> 4)</a:t>
            </a:r>
            <a:endParaRPr lang="en-US" sz="4000" i="1" dirty="0"/>
          </a:p>
        </p:txBody>
      </p:sp>
    </p:spTree>
    <p:extLst>
      <p:ext uri="{BB962C8B-B14F-4D97-AF65-F5344CB8AC3E}">
        <p14:creationId xmlns:p14="http://schemas.microsoft.com/office/powerpoint/2010/main" xmlns="" val="351075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flipV="1">
            <a:off x="2857488" y="2285992"/>
            <a:ext cx="500066" cy="1714512"/>
          </a:xfrm>
          <a:prstGeom prst="line">
            <a:avLst/>
          </a:prstGeom>
          <a:noFill/>
          <a:ln w="12700" cap="rnd">
            <a:solidFill>
              <a:srgbClr val="003366"/>
            </a:solidFill>
            <a:prstDash val="sysDot"/>
            <a:round/>
            <a:headEnd/>
            <a:tailEnd/>
          </a:ln>
          <a:effectLst/>
        </p:spPr>
        <p:txBody>
          <a:bodyPr/>
          <a:lstStyle/>
          <a:p>
            <a:endParaRPr lang="en-US"/>
          </a:p>
        </p:txBody>
      </p:sp>
      <p:sp>
        <p:nvSpPr>
          <p:cNvPr id="7173" name="Line 5"/>
          <p:cNvSpPr>
            <a:spLocks noChangeShapeType="1"/>
          </p:cNvSpPr>
          <p:nvPr/>
        </p:nvSpPr>
        <p:spPr bwMode="auto">
          <a:xfrm>
            <a:off x="2857488" y="4000504"/>
            <a:ext cx="500066" cy="1071570"/>
          </a:xfrm>
          <a:prstGeom prst="line">
            <a:avLst/>
          </a:prstGeom>
          <a:noFill/>
          <a:ln w="12700" cap="rnd">
            <a:solidFill>
              <a:srgbClr val="003366"/>
            </a:solidFill>
            <a:prstDash val="sysDot"/>
            <a:round/>
            <a:headEnd/>
            <a:tailEnd/>
          </a:ln>
          <a:effectLst/>
        </p:spPr>
        <p:txBody>
          <a:bodyPr/>
          <a:lstStyle/>
          <a:p>
            <a:endParaRPr lang="en-US"/>
          </a:p>
        </p:txBody>
      </p:sp>
      <p:sp>
        <p:nvSpPr>
          <p:cNvPr id="7175" name="Line 7"/>
          <p:cNvSpPr>
            <a:spLocks noChangeShapeType="1"/>
          </p:cNvSpPr>
          <p:nvPr/>
        </p:nvSpPr>
        <p:spPr bwMode="auto">
          <a:xfrm flipV="1">
            <a:off x="2857488" y="3214686"/>
            <a:ext cx="428628" cy="785818"/>
          </a:xfrm>
          <a:prstGeom prst="line">
            <a:avLst/>
          </a:prstGeom>
          <a:noFill/>
          <a:ln w="12700" cap="rnd">
            <a:solidFill>
              <a:srgbClr val="003366"/>
            </a:solidFill>
            <a:prstDash val="sysDot"/>
            <a:round/>
            <a:headEnd/>
            <a:tailEnd/>
          </a:ln>
          <a:effectLst/>
        </p:spPr>
        <p:txBody>
          <a:bodyPr/>
          <a:lstStyle/>
          <a:p>
            <a:endParaRPr lang="en-US"/>
          </a:p>
        </p:txBody>
      </p:sp>
      <p:sp>
        <p:nvSpPr>
          <p:cNvPr id="7176" name="Line 8"/>
          <p:cNvSpPr>
            <a:spLocks noChangeShapeType="1"/>
          </p:cNvSpPr>
          <p:nvPr/>
        </p:nvSpPr>
        <p:spPr bwMode="auto">
          <a:xfrm>
            <a:off x="2857488" y="4000504"/>
            <a:ext cx="428628" cy="142876"/>
          </a:xfrm>
          <a:prstGeom prst="line">
            <a:avLst/>
          </a:prstGeom>
          <a:noFill/>
          <a:ln w="12700" cap="rnd">
            <a:solidFill>
              <a:srgbClr val="003366"/>
            </a:solidFill>
            <a:prstDash val="sysDot"/>
            <a:round/>
            <a:headEnd/>
            <a:tailEnd/>
          </a:ln>
          <a:effectLst/>
        </p:spPr>
        <p:txBody>
          <a:bodyPr/>
          <a:lstStyle/>
          <a:p>
            <a:endParaRPr lang="en-US"/>
          </a:p>
        </p:txBody>
      </p:sp>
      <p:sp>
        <p:nvSpPr>
          <p:cNvPr id="7177" name="Rectangle 9"/>
          <p:cNvSpPr>
            <a:spLocks noGrp="1" noChangeArrowheads="1"/>
          </p:cNvSpPr>
          <p:nvPr>
            <p:ph type="title"/>
          </p:nvPr>
        </p:nvSpPr>
        <p:spPr/>
        <p:txBody>
          <a:bodyPr/>
          <a:lstStyle/>
          <a:p>
            <a:r>
              <a:rPr lang="en-US" sz="4300" i="1" dirty="0" smtClean="0">
                <a:solidFill>
                  <a:srgbClr val="FF0000"/>
                </a:solidFill>
              </a:rPr>
              <a:t>POKOK BAHASAN</a:t>
            </a:r>
            <a:endParaRPr lang="en-US" sz="4300" i="1" dirty="0">
              <a:solidFill>
                <a:srgbClr val="FF0000"/>
              </a:solidFill>
            </a:endParaRPr>
          </a:p>
        </p:txBody>
      </p:sp>
      <p:grpSp>
        <p:nvGrpSpPr>
          <p:cNvPr id="2" name="Group 10"/>
          <p:cNvGrpSpPr>
            <a:grpSpLocks/>
          </p:cNvGrpSpPr>
          <p:nvPr/>
        </p:nvGrpSpPr>
        <p:grpSpPr bwMode="auto">
          <a:xfrm>
            <a:off x="304800" y="2205038"/>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en-US"/>
            </a:p>
          </p:txBody>
        </p:sp>
        <p:sp>
          <p:nvSpPr>
            <p:cNvPr id="7182" name="Oval 14"/>
            <p:cNvSpPr>
              <a:spLocks noChangeArrowheads="1"/>
            </p:cNvSpPr>
            <p:nvPr/>
          </p:nvSpPr>
          <p:spPr bwMode="gray">
            <a:xfrm>
              <a:off x="323" y="1602"/>
              <a:ext cx="1317" cy="1316"/>
            </a:xfrm>
            <a:prstGeom prst="ellipse">
              <a:avLst/>
            </a:prstGeom>
            <a:solidFill>
              <a:srgbClr val="000000"/>
            </a:solidFill>
            <a:ln w="38100" algn="ctr">
              <a:noFill/>
              <a:round/>
              <a:headEnd/>
              <a:tailEnd/>
            </a:ln>
            <a:effectLst/>
          </p:spPr>
          <p:txBody>
            <a:bodyPr anchor="ctr">
              <a:spAutoFit/>
            </a:bodyPr>
            <a:lstStyle/>
            <a:p>
              <a:endParaRPr lang="en-US"/>
            </a:p>
          </p:txBody>
        </p:sp>
        <p:sp>
          <p:nvSpPr>
            <p:cNvPr id="7183"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84"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85" name="Oval 17"/>
            <p:cNvSpPr>
              <a:spLocks noChangeArrowheads="1"/>
            </p:cNvSpPr>
            <p:nvPr/>
          </p:nvSpPr>
          <p:spPr bwMode="gray">
            <a:xfrm>
              <a:off x="374" y="1642"/>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6" name="Oval 18"/>
            <p:cNvSpPr>
              <a:spLocks noChangeArrowheads="1"/>
            </p:cNvSpPr>
            <p:nvPr/>
          </p:nvSpPr>
          <p:spPr bwMode="gray">
            <a:xfrm>
              <a:off x="443" y="1675"/>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pic>
          <p:nvPicPr>
            <p:cNvPr id="7187" name="Picture 19" descr="mark"/>
            <p:cNvPicPr>
              <a:picLocks noChangeAspect="1" noChangeArrowheads="1"/>
            </p:cNvPicPr>
            <p:nvPr/>
          </p:nvPicPr>
          <p:blipFill>
            <a:blip r:embed="rId2" cstate="print"/>
            <a:srcRect/>
            <a:stretch>
              <a:fillRect/>
            </a:stretch>
          </p:blipFill>
          <p:spPr bwMode="auto">
            <a:xfrm>
              <a:off x="452" y="1773"/>
              <a:ext cx="1011" cy="1003"/>
            </a:xfrm>
            <a:prstGeom prst="rect">
              <a:avLst/>
            </a:prstGeom>
            <a:noFill/>
          </p:spPr>
        </p:pic>
      </p:grpSp>
      <p:sp>
        <p:nvSpPr>
          <p:cNvPr id="7188" name="AutoShape 20"/>
          <p:cNvSpPr>
            <a:spLocks noChangeArrowheads="1"/>
          </p:cNvSpPr>
          <p:nvPr/>
        </p:nvSpPr>
        <p:spPr bwMode="gray">
          <a:xfrm>
            <a:off x="3352800" y="1828800"/>
            <a:ext cx="5576918" cy="60006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89" name="Rectangle 21"/>
          <p:cNvSpPr>
            <a:spLocks noChangeArrowheads="1"/>
          </p:cNvSpPr>
          <p:nvPr/>
        </p:nvSpPr>
        <p:spPr bwMode="auto">
          <a:xfrm>
            <a:off x="3428992" y="1905000"/>
            <a:ext cx="3251596" cy="369332"/>
          </a:xfrm>
          <a:prstGeom prst="rect">
            <a:avLst/>
          </a:prstGeom>
          <a:noFill/>
          <a:ln w="9525">
            <a:noFill/>
            <a:miter lim="800000"/>
            <a:headEnd/>
            <a:tailEnd/>
          </a:ln>
          <a:effectLst/>
        </p:spPr>
        <p:txBody>
          <a:bodyPr wrap="square">
            <a:spAutoFit/>
          </a:bodyPr>
          <a:lstStyle/>
          <a:p>
            <a:pPr eaLnBrk="0" hangingPunct="0"/>
            <a:r>
              <a:rPr lang="en-US" b="1" dirty="0" smtClean="0">
                <a:solidFill>
                  <a:srgbClr val="000000"/>
                </a:solidFill>
              </a:rPr>
              <a:t>  A. PENDAHULUAN</a:t>
            </a:r>
            <a:endParaRPr lang="en-US" b="1" dirty="0">
              <a:solidFill>
                <a:srgbClr val="000000"/>
              </a:solidFill>
            </a:endParaRPr>
          </a:p>
        </p:txBody>
      </p:sp>
      <p:sp>
        <p:nvSpPr>
          <p:cNvPr id="7192" name="AutoShape 24"/>
          <p:cNvSpPr>
            <a:spLocks noChangeArrowheads="1"/>
          </p:cNvSpPr>
          <p:nvPr/>
        </p:nvSpPr>
        <p:spPr bwMode="gray">
          <a:xfrm>
            <a:off x="3349624" y="2786058"/>
            <a:ext cx="5580093" cy="642942"/>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93" name="Rectangle 25"/>
          <p:cNvSpPr>
            <a:spLocks noChangeArrowheads="1"/>
          </p:cNvSpPr>
          <p:nvPr/>
        </p:nvSpPr>
        <p:spPr bwMode="auto">
          <a:xfrm>
            <a:off x="3428992" y="2928934"/>
            <a:ext cx="5214974" cy="369332"/>
          </a:xfrm>
          <a:prstGeom prst="rect">
            <a:avLst/>
          </a:prstGeom>
          <a:noFill/>
          <a:ln w="9525">
            <a:noFill/>
            <a:miter lim="800000"/>
            <a:headEnd/>
            <a:tailEnd/>
          </a:ln>
          <a:effectLst/>
        </p:spPr>
        <p:txBody>
          <a:bodyPr wrap="square">
            <a:spAutoFit/>
          </a:bodyPr>
          <a:lstStyle/>
          <a:p>
            <a:pPr eaLnBrk="0" hangingPunct="0"/>
            <a:r>
              <a:rPr lang="en-US" b="1" dirty="0" smtClean="0">
                <a:solidFill>
                  <a:srgbClr val="000000"/>
                </a:solidFill>
              </a:rPr>
              <a:t>  B. DASAR-DASAR PROFESIONALISME </a:t>
            </a:r>
            <a:endParaRPr lang="en-US" b="1" dirty="0">
              <a:solidFill>
                <a:srgbClr val="000000"/>
              </a:solidFill>
            </a:endParaRPr>
          </a:p>
        </p:txBody>
      </p:sp>
      <p:sp>
        <p:nvSpPr>
          <p:cNvPr id="7194" name="Oval 26"/>
          <p:cNvSpPr>
            <a:spLocks noChangeArrowheads="1"/>
          </p:cNvSpPr>
          <p:nvPr/>
        </p:nvSpPr>
        <p:spPr bwMode="gray">
          <a:xfrm>
            <a:off x="3286116" y="214311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196" name="Oval 28"/>
          <p:cNvSpPr>
            <a:spLocks noChangeArrowheads="1"/>
          </p:cNvSpPr>
          <p:nvPr/>
        </p:nvSpPr>
        <p:spPr bwMode="gray">
          <a:xfrm>
            <a:off x="3286116" y="307181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197" name="AutoShape 29"/>
          <p:cNvSpPr>
            <a:spLocks noChangeArrowheads="1"/>
          </p:cNvSpPr>
          <p:nvPr/>
        </p:nvSpPr>
        <p:spPr bwMode="gray">
          <a:xfrm>
            <a:off x="3286116" y="3857628"/>
            <a:ext cx="5576918" cy="571504"/>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r>
              <a:rPr lang="en-US" dirty="0" smtClean="0"/>
              <a:t> </a:t>
            </a:r>
            <a:endParaRPr lang="en-US" b="1" dirty="0"/>
          </a:p>
        </p:txBody>
      </p:sp>
      <p:sp>
        <p:nvSpPr>
          <p:cNvPr id="7198" name="Rectangle 30"/>
          <p:cNvSpPr>
            <a:spLocks noChangeArrowheads="1"/>
          </p:cNvSpPr>
          <p:nvPr/>
        </p:nvSpPr>
        <p:spPr bwMode="auto">
          <a:xfrm>
            <a:off x="3428992" y="4000504"/>
            <a:ext cx="5500726" cy="369332"/>
          </a:xfrm>
          <a:prstGeom prst="rect">
            <a:avLst/>
          </a:prstGeom>
          <a:noFill/>
          <a:ln w="9525">
            <a:noFill/>
            <a:miter lim="800000"/>
            <a:headEnd/>
            <a:tailEnd/>
          </a:ln>
          <a:effectLst/>
        </p:spPr>
        <p:txBody>
          <a:bodyPr wrap="square">
            <a:spAutoFit/>
          </a:bodyPr>
          <a:lstStyle/>
          <a:p>
            <a:pPr eaLnBrk="0" hangingPunct="0"/>
            <a:r>
              <a:rPr lang="en-US" b="1" dirty="0" smtClean="0">
                <a:solidFill>
                  <a:srgbClr val="000000"/>
                </a:solidFill>
              </a:rPr>
              <a:t>  C. JABATAN FUNGSIONAL PUSTAKAWAN &amp; AK</a:t>
            </a:r>
            <a:endParaRPr lang="en-US" b="1" dirty="0">
              <a:solidFill>
                <a:srgbClr val="000000"/>
              </a:solidFill>
            </a:endParaRPr>
          </a:p>
        </p:txBody>
      </p:sp>
      <p:sp>
        <p:nvSpPr>
          <p:cNvPr id="7199" name="Oval 31"/>
          <p:cNvSpPr>
            <a:spLocks noChangeArrowheads="1"/>
          </p:cNvSpPr>
          <p:nvPr/>
        </p:nvSpPr>
        <p:spPr bwMode="gray">
          <a:xfrm>
            <a:off x="3143240" y="4000504"/>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200" name="AutoShape 32"/>
          <p:cNvSpPr>
            <a:spLocks noChangeArrowheads="1"/>
          </p:cNvSpPr>
          <p:nvPr/>
        </p:nvSpPr>
        <p:spPr bwMode="gray">
          <a:xfrm>
            <a:off x="3352800" y="4714884"/>
            <a:ext cx="5576918" cy="615941"/>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201" name="Rectangle 33"/>
          <p:cNvSpPr>
            <a:spLocks noChangeArrowheads="1"/>
          </p:cNvSpPr>
          <p:nvPr/>
        </p:nvSpPr>
        <p:spPr bwMode="auto">
          <a:xfrm>
            <a:off x="3428992" y="4857760"/>
            <a:ext cx="5072098" cy="369332"/>
          </a:xfrm>
          <a:prstGeom prst="rect">
            <a:avLst/>
          </a:prstGeom>
          <a:noFill/>
          <a:ln w="9525">
            <a:noFill/>
            <a:miter lim="800000"/>
            <a:headEnd/>
            <a:tailEnd/>
          </a:ln>
          <a:effectLst/>
        </p:spPr>
        <p:txBody>
          <a:bodyPr wrap="square">
            <a:spAutoFit/>
          </a:bodyPr>
          <a:lstStyle/>
          <a:p>
            <a:pPr eaLnBrk="0" hangingPunct="0"/>
            <a:r>
              <a:rPr lang="en-US" b="1" dirty="0" smtClean="0">
                <a:solidFill>
                  <a:srgbClr val="000000"/>
                </a:solidFill>
              </a:rPr>
              <a:t>  D. STRATEGI PENGEMBANGAN</a:t>
            </a:r>
          </a:p>
        </p:txBody>
      </p:sp>
      <p:sp>
        <p:nvSpPr>
          <p:cNvPr id="7202" name="Oval 34"/>
          <p:cNvSpPr>
            <a:spLocks noChangeArrowheads="1"/>
          </p:cNvSpPr>
          <p:nvPr/>
        </p:nvSpPr>
        <p:spPr bwMode="gray">
          <a:xfrm>
            <a:off x="3276600" y="49752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dirty="0">
              <a:solidFill>
                <a:srgbClr val="FF0000"/>
              </a:solidFill>
            </a:endParaRPr>
          </a:p>
        </p:txBody>
      </p:sp>
      <p:sp>
        <p:nvSpPr>
          <p:cNvPr id="34" name="AutoShape 32"/>
          <p:cNvSpPr>
            <a:spLocks noChangeArrowheads="1"/>
          </p:cNvSpPr>
          <p:nvPr/>
        </p:nvSpPr>
        <p:spPr bwMode="gray">
          <a:xfrm>
            <a:off x="3357554" y="5643579"/>
            <a:ext cx="5572164" cy="500065"/>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0" hangingPunct="0"/>
            <a:r>
              <a:rPr lang="en-US" b="1" dirty="0" smtClean="0">
                <a:solidFill>
                  <a:srgbClr val="000000"/>
                </a:solidFill>
              </a:rPr>
              <a:t>   E. PENUTUP/ SARAN</a:t>
            </a:r>
          </a:p>
        </p:txBody>
      </p:sp>
      <p:sp>
        <p:nvSpPr>
          <p:cNvPr id="36" name="Oval 34"/>
          <p:cNvSpPr>
            <a:spLocks noChangeArrowheads="1"/>
          </p:cNvSpPr>
          <p:nvPr/>
        </p:nvSpPr>
        <p:spPr bwMode="gray">
          <a:xfrm>
            <a:off x="3286116" y="5786454"/>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37" name="Line 5"/>
          <p:cNvSpPr>
            <a:spLocks noChangeShapeType="1"/>
          </p:cNvSpPr>
          <p:nvPr/>
        </p:nvSpPr>
        <p:spPr bwMode="auto">
          <a:xfrm>
            <a:off x="2857488" y="4071942"/>
            <a:ext cx="500066" cy="1714512"/>
          </a:xfrm>
          <a:prstGeom prst="line">
            <a:avLst/>
          </a:prstGeom>
          <a:noFill/>
          <a:ln w="12700" cap="rnd">
            <a:solidFill>
              <a:srgbClr val="003366"/>
            </a:solidFill>
            <a:prstDash val="sysDot"/>
            <a:round/>
            <a:headEnd/>
            <a:tailEnd/>
          </a:ln>
          <a:effectLst/>
        </p:spPr>
        <p:txBody>
          <a:bodyPr/>
          <a:lstStyle/>
          <a:p>
            <a:endParaRPr lang="en-US"/>
          </a:p>
        </p:txBody>
      </p:sp>
      <p:sp>
        <p:nvSpPr>
          <p:cNvPr id="38" name="Date Placeholder 37"/>
          <p:cNvSpPr>
            <a:spLocks noGrp="1"/>
          </p:cNvSpPr>
          <p:nvPr>
            <p:ph type="dt" sz="half" idx="10"/>
          </p:nvPr>
        </p:nvSpPr>
        <p:spPr/>
        <p:txBody>
          <a:bodyPr/>
          <a:lstStyle/>
          <a:p>
            <a:r>
              <a:rPr lang="en-US" smtClean="0"/>
              <a:t>24 SEPTEMBER 2016</a:t>
            </a:r>
            <a:endParaRPr lang="en-US"/>
          </a:p>
        </p:txBody>
      </p:sp>
      <p:sp>
        <p:nvSpPr>
          <p:cNvPr id="40" name="Slide Number Placeholder 39"/>
          <p:cNvSpPr>
            <a:spLocks noGrp="1"/>
          </p:cNvSpPr>
          <p:nvPr>
            <p:ph type="sldNum" sz="quarter" idx="12"/>
          </p:nvPr>
        </p:nvSpPr>
        <p:spPr/>
        <p:txBody>
          <a:bodyPr/>
          <a:lstStyle/>
          <a:p>
            <a:fld id="{E1AD78F7-9B0F-4F0A-9334-772460733DEB}" type="slidenum">
              <a:rPr lang="en-US" smtClean="0"/>
              <a:pPr/>
              <a:t>3</a:t>
            </a:fld>
            <a:endParaRPr lang="en-US"/>
          </a:p>
        </p:txBody>
      </p:sp>
      <p:sp>
        <p:nvSpPr>
          <p:cNvPr id="35" name="Footer Placeholder 34"/>
          <p:cNvSpPr>
            <a:spLocks noGrp="1"/>
          </p:cNvSpPr>
          <p:nvPr>
            <p:ph type="ftr" sz="quarter" idx="11"/>
          </p:nvPr>
        </p:nvSpPr>
        <p:spPr/>
        <p:txBody>
          <a:bodyPr/>
          <a:lstStyle/>
          <a:p>
            <a:r>
              <a:rPr lang="en-US" smtClean="0"/>
              <a:t>supriyanto_prabowo@yahoo.com</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400" b="1" dirty="0" err="1" smtClean="0"/>
              <a:t>Rincian</a:t>
            </a:r>
            <a:r>
              <a:rPr lang="en-US" sz="2400" b="1" dirty="0" smtClean="0"/>
              <a:t> </a:t>
            </a:r>
            <a:r>
              <a:rPr lang="en-US" sz="2400" b="1" dirty="0" err="1"/>
              <a:t>kegiatan</a:t>
            </a:r>
            <a:r>
              <a:rPr lang="en-US" sz="2400" b="1" dirty="0"/>
              <a:t> </a:t>
            </a:r>
            <a:r>
              <a:rPr lang="en-US" sz="2400" b="1" dirty="0" err="1"/>
              <a:t>Pustakawan</a:t>
            </a:r>
            <a:r>
              <a:rPr lang="en-US" sz="2400" b="1" dirty="0"/>
              <a:t> Tingkat </a:t>
            </a:r>
            <a:r>
              <a:rPr lang="en-US" sz="2400" b="1" dirty="0" err="1" smtClean="0"/>
              <a:t>Ahli</a:t>
            </a:r>
            <a:r>
              <a:rPr lang="en-US" sz="2400" b="1" dirty="0" smtClean="0"/>
              <a:t>; </a:t>
            </a:r>
            <a:r>
              <a:rPr lang="en-US" sz="2400" b="1" dirty="0" err="1" smtClean="0"/>
              <a:t>sbb</a:t>
            </a:r>
            <a:r>
              <a:rPr lang="en-US" sz="2400" b="1" dirty="0" smtClean="0"/>
              <a:t>.:</a:t>
            </a:r>
          </a:p>
          <a:p>
            <a:pPr marL="566928" indent="-457200">
              <a:buFont typeface="+mj-lt"/>
              <a:buAutoNum type="alphaLcPeriod"/>
            </a:pPr>
            <a:r>
              <a:rPr lang="en-US" sz="2400" b="1" i="1" dirty="0" err="1" smtClean="0"/>
              <a:t>Pust</a:t>
            </a:r>
            <a:r>
              <a:rPr lang="en-US" sz="2400" b="1" i="1" dirty="0" smtClean="0"/>
              <a:t>. </a:t>
            </a:r>
            <a:r>
              <a:rPr lang="en-US" sz="2400" b="1" i="1" dirty="0" err="1"/>
              <a:t>Pertama</a:t>
            </a:r>
            <a:r>
              <a:rPr lang="en-US" sz="2400" b="1" i="1" dirty="0"/>
              <a:t> (</a:t>
            </a:r>
            <a:r>
              <a:rPr lang="en-US" sz="2400" b="1" i="1" dirty="0" smtClean="0"/>
              <a:t>PAP), </a:t>
            </a:r>
            <a:r>
              <a:rPr lang="en-US" sz="2400" dirty="0" err="1"/>
              <a:t>meliputi</a:t>
            </a:r>
            <a:r>
              <a:rPr lang="en-US" sz="2400" dirty="0"/>
              <a:t>: </a:t>
            </a:r>
            <a:r>
              <a:rPr lang="en-US" sz="2400" dirty="0" err="1"/>
              <a:t>urut</a:t>
            </a:r>
            <a:r>
              <a:rPr lang="en-US" sz="2400" dirty="0"/>
              <a:t> </a:t>
            </a:r>
            <a:r>
              <a:rPr lang="en-US" sz="2400" dirty="0" smtClean="0"/>
              <a:t>no. </a:t>
            </a:r>
            <a:r>
              <a:rPr lang="en-US" sz="2400" dirty="0"/>
              <a:t>1 s/d 31, </a:t>
            </a:r>
            <a:r>
              <a:rPr lang="en-US" sz="2400" dirty="0" err="1"/>
              <a:t>cermati</a:t>
            </a:r>
            <a:r>
              <a:rPr lang="en-US" sz="2400" dirty="0"/>
              <a:t> </a:t>
            </a:r>
            <a:r>
              <a:rPr lang="en-US" sz="2400" dirty="0" smtClean="0"/>
              <a:t>no. </a:t>
            </a:r>
            <a:r>
              <a:rPr lang="en-US" sz="2400" dirty="0"/>
              <a:t>25. </a:t>
            </a:r>
            <a:r>
              <a:rPr lang="en-US" sz="2400" dirty="0" err="1"/>
              <a:t>Melakukan</a:t>
            </a:r>
            <a:r>
              <a:rPr lang="en-US" sz="2400" dirty="0"/>
              <a:t> </a:t>
            </a:r>
            <a:r>
              <a:rPr lang="en-US" sz="2400" dirty="0" err="1" smtClean="0"/>
              <a:t>pengkajian</a:t>
            </a:r>
            <a:r>
              <a:rPr lang="en-US" sz="2400" dirty="0" smtClean="0"/>
              <a:t> </a:t>
            </a:r>
            <a:r>
              <a:rPr lang="en-US" sz="2400" dirty="0" err="1" smtClean="0"/>
              <a:t>Kepustaka</a:t>
            </a:r>
            <a:r>
              <a:rPr lang="en-US" sz="2400" dirty="0" smtClean="0"/>
              <a:t> </a:t>
            </a:r>
            <a:r>
              <a:rPr lang="en-US" sz="2400" dirty="0" err="1" smtClean="0"/>
              <a:t>wanan</a:t>
            </a:r>
            <a:r>
              <a:rPr lang="en-US" sz="2400" dirty="0" smtClean="0"/>
              <a:t> </a:t>
            </a:r>
            <a:r>
              <a:rPr lang="en-US" sz="2400" dirty="0" err="1"/>
              <a:t>bersifat</a:t>
            </a:r>
            <a:r>
              <a:rPr lang="en-US" sz="2400" dirty="0"/>
              <a:t> </a:t>
            </a:r>
            <a:r>
              <a:rPr lang="en-US" sz="2400" dirty="0" err="1" smtClean="0"/>
              <a:t>sederhana</a:t>
            </a:r>
            <a:r>
              <a:rPr lang="en-US" sz="2400" dirty="0" smtClean="0"/>
              <a:t> </a:t>
            </a:r>
            <a:r>
              <a:rPr lang="en-US" sz="2400" dirty="0"/>
              <a:t>(</a:t>
            </a:r>
            <a:r>
              <a:rPr lang="en-US" sz="2400" dirty="0" err="1"/>
              <a:t>teknis</a:t>
            </a:r>
            <a:r>
              <a:rPr lang="en-US" sz="2400" dirty="0"/>
              <a:t> </a:t>
            </a:r>
            <a:r>
              <a:rPr lang="en-US" sz="2400" dirty="0" err="1"/>
              <a:t>operasional</a:t>
            </a:r>
            <a:r>
              <a:rPr lang="en-US" sz="2400" dirty="0"/>
              <a:t>).</a:t>
            </a:r>
          </a:p>
          <a:p>
            <a:pPr marL="566928" lvl="0" indent="-457200">
              <a:buFont typeface="+mj-lt"/>
              <a:buAutoNum type="alphaLcPeriod"/>
            </a:pPr>
            <a:r>
              <a:rPr lang="en-US" sz="2400" b="1" i="1" dirty="0" err="1" smtClean="0"/>
              <a:t>Pust</a:t>
            </a:r>
            <a:r>
              <a:rPr lang="en-US" sz="2400" b="1" i="1" dirty="0" smtClean="0"/>
              <a:t>. </a:t>
            </a:r>
            <a:r>
              <a:rPr lang="en-US" sz="2400" b="1" i="1" dirty="0" err="1"/>
              <a:t>Muda</a:t>
            </a:r>
            <a:r>
              <a:rPr lang="en-US" sz="2400" b="1" i="1" dirty="0"/>
              <a:t> (</a:t>
            </a:r>
            <a:r>
              <a:rPr lang="en-US" sz="2400" b="1" i="1" dirty="0" err="1" smtClean="0"/>
              <a:t>PAMuda</a:t>
            </a:r>
            <a:r>
              <a:rPr lang="en-US" sz="2400" b="1" i="1" dirty="0"/>
              <a:t>),</a:t>
            </a:r>
            <a:r>
              <a:rPr lang="en-US" sz="2400" dirty="0"/>
              <a:t> </a:t>
            </a:r>
            <a:r>
              <a:rPr lang="en-US" sz="2400" dirty="0" err="1"/>
              <a:t>meliputi</a:t>
            </a:r>
            <a:r>
              <a:rPr lang="en-US" sz="2400" dirty="0"/>
              <a:t>: </a:t>
            </a:r>
            <a:r>
              <a:rPr lang="en-US" sz="2400" dirty="0" err="1"/>
              <a:t>urut</a:t>
            </a:r>
            <a:r>
              <a:rPr lang="en-US" sz="2400" dirty="0"/>
              <a:t>  1 s/d 27, </a:t>
            </a:r>
            <a:r>
              <a:rPr lang="en-US" sz="2400" dirty="0" err="1"/>
              <a:t>cermati</a:t>
            </a:r>
            <a:r>
              <a:rPr lang="en-US" sz="2400" dirty="0"/>
              <a:t> </a:t>
            </a:r>
            <a:r>
              <a:rPr lang="en-US" sz="2400" dirty="0" smtClean="0"/>
              <a:t>no. </a:t>
            </a:r>
            <a:r>
              <a:rPr lang="en-US" sz="2400" dirty="0"/>
              <a:t>22. </a:t>
            </a:r>
            <a:r>
              <a:rPr lang="en-US" sz="2400" dirty="0" err="1"/>
              <a:t>Melakukan</a:t>
            </a:r>
            <a:r>
              <a:rPr lang="en-US" sz="2400" dirty="0"/>
              <a:t> </a:t>
            </a:r>
            <a:r>
              <a:rPr lang="en-US" sz="2400" dirty="0" err="1"/>
              <a:t>pengkajian</a:t>
            </a:r>
            <a:r>
              <a:rPr lang="en-US" sz="2400" dirty="0"/>
              <a:t> </a:t>
            </a:r>
            <a:r>
              <a:rPr lang="en-US" sz="2400" dirty="0" err="1" smtClean="0"/>
              <a:t>Kepustaka</a:t>
            </a:r>
            <a:r>
              <a:rPr lang="en-US" sz="2400" dirty="0" smtClean="0"/>
              <a:t> </a:t>
            </a:r>
            <a:r>
              <a:rPr lang="en-US" sz="2400" dirty="0" err="1" smtClean="0"/>
              <a:t>wanan</a:t>
            </a:r>
            <a:r>
              <a:rPr lang="en-US" sz="2400" dirty="0" smtClean="0"/>
              <a:t> </a:t>
            </a:r>
            <a:r>
              <a:rPr lang="en-US" sz="2400" dirty="0" err="1"/>
              <a:t>bersifat</a:t>
            </a:r>
            <a:r>
              <a:rPr lang="en-US" sz="2400" dirty="0"/>
              <a:t> </a:t>
            </a:r>
            <a:r>
              <a:rPr lang="en-US" sz="2400" dirty="0" err="1"/>
              <a:t>sederhana</a:t>
            </a:r>
            <a:r>
              <a:rPr lang="en-US" sz="2400" dirty="0"/>
              <a:t> (</a:t>
            </a:r>
            <a:r>
              <a:rPr lang="en-US" sz="2400" dirty="0" err="1"/>
              <a:t>taktis</a:t>
            </a:r>
            <a:r>
              <a:rPr lang="en-US" sz="2400" dirty="0"/>
              <a:t> </a:t>
            </a:r>
            <a:r>
              <a:rPr lang="en-US" sz="2400" dirty="0" err="1" smtClean="0"/>
              <a:t>operasional</a:t>
            </a:r>
            <a:r>
              <a:rPr lang="en-US" sz="2400" dirty="0"/>
              <a:t>).</a:t>
            </a:r>
          </a:p>
          <a:p>
            <a:pPr marL="566928" lvl="0" indent="-457200">
              <a:buFont typeface="+mj-lt"/>
              <a:buAutoNum type="alphaLcPeriod"/>
            </a:pPr>
            <a:r>
              <a:rPr lang="en-US" sz="2400" b="1" i="1" dirty="0" err="1" smtClean="0"/>
              <a:t>Pust</a:t>
            </a:r>
            <a:r>
              <a:rPr lang="en-US" sz="2400" b="1" i="1" dirty="0" smtClean="0"/>
              <a:t>. </a:t>
            </a:r>
            <a:r>
              <a:rPr lang="en-US" sz="2400" b="1" i="1" dirty="0" err="1"/>
              <a:t>Madya</a:t>
            </a:r>
            <a:r>
              <a:rPr lang="en-US" sz="2400" b="1" i="1" dirty="0"/>
              <a:t> (</a:t>
            </a:r>
            <a:r>
              <a:rPr lang="en-US" sz="2400" b="1" i="1" dirty="0" err="1" smtClean="0"/>
              <a:t>PAMadya</a:t>
            </a:r>
            <a:r>
              <a:rPr lang="en-US" sz="2400" b="1" i="1" dirty="0"/>
              <a:t>),</a:t>
            </a:r>
            <a:r>
              <a:rPr lang="en-US" sz="2400" dirty="0"/>
              <a:t> </a:t>
            </a:r>
            <a:r>
              <a:rPr lang="en-US" sz="2400" dirty="0" err="1"/>
              <a:t>meliputi</a:t>
            </a:r>
            <a:r>
              <a:rPr lang="en-US" sz="2400" dirty="0"/>
              <a:t>: </a:t>
            </a:r>
            <a:r>
              <a:rPr lang="en-US" sz="2400" dirty="0" err="1"/>
              <a:t>urut</a:t>
            </a:r>
            <a:r>
              <a:rPr lang="en-US" sz="2400" dirty="0"/>
              <a:t>  1 s/d 26, </a:t>
            </a:r>
            <a:r>
              <a:rPr lang="en-US" sz="2400" dirty="0" err="1"/>
              <a:t>cermati</a:t>
            </a:r>
            <a:r>
              <a:rPr lang="en-US" sz="2400" dirty="0"/>
              <a:t> </a:t>
            </a:r>
            <a:r>
              <a:rPr lang="en-US" sz="2400" dirty="0" smtClean="0"/>
              <a:t>no. 14</a:t>
            </a:r>
            <a:r>
              <a:rPr lang="en-US" sz="2400" dirty="0"/>
              <a:t>. </a:t>
            </a:r>
            <a:r>
              <a:rPr lang="en-US" sz="2400" dirty="0" err="1"/>
              <a:t>Melakukan</a:t>
            </a:r>
            <a:r>
              <a:rPr lang="en-US" sz="2400" dirty="0"/>
              <a:t> </a:t>
            </a:r>
            <a:r>
              <a:rPr lang="en-US" sz="2400" dirty="0" err="1"/>
              <a:t>pengkajian</a:t>
            </a:r>
            <a:r>
              <a:rPr lang="en-US" sz="2400" dirty="0"/>
              <a:t> </a:t>
            </a:r>
            <a:r>
              <a:rPr lang="en-US" sz="2400" dirty="0" err="1" smtClean="0"/>
              <a:t>Kepustaka</a:t>
            </a:r>
            <a:r>
              <a:rPr lang="en-US" sz="2400" dirty="0" smtClean="0"/>
              <a:t> </a:t>
            </a:r>
            <a:r>
              <a:rPr lang="en-US" sz="2400" dirty="0" err="1" smtClean="0"/>
              <a:t>wanan</a:t>
            </a:r>
            <a:r>
              <a:rPr lang="en-US" sz="2400" dirty="0" smtClean="0"/>
              <a:t> </a:t>
            </a:r>
            <a:r>
              <a:rPr lang="en-US" sz="2400" dirty="0" err="1"/>
              <a:t>bersifat</a:t>
            </a:r>
            <a:r>
              <a:rPr lang="en-US" sz="2400" dirty="0"/>
              <a:t> </a:t>
            </a:r>
            <a:r>
              <a:rPr lang="en-US" sz="2400" dirty="0" err="1"/>
              <a:t>kompleks</a:t>
            </a:r>
            <a:r>
              <a:rPr lang="en-US" sz="2400" dirty="0"/>
              <a:t> (</a:t>
            </a:r>
            <a:r>
              <a:rPr lang="en-US" sz="2400" dirty="0" err="1"/>
              <a:t>strategis</a:t>
            </a:r>
            <a:r>
              <a:rPr lang="en-US" sz="2400" dirty="0"/>
              <a:t> </a:t>
            </a:r>
            <a:r>
              <a:rPr lang="en-US" sz="2400" dirty="0" err="1"/>
              <a:t>sektoral</a:t>
            </a:r>
            <a:r>
              <a:rPr lang="en-US" sz="2400" dirty="0"/>
              <a:t>).</a:t>
            </a:r>
          </a:p>
          <a:p>
            <a:pPr marL="566928" lvl="0" indent="-457200">
              <a:buFont typeface="+mj-lt"/>
              <a:buAutoNum type="alphaLcPeriod"/>
            </a:pPr>
            <a:r>
              <a:rPr lang="en-US" sz="2400" b="1" i="1" dirty="0" err="1" smtClean="0"/>
              <a:t>Pust</a:t>
            </a:r>
            <a:r>
              <a:rPr lang="en-US" sz="2400" b="1" i="1" dirty="0" smtClean="0"/>
              <a:t>. </a:t>
            </a:r>
            <a:r>
              <a:rPr lang="en-US" sz="2400" b="1" i="1" dirty="0" err="1"/>
              <a:t>Utama</a:t>
            </a:r>
            <a:r>
              <a:rPr lang="en-US" sz="2400" b="1" i="1" dirty="0"/>
              <a:t> (</a:t>
            </a:r>
            <a:r>
              <a:rPr lang="en-US" sz="2400" b="1" i="1" dirty="0" smtClean="0"/>
              <a:t>PAU),</a:t>
            </a:r>
            <a:r>
              <a:rPr lang="en-US" sz="2400" dirty="0" smtClean="0"/>
              <a:t> </a:t>
            </a:r>
            <a:r>
              <a:rPr lang="en-US" sz="2400" dirty="0" err="1"/>
              <a:t>meliputi</a:t>
            </a:r>
            <a:r>
              <a:rPr lang="en-US" sz="2400" dirty="0"/>
              <a:t>: </a:t>
            </a:r>
            <a:r>
              <a:rPr lang="en-US" sz="2400" dirty="0" err="1"/>
              <a:t>urut</a:t>
            </a:r>
            <a:r>
              <a:rPr lang="en-US" sz="2400" dirty="0"/>
              <a:t> 1 s/d 10, </a:t>
            </a:r>
            <a:r>
              <a:rPr lang="en-US" sz="2400" dirty="0" err="1"/>
              <a:t>cermati</a:t>
            </a:r>
            <a:r>
              <a:rPr lang="en-US" sz="2400" dirty="0"/>
              <a:t> </a:t>
            </a:r>
            <a:r>
              <a:rPr lang="en-US" sz="2400" dirty="0" smtClean="0"/>
              <a:t>no. </a:t>
            </a:r>
            <a:r>
              <a:rPr lang="en-US" sz="2400" dirty="0"/>
              <a:t>2. </a:t>
            </a:r>
            <a:r>
              <a:rPr lang="en-US" sz="2400" dirty="0" err="1"/>
              <a:t>Melakukan</a:t>
            </a:r>
            <a:r>
              <a:rPr lang="en-US" sz="2400" dirty="0"/>
              <a:t> </a:t>
            </a:r>
            <a:r>
              <a:rPr lang="en-US" sz="2400" dirty="0" err="1"/>
              <a:t>pengkajian</a:t>
            </a:r>
            <a:r>
              <a:rPr lang="en-US" sz="2400" dirty="0"/>
              <a:t> </a:t>
            </a:r>
            <a:r>
              <a:rPr lang="en-US" sz="2400" dirty="0" err="1" smtClean="0"/>
              <a:t>Kepustaka</a:t>
            </a:r>
            <a:r>
              <a:rPr lang="en-US" sz="2400" dirty="0" smtClean="0"/>
              <a:t> </a:t>
            </a:r>
            <a:r>
              <a:rPr lang="en-US" sz="2400" dirty="0" err="1" smtClean="0"/>
              <a:t>wanan</a:t>
            </a:r>
            <a:r>
              <a:rPr lang="en-US" sz="2400" dirty="0" smtClean="0"/>
              <a:t> </a:t>
            </a:r>
            <a:r>
              <a:rPr lang="en-US" sz="2400" dirty="0" err="1"/>
              <a:t>bersifat</a:t>
            </a:r>
            <a:r>
              <a:rPr lang="en-US" sz="2400" dirty="0"/>
              <a:t> </a:t>
            </a:r>
            <a:r>
              <a:rPr lang="en-US" sz="2400" dirty="0" err="1"/>
              <a:t>kompleks</a:t>
            </a:r>
            <a:r>
              <a:rPr lang="en-US" sz="2400" dirty="0"/>
              <a:t> (</a:t>
            </a:r>
            <a:r>
              <a:rPr lang="en-US" sz="2400" dirty="0" err="1"/>
              <a:t>strategis</a:t>
            </a:r>
            <a:r>
              <a:rPr lang="en-US" sz="2400" dirty="0"/>
              <a:t> </a:t>
            </a:r>
            <a:r>
              <a:rPr lang="en-US" sz="2400" dirty="0" err="1"/>
              <a:t>nasional</a:t>
            </a:r>
            <a:r>
              <a:rPr lang="en-US" sz="2400" dirty="0"/>
              <a:t>).</a:t>
            </a:r>
          </a:p>
          <a:p>
            <a:pPr marL="566928" indent="-457200">
              <a:buFont typeface="+mj-lt"/>
              <a:buAutoNum type="alphaLcPeriod"/>
            </a:pPr>
            <a:endParaRPr lang="en-US" sz="24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30</a:t>
            </a:fld>
            <a:endParaRPr lang="en-US"/>
          </a:p>
        </p:txBody>
      </p:sp>
      <p:sp>
        <p:nvSpPr>
          <p:cNvPr id="6" name="Title 5"/>
          <p:cNvSpPr>
            <a:spLocks noGrp="1"/>
          </p:cNvSpPr>
          <p:nvPr>
            <p:ph type="title"/>
          </p:nvPr>
        </p:nvSpPr>
        <p:spPr/>
        <p:txBody>
          <a:bodyPr>
            <a:noAutofit/>
          </a:bodyPr>
          <a:lstStyle/>
          <a:p>
            <a:r>
              <a:rPr lang="en-ID" sz="3600" i="1" dirty="0" err="1"/>
              <a:t>Implementasi</a:t>
            </a:r>
            <a:r>
              <a:rPr lang="en-ID" sz="3600" i="1" dirty="0"/>
              <a:t> </a:t>
            </a:r>
            <a:r>
              <a:rPr lang="en-ID" sz="3600" i="1" dirty="0" err="1"/>
              <a:t>Kegiatan</a:t>
            </a:r>
            <a:r>
              <a:rPr lang="en-ID" sz="3600" i="1" dirty="0"/>
              <a:t> (</a:t>
            </a:r>
            <a:r>
              <a:rPr lang="en-ID" sz="3600" i="1" dirty="0" err="1"/>
              <a:t>PerMenpan</a:t>
            </a:r>
            <a:r>
              <a:rPr lang="en-ID" sz="3600" i="1" dirty="0"/>
              <a:t> &amp; RB No. 9 </a:t>
            </a:r>
            <a:r>
              <a:rPr lang="en-ID" sz="3600" i="1" dirty="0" err="1"/>
              <a:t>Thn</a:t>
            </a:r>
            <a:r>
              <a:rPr lang="en-ID" sz="3600" i="1" dirty="0"/>
              <a:t> 2014, </a:t>
            </a:r>
            <a:r>
              <a:rPr lang="en-ID" sz="3600" i="1" dirty="0" err="1"/>
              <a:t>Pasal</a:t>
            </a:r>
            <a:r>
              <a:rPr lang="en-ID" sz="3600" i="1" dirty="0"/>
              <a:t> 9)</a:t>
            </a:r>
            <a:endParaRPr lang="en-US" sz="3600" dirty="0"/>
          </a:p>
        </p:txBody>
      </p:sp>
    </p:spTree>
    <p:extLst>
      <p:ext uri="{BB962C8B-B14F-4D97-AF65-F5344CB8AC3E}">
        <p14:creationId xmlns:p14="http://schemas.microsoft.com/office/powerpoint/2010/main" xmlns="" val="64714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7500" lnSpcReduction="20000"/>
          </a:bodyPr>
          <a:lstStyle/>
          <a:p>
            <a:r>
              <a:rPr lang="en-US" dirty="0" smtClean="0"/>
              <a:t>Nampak </a:t>
            </a:r>
            <a:r>
              <a:rPr lang="en-US" dirty="0" err="1" smtClean="0"/>
              <a:t>perbedaan</a:t>
            </a:r>
            <a:r>
              <a:rPr lang="en-US" dirty="0" smtClean="0"/>
              <a:t> </a:t>
            </a:r>
            <a:r>
              <a:rPr lang="en-US" dirty="0" err="1" smtClean="0"/>
              <a:t>tugas</a:t>
            </a:r>
            <a:r>
              <a:rPr lang="en-US" dirty="0" smtClean="0"/>
              <a:t> </a:t>
            </a:r>
            <a:r>
              <a:rPr lang="en-US" dirty="0" err="1" smtClean="0"/>
              <a:t>antara</a:t>
            </a:r>
            <a:r>
              <a:rPr lang="en-US" dirty="0" smtClean="0"/>
              <a:t> </a:t>
            </a:r>
            <a:r>
              <a:rPr lang="en-US" dirty="0" err="1" smtClean="0"/>
              <a:t>fungsional</a:t>
            </a:r>
            <a:r>
              <a:rPr lang="en-US" dirty="0" smtClean="0"/>
              <a:t> </a:t>
            </a:r>
            <a:r>
              <a:rPr lang="en-US" dirty="0" err="1" smtClean="0"/>
              <a:t>keahlian</a:t>
            </a:r>
            <a:r>
              <a:rPr lang="en-US" dirty="0" smtClean="0"/>
              <a:t> &amp; </a:t>
            </a:r>
            <a:r>
              <a:rPr lang="en-US" dirty="0" err="1" smtClean="0"/>
              <a:t>ke</a:t>
            </a:r>
            <a:r>
              <a:rPr lang="en-US" dirty="0" smtClean="0"/>
              <a:t>- </a:t>
            </a:r>
            <a:r>
              <a:rPr lang="en-US" dirty="0" err="1" smtClean="0"/>
              <a:t>terampilan</a:t>
            </a:r>
            <a:r>
              <a:rPr lang="en-US" dirty="0" smtClean="0"/>
              <a:t>, </a:t>
            </a:r>
            <a:r>
              <a:rPr lang="en-US" dirty="0" err="1" smtClean="0"/>
              <a:t>yi</a:t>
            </a:r>
            <a:r>
              <a:rPr lang="en-US" dirty="0" smtClean="0"/>
              <a:t> pd </a:t>
            </a:r>
            <a:r>
              <a:rPr lang="en-US" dirty="0" err="1" smtClean="0"/>
              <a:t>rincian</a:t>
            </a:r>
            <a:r>
              <a:rPr lang="en-US" dirty="0" smtClean="0"/>
              <a:t> </a:t>
            </a:r>
            <a:r>
              <a:rPr lang="en-US" dirty="0" err="1" smtClean="0"/>
              <a:t>kegiatan</a:t>
            </a:r>
            <a:r>
              <a:rPr lang="en-US" dirty="0" smtClean="0"/>
              <a:t> </a:t>
            </a:r>
            <a:r>
              <a:rPr lang="en-US" dirty="0" err="1" smtClean="0"/>
              <a:t>Pustakwan</a:t>
            </a:r>
            <a:r>
              <a:rPr lang="en-US" dirty="0" smtClean="0"/>
              <a:t> </a:t>
            </a:r>
            <a:r>
              <a:rPr lang="en-US" dirty="0" err="1" smtClean="0"/>
              <a:t>Tkt</a:t>
            </a:r>
            <a:r>
              <a:rPr lang="en-US" dirty="0" smtClean="0"/>
              <a:t> </a:t>
            </a:r>
            <a:r>
              <a:rPr lang="en-US" dirty="0" err="1" smtClean="0"/>
              <a:t>Terampil</a:t>
            </a:r>
            <a:r>
              <a:rPr lang="en-US" dirty="0" smtClean="0"/>
              <a:t> </a:t>
            </a:r>
            <a:r>
              <a:rPr lang="en-US" dirty="0" err="1" smtClean="0"/>
              <a:t>tdk</a:t>
            </a:r>
            <a:r>
              <a:rPr lang="en-US" dirty="0" smtClean="0"/>
              <a:t> </a:t>
            </a:r>
            <a:r>
              <a:rPr lang="en-US" dirty="0" err="1" smtClean="0"/>
              <a:t>ada</a:t>
            </a:r>
            <a:r>
              <a:rPr lang="en-US" dirty="0" smtClean="0"/>
              <a:t> </a:t>
            </a:r>
            <a:r>
              <a:rPr lang="en-US" dirty="0" err="1" smtClean="0"/>
              <a:t>kegiatan</a:t>
            </a:r>
            <a:r>
              <a:rPr lang="en-US" dirty="0" smtClean="0"/>
              <a:t> </a:t>
            </a:r>
            <a:r>
              <a:rPr lang="en-US" dirty="0" err="1" smtClean="0"/>
              <a:t>pengkajian</a:t>
            </a:r>
            <a:r>
              <a:rPr lang="en-US" dirty="0" smtClean="0"/>
              <a:t>, </a:t>
            </a:r>
            <a:r>
              <a:rPr lang="en-US" dirty="0" err="1" smtClean="0"/>
              <a:t>smentara</a:t>
            </a:r>
            <a:r>
              <a:rPr lang="en-US" dirty="0" smtClean="0"/>
              <a:t> </a:t>
            </a:r>
            <a:r>
              <a:rPr lang="en-US" dirty="0" err="1" smtClean="0"/>
              <a:t>kegiatan</a:t>
            </a:r>
            <a:r>
              <a:rPr lang="en-US" dirty="0" smtClean="0"/>
              <a:t> </a:t>
            </a:r>
            <a:r>
              <a:rPr lang="en-US" dirty="0" err="1" smtClean="0"/>
              <a:t>Pustakwn</a:t>
            </a:r>
            <a:r>
              <a:rPr lang="en-US" dirty="0" smtClean="0"/>
              <a:t> </a:t>
            </a:r>
            <a:r>
              <a:rPr lang="en-US" dirty="0" err="1" smtClean="0"/>
              <a:t>Tkt</a:t>
            </a:r>
            <a:r>
              <a:rPr lang="en-US" dirty="0" smtClean="0"/>
              <a:t> </a:t>
            </a:r>
            <a:r>
              <a:rPr lang="en-US" dirty="0" err="1" smtClean="0"/>
              <a:t>Ahli</a:t>
            </a:r>
            <a:r>
              <a:rPr lang="en-US" dirty="0" smtClean="0"/>
              <a:t> </a:t>
            </a:r>
            <a:r>
              <a:rPr lang="en-US" dirty="0" err="1" smtClean="0"/>
              <a:t>dijumpai</a:t>
            </a:r>
            <a:r>
              <a:rPr lang="en-US" dirty="0" smtClean="0"/>
              <a:t> </a:t>
            </a:r>
            <a:r>
              <a:rPr lang="en-US" dirty="0" err="1" smtClean="0"/>
              <a:t>kegiatan</a:t>
            </a:r>
            <a:r>
              <a:rPr lang="en-US" dirty="0" smtClean="0"/>
              <a:t> </a:t>
            </a:r>
            <a:r>
              <a:rPr lang="en-US" dirty="0" err="1" smtClean="0"/>
              <a:t>melakukan</a:t>
            </a:r>
            <a:r>
              <a:rPr lang="en-US" dirty="0" smtClean="0"/>
              <a:t> </a:t>
            </a:r>
            <a:r>
              <a:rPr lang="en-US" dirty="0" err="1" smtClean="0"/>
              <a:t>pengkajian</a:t>
            </a:r>
            <a:r>
              <a:rPr lang="en-US" dirty="0" smtClean="0"/>
              <a:t> </a:t>
            </a:r>
            <a:r>
              <a:rPr lang="en-US" dirty="0" err="1" smtClean="0"/>
              <a:t>Kepustakawanan</a:t>
            </a:r>
            <a:r>
              <a:rPr lang="en-US" dirty="0" smtClean="0"/>
              <a:t>. </a:t>
            </a:r>
          </a:p>
          <a:p>
            <a:endParaRPr lang="en-US" dirty="0" smtClean="0"/>
          </a:p>
          <a:p>
            <a:r>
              <a:rPr lang="en-US" dirty="0" err="1" smtClean="0"/>
              <a:t>Bahkan</a:t>
            </a:r>
            <a:r>
              <a:rPr lang="en-US" dirty="0" smtClean="0"/>
              <a:t> </a:t>
            </a:r>
            <a:r>
              <a:rPr lang="en-US" dirty="0" err="1" smtClean="0"/>
              <a:t>ada</a:t>
            </a:r>
            <a:r>
              <a:rPr lang="en-US" dirty="0" smtClean="0"/>
              <a:t> </a:t>
            </a:r>
            <a:r>
              <a:rPr lang="en-US" dirty="0" err="1" smtClean="0"/>
              <a:t>tuntutan</a:t>
            </a:r>
            <a:r>
              <a:rPr lang="en-US" dirty="0" smtClean="0"/>
              <a:t> </a:t>
            </a:r>
            <a:r>
              <a:rPr lang="en-US" dirty="0" err="1" smtClean="0"/>
              <a:t>sbg</a:t>
            </a:r>
            <a:r>
              <a:rPr lang="en-US" dirty="0" smtClean="0"/>
              <a:t> </a:t>
            </a:r>
            <a:r>
              <a:rPr lang="en-US" dirty="0" err="1" smtClean="0"/>
              <a:t>Pustakwan</a:t>
            </a:r>
            <a:r>
              <a:rPr lang="en-US" dirty="0" smtClean="0"/>
              <a:t> </a:t>
            </a:r>
            <a:r>
              <a:rPr lang="en-US" dirty="0" err="1" smtClean="0"/>
              <a:t>Tkt</a:t>
            </a:r>
            <a:r>
              <a:rPr lang="en-US" dirty="0" smtClean="0"/>
              <a:t> </a:t>
            </a:r>
            <a:r>
              <a:rPr lang="en-US" dirty="0" err="1" smtClean="0"/>
              <a:t>Ahli</a:t>
            </a:r>
            <a:r>
              <a:rPr lang="en-US" dirty="0" smtClean="0"/>
              <a:t> dg </a:t>
            </a:r>
            <a:r>
              <a:rPr lang="en-US" dirty="0" err="1" smtClean="0"/>
              <a:t>kualifikasi</a:t>
            </a:r>
            <a:r>
              <a:rPr lang="en-US" dirty="0" smtClean="0"/>
              <a:t> professional </a:t>
            </a:r>
            <a:r>
              <a:rPr lang="en-US" dirty="0" err="1" smtClean="0"/>
              <a:t>sudah</a:t>
            </a:r>
            <a:r>
              <a:rPr lang="en-US" dirty="0" smtClean="0"/>
              <a:t> </a:t>
            </a:r>
            <a:r>
              <a:rPr lang="en-US" dirty="0" err="1" smtClean="0"/>
              <a:t>semestinya</a:t>
            </a:r>
            <a:r>
              <a:rPr lang="en-US" dirty="0" smtClean="0"/>
              <a:t> </a:t>
            </a:r>
            <a:r>
              <a:rPr lang="en-US" dirty="0" err="1" smtClean="0"/>
              <a:t>perlu</a:t>
            </a:r>
            <a:r>
              <a:rPr lang="en-US" dirty="0" smtClean="0"/>
              <a:t> </a:t>
            </a:r>
            <a:r>
              <a:rPr lang="en-US" dirty="0" err="1" smtClean="0"/>
              <a:t>adanya</a:t>
            </a:r>
            <a:r>
              <a:rPr lang="en-US" dirty="0" smtClean="0"/>
              <a:t> </a:t>
            </a:r>
            <a:r>
              <a:rPr lang="en-US" b="1" i="1" dirty="0" smtClean="0"/>
              <a:t>“</a:t>
            </a:r>
            <a:r>
              <a:rPr lang="en-US" b="1" i="1" dirty="0" err="1" smtClean="0"/>
              <a:t>keserasian</a:t>
            </a:r>
            <a:r>
              <a:rPr lang="en-US" b="1" i="1" dirty="0" smtClean="0"/>
              <a:t>, </a:t>
            </a:r>
            <a:r>
              <a:rPr lang="en-US" b="1" i="1" dirty="0" err="1" smtClean="0"/>
              <a:t>keselarasan</a:t>
            </a:r>
            <a:r>
              <a:rPr lang="en-US" b="1" i="1" dirty="0" smtClean="0"/>
              <a:t> &amp; </a:t>
            </a:r>
            <a:r>
              <a:rPr lang="en-US" b="1" i="1" dirty="0" err="1" smtClean="0"/>
              <a:t>kesimbangan</a:t>
            </a:r>
            <a:r>
              <a:rPr lang="en-US" b="1" i="1" dirty="0" smtClean="0"/>
              <a:t> </a:t>
            </a:r>
            <a:r>
              <a:rPr lang="en-US" b="1" i="1" dirty="0" err="1" smtClean="0"/>
              <a:t>antara</a:t>
            </a:r>
            <a:r>
              <a:rPr lang="en-US" b="1" i="1" dirty="0" smtClean="0"/>
              <a:t> </a:t>
            </a:r>
            <a:r>
              <a:rPr lang="en-US" b="1" i="1" dirty="0" err="1" smtClean="0"/>
              <a:t>pangkat</a:t>
            </a:r>
            <a:r>
              <a:rPr lang="en-US" b="1" i="1" dirty="0" smtClean="0"/>
              <a:t>, </a:t>
            </a:r>
            <a:r>
              <a:rPr lang="en-US" b="1" i="1" dirty="0" err="1" smtClean="0"/>
              <a:t>jabatan</a:t>
            </a:r>
            <a:r>
              <a:rPr lang="en-US" b="1" i="1" dirty="0" smtClean="0"/>
              <a:t>, </a:t>
            </a:r>
            <a:r>
              <a:rPr lang="en-US" b="1" i="1" dirty="0" err="1" smtClean="0"/>
              <a:t>usia</a:t>
            </a:r>
            <a:r>
              <a:rPr lang="en-US" b="1" i="1" dirty="0" smtClean="0"/>
              <a:t>, </a:t>
            </a:r>
            <a:r>
              <a:rPr lang="en-US" b="1" i="1" dirty="0" err="1" smtClean="0"/>
              <a:t>masa</a:t>
            </a:r>
            <a:r>
              <a:rPr lang="en-US" b="1" i="1" dirty="0" smtClean="0"/>
              <a:t> </a:t>
            </a:r>
            <a:r>
              <a:rPr lang="en-US" b="1" i="1" dirty="0" err="1" smtClean="0"/>
              <a:t>kerja</a:t>
            </a:r>
            <a:r>
              <a:rPr lang="en-US" b="1" i="1" dirty="0" smtClean="0"/>
              <a:t>, </a:t>
            </a:r>
            <a:r>
              <a:rPr lang="en-US" b="1" i="1" dirty="0" err="1" smtClean="0"/>
              <a:t>diklat</a:t>
            </a:r>
            <a:r>
              <a:rPr lang="en-US" b="1" i="1" dirty="0" smtClean="0"/>
              <a:t> &amp; </a:t>
            </a:r>
            <a:r>
              <a:rPr lang="en-US" b="1" i="1" dirty="0" err="1" smtClean="0"/>
              <a:t>kompetensinya</a:t>
            </a:r>
            <a:r>
              <a:rPr lang="en-US" b="1" i="1" dirty="0" smtClean="0"/>
              <a:t>”.</a:t>
            </a:r>
            <a:r>
              <a:rPr lang="en-US" dirty="0" smtClean="0"/>
              <a:t> </a:t>
            </a:r>
          </a:p>
          <a:p>
            <a:endParaRPr lang="en-US" dirty="0" smtClean="0"/>
          </a:p>
          <a:p>
            <a:r>
              <a:rPr lang="en-US" dirty="0" err="1" smtClean="0"/>
              <a:t>Bermakna</a:t>
            </a:r>
            <a:r>
              <a:rPr lang="en-US" dirty="0" smtClean="0"/>
              <a:t> </a:t>
            </a:r>
            <a:r>
              <a:rPr lang="en-US" dirty="0" err="1" smtClean="0"/>
              <a:t>ada</a:t>
            </a:r>
            <a:r>
              <a:rPr lang="en-US" dirty="0" smtClean="0"/>
              <a:t> </a:t>
            </a:r>
            <a:r>
              <a:rPr lang="en-US" dirty="0" err="1" smtClean="0"/>
              <a:t>perbedaan</a:t>
            </a:r>
            <a:r>
              <a:rPr lang="en-US" dirty="0" smtClean="0"/>
              <a:t> </a:t>
            </a:r>
            <a:r>
              <a:rPr lang="en-US" dirty="0" err="1" smtClean="0"/>
              <a:t>prinsip</a:t>
            </a:r>
            <a:r>
              <a:rPr lang="en-US" dirty="0" smtClean="0"/>
              <a:t> </a:t>
            </a:r>
            <a:r>
              <a:rPr lang="en-US" dirty="0" err="1" smtClean="0"/>
              <a:t>antara</a:t>
            </a:r>
            <a:r>
              <a:rPr lang="en-US" dirty="0" smtClean="0"/>
              <a:t> </a:t>
            </a:r>
            <a:r>
              <a:rPr lang="en-US" dirty="0" err="1" smtClean="0"/>
              <a:t>jabatan</a:t>
            </a:r>
            <a:r>
              <a:rPr lang="en-US" dirty="0" smtClean="0"/>
              <a:t> </a:t>
            </a:r>
            <a:r>
              <a:rPr lang="en-US" dirty="0" err="1" smtClean="0"/>
              <a:t>fungsional</a:t>
            </a:r>
            <a:r>
              <a:rPr lang="en-US" dirty="0" smtClean="0"/>
              <a:t> </a:t>
            </a:r>
            <a:r>
              <a:rPr lang="en-US" dirty="0" err="1" smtClean="0"/>
              <a:t>keahlian</a:t>
            </a:r>
            <a:r>
              <a:rPr lang="en-US" dirty="0" smtClean="0"/>
              <a:t> </a:t>
            </a:r>
            <a:r>
              <a:rPr lang="en-US" dirty="0" err="1" smtClean="0"/>
              <a:t>yg</a:t>
            </a:r>
            <a:r>
              <a:rPr lang="en-US" dirty="0" smtClean="0"/>
              <a:t> </a:t>
            </a:r>
            <a:r>
              <a:rPr lang="en-US" dirty="0" err="1" smtClean="0"/>
              <a:t>brtumpu</a:t>
            </a:r>
            <a:r>
              <a:rPr lang="en-US" dirty="0" smtClean="0"/>
              <a:t> pd </a:t>
            </a:r>
            <a:r>
              <a:rPr lang="en-US" dirty="0" err="1" smtClean="0"/>
              <a:t>kualifikasi</a:t>
            </a:r>
            <a:r>
              <a:rPr lang="en-US" dirty="0" smtClean="0"/>
              <a:t> professional, </a:t>
            </a:r>
            <a:r>
              <a:rPr lang="en-US" dirty="0" err="1" smtClean="0"/>
              <a:t>smentara</a:t>
            </a:r>
            <a:r>
              <a:rPr lang="en-US" dirty="0" smtClean="0"/>
              <a:t> </a:t>
            </a:r>
            <a:r>
              <a:rPr lang="en-US" dirty="0" err="1" smtClean="0"/>
              <a:t>jabfung</a:t>
            </a:r>
            <a:r>
              <a:rPr lang="en-US" dirty="0" smtClean="0"/>
              <a:t> </a:t>
            </a:r>
            <a:r>
              <a:rPr lang="en-US" dirty="0" err="1" smtClean="0"/>
              <a:t>keterampilan</a:t>
            </a:r>
            <a:r>
              <a:rPr lang="en-US" dirty="0" smtClean="0"/>
              <a:t> </a:t>
            </a:r>
            <a:r>
              <a:rPr lang="en-US" dirty="0" err="1" smtClean="0"/>
              <a:t>bertumpu</a:t>
            </a:r>
            <a:r>
              <a:rPr lang="en-US" dirty="0" smtClean="0"/>
              <a:t> pd </a:t>
            </a:r>
            <a:r>
              <a:rPr lang="en-US" dirty="0" err="1" smtClean="0"/>
              <a:t>kualifikasi</a:t>
            </a:r>
            <a:r>
              <a:rPr lang="en-US" dirty="0" smtClean="0"/>
              <a:t> </a:t>
            </a:r>
            <a:r>
              <a:rPr lang="en-US" dirty="0" err="1" smtClean="0"/>
              <a:t>teknisi</a:t>
            </a:r>
            <a:r>
              <a:rPr lang="en-US" dirty="0" smtClean="0"/>
              <a:t> </a:t>
            </a:r>
            <a:r>
              <a:rPr lang="en-US" dirty="0" err="1" smtClean="0"/>
              <a:t>atau</a:t>
            </a:r>
            <a:r>
              <a:rPr lang="en-US" dirty="0" smtClean="0"/>
              <a:t> </a:t>
            </a:r>
            <a:r>
              <a:rPr lang="en-US" dirty="0" err="1" smtClean="0"/>
              <a:t>penunjang</a:t>
            </a:r>
            <a:r>
              <a:rPr lang="en-US" dirty="0" smtClean="0"/>
              <a:t> professional.</a:t>
            </a:r>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31</a:t>
            </a:fld>
            <a:endParaRPr lang="en-US"/>
          </a:p>
        </p:txBody>
      </p:sp>
      <p:sp>
        <p:nvSpPr>
          <p:cNvPr id="6" name="Title 5"/>
          <p:cNvSpPr>
            <a:spLocks noGrp="1"/>
          </p:cNvSpPr>
          <p:nvPr>
            <p:ph type="title"/>
          </p:nvPr>
        </p:nvSpPr>
        <p:spPr/>
        <p:txBody>
          <a:bodyPr>
            <a:normAutofit/>
          </a:bodyPr>
          <a:lstStyle/>
          <a:p>
            <a:r>
              <a:rPr lang="en-US" sz="3600" i="1" dirty="0" err="1" smtClean="0"/>
              <a:t>Lanjutan</a:t>
            </a:r>
            <a:endParaRPr lang="en-US" sz="36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dirty="0" err="1" smtClean="0"/>
              <a:t>Pustakawan</a:t>
            </a:r>
            <a:r>
              <a:rPr lang="en-US" dirty="0" smtClean="0"/>
              <a:t> </a:t>
            </a:r>
            <a:r>
              <a:rPr lang="en-US" dirty="0" err="1" smtClean="0"/>
              <a:t>diharapkan</a:t>
            </a:r>
            <a:r>
              <a:rPr lang="en-US" dirty="0" smtClean="0"/>
              <a:t> </a:t>
            </a:r>
            <a:r>
              <a:rPr lang="en-US" dirty="0" err="1" smtClean="0"/>
              <a:t>memiliki</a:t>
            </a:r>
            <a:r>
              <a:rPr lang="en-US" dirty="0" smtClean="0"/>
              <a:t> </a:t>
            </a:r>
            <a:r>
              <a:rPr lang="en-US" dirty="0" err="1" smtClean="0"/>
              <a:t>kemampuan</a:t>
            </a:r>
            <a:r>
              <a:rPr lang="en-US" dirty="0" smtClean="0"/>
              <a:t> </a:t>
            </a:r>
            <a:r>
              <a:rPr lang="en-US" dirty="0" err="1" smtClean="0"/>
              <a:t>utk</a:t>
            </a:r>
            <a:r>
              <a:rPr lang="en-US" dirty="0" smtClean="0"/>
              <a:t> </a:t>
            </a:r>
            <a:r>
              <a:rPr lang="en-US" dirty="0" err="1" smtClean="0"/>
              <a:t>merencanakan</a:t>
            </a:r>
            <a:r>
              <a:rPr lang="en-US" dirty="0" smtClean="0"/>
              <a:t> </a:t>
            </a:r>
            <a:r>
              <a:rPr lang="en-US" dirty="0" err="1" smtClean="0"/>
              <a:t>apa</a:t>
            </a:r>
            <a:r>
              <a:rPr lang="en-US" dirty="0" smtClean="0"/>
              <a:t> </a:t>
            </a:r>
            <a:r>
              <a:rPr lang="en-US" dirty="0" err="1" smtClean="0"/>
              <a:t>saja</a:t>
            </a:r>
            <a:r>
              <a:rPr lang="en-US" dirty="0" smtClean="0"/>
              <a:t> </a:t>
            </a:r>
            <a:r>
              <a:rPr lang="en-US" dirty="0" err="1" smtClean="0"/>
              <a:t>yg</a:t>
            </a:r>
            <a:r>
              <a:rPr lang="en-US" dirty="0" smtClean="0"/>
              <a:t> </a:t>
            </a:r>
            <a:r>
              <a:rPr lang="en-US" dirty="0" err="1" smtClean="0"/>
              <a:t>hrs</a:t>
            </a:r>
            <a:r>
              <a:rPr lang="en-US" dirty="0" smtClean="0"/>
              <a:t> </a:t>
            </a:r>
            <a:r>
              <a:rPr lang="en-US" dirty="0" err="1" smtClean="0"/>
              <a:t>dikerjakan</a:t>
            </a:r>
            <a:r>
              <a:rPr lang="en-US" dirty="0" smtClean="0"/>
              <a:t> </a:t>
            </a:r>
            <a:r>
              <a:rPr lang="en-US" dirty="0" smtClean="0">
                <a:sym typeface="Wingdings" pitchFamily="2" charset="2"/>
              </a:rPr>
              <a:t> SAP</a:t>
            </a:r>
            <a:r>
              <a:rPr lang="en-US" dirty="0" smtClean="0"/>
              <a:t>, </a:t>
            </a:r>
            <a:r>
              <a:rPr lang="en-US" dirty="0" err="1" smtClean="0"/>
              <a:t>termasuk</a:t>
            </a:r>
            <a:r>
              <a:rPr lang="en-US" dirty="0" smtClean="0"/>
              <a:t> </a:t>
            </a:r>
            <a:r>
              <a:rPr lang="en-US" dirty="0" err="1" smtClean="0"/>
              <a:t>didlmnya</a:t>
            </a:r>
            <a:r>
              <a:rPr lang="en-US" dirty="0" smtClean="0"/>
              <a:t> </a:t>
            </a:r>
            <a:r>
              <a:rPr lang="en-US" dirty="0" err="1" smtClean="0"/>
              <a:t>perolehan</a:t>
            </a:r>
            <a:r>
              <a:rPr lang="en-US" dirty="0" smtClean="0"/>
              <a:t> AK. </a:t>
            </a:r>
            <a:r>
              <a:rPr lang="en-US" b="1" i="1" dirty="0" err="1" smtClean="0"/>
              <a:t>Berarti</a:t>
            </a:r>
            <a:r>
              <a:rPr lang="en-US" b="1" i="1" dirty="0" smtClean="0"/>
              <a:t> AK </a:t>
            </a:r>
            <a:r>
              <a:rPr lang="en-US" b="1" i="1" dirty="0" err="1" smtClean="0"/>
              <a:t>bukan</a:t>
            </a:r>
            <a:r>
              <a:rPr lang="en-US" b="1" i="1" dirty="0" smtClean="0"/>
              <a:t> </a:t>
            </a:r>
            <a:r>
              <a:rPr lang="en-US" b="1" i="1" dirty="0" err="1" smtClean="0"/>
              <a:t>sekedar</a:t>
            </a:r>
            <a:r>
              <a:rPr lang="en-US" b="1" i="1" dirty="0" smtClean="0"/>
              <a:t> </a:t>
            </a:r>
            <a:r>
              <a:rPr lang="en-US" b="1" i="1" dirty="0" err="1" smtClean="0"/>
              <a:t>perolehan</a:t>
            </a:r>
            <a:r>
              <a:rPr lang="en-US" b="1" i="1" dirty="0" smtClean="0"/>
              <a:t> </a:t>
            </a:r>
            <a:r>
              <a:rPr lang="en-US" b="1" i="1" dirty="0" err="1" smtClean="0"/>
              <a:t>angka</a:t>
            </a:r>
            <a:r>
              <a:rPr lang="en-US" b="1" i="1" dirty="0" smtClean="0"/>
              <a:t> </a:t>
            </a:r>
            <a:r>
              <a:rPr lang="en-US" b="1" i="1" dirty="0" err="1" smtClean="0"/>
              <a:t>tp</a:t>
            </a:r>
            <a:r>
              <a:rPr lang="en-US" b="1" i="1" dirty="0" smtClean="0"/>
              <a:t> </a:t>
            </a:r>
            <a:r>
              <a:rPr lang="en-US" b="1" i="1" dirty="0" err="1" smtClean="0"/>
              <a:t>peroiehan</a:t>
            </a:r>
            <a:r>
              <a:rPr lang="en-US" b="1" i="1" dirty="0" smtClean="0"/>
              <a:t> </a:t>
            </a:r>
            <a:r>
              <a:rPr lang="en-US" b="1" i="1" dirty="0" err="1" smtClean="0"/>
              <a:t>atau</a:t>
            </a:r>
            <a:r>
              <a:rPr lang="en-US" b="1" i="1" dirty="0" smtClean="0"/>
              <a:t> </a:t>
            </a:r>
            <a:r>
              <a:rPr lang="en-US" b="1" i="1" dirty="0" err="1" smtClean="0"/>
              <a:t>peningkatan</a:t>
            </a:r>
            <a:r>
              <a:rPr lang="en-US" b="1" i="1" dirty="0" smtClean="0"/>
              <a:t> </a:t>
            </a:r>
            <a:r>
              <a:rPr lang="en-US" b="1" i="1" dirty="0" err="1" smtClean="0"/>
              <a:t>kinerja</a:t>
            </a:r>
            <a:r>
              <a:rPr lang="en-US" b="1" i="1" dirty="0" smtClean="0"/>
              <a:t> </a:t>
            </a:r>
            <a:r>
              <a:rPr lang="en-US" b="1" i="1" dirty="0" err="1" smtClean="0"/>
              <a:t>atau</a:t>
            </a:r>
            <a:r>
              <a:rPr lang="en-US" b="1" i="1" dirty="0" smtClean="0"/>
              <a:t> </a:t>
            </a:r>
            <a:r>
              <a:rPr lang="en-US" b="1" i="1" dirty="0" err="1" smtClean="0"/>
              <a:t>presasi</a:t>
            </a:r>
            <a:r>
              <a:rPr lang="en-US" b="1" i="1" dirty="0" smtClean="0"/>
              <a:t> </a:t>
            </a:r>
            <a:r>
              <a:rPr lang="en-US" b="1" i="1" dirty="0" err="1" smtClean="0"/>
              <a:t>kerja</a:t>
            </a:r>
            <a:r>
              <a:rPr lang="en-US" b="1" i="1" dirty="0" smtClean="0"/>
              <a:t>. </a:t>
            </a:r>
          </a:p>
          <a:p>
            <a:r>
              <a:rPr lang="en-US" dirty="0" err="1" smtClean="0"/>
              <a:t>Pustakawan</a:t>
            </a:r>
            <a:r>
              <a:rPr lang="en-US" dirty="0" smtClean="0"/>
              <a:t> </a:t>
            </a:r>
            <a:r>
              <a:rPr lang="en-US" dirty="0" err="1" smtClean="0"/>
              <a:t>dlm</a:t>
            </a:r>
            <a:r>
              <a:rPr lang="en-US" dirty="0" smtClean="0"/>
              <a:t> </a:t>
            </a:r>
            <a:r>
              <a:rPr lang="en-US" dirty="0" err="1" smtClean="0"/>
              <a:t>pelaksanaan</a:t>
            </a:r>
            <a:r>
              <a:rPr lang="en-US" dirty="0" smtClean="0"/>
              <a:t> </a:t>
            </a:r>
            <a:r>
              <a:rPr lang="en-US" dirty="0" err="1" smtClean="0"/>
              <a:t>tugas</a:t>
            </a:r>
            <a:r>
              <a:rPr lang="en-US" dirty="0" smtClean="0"/>
              <a:t> </a:t>
            </a:r>
            <a:r>
              <a:rPr lang="en-US" dirty="0" err="1" smtClean="0"/>
              <a:t>utamanya</a:t>
            </a:r>
            <a:r>
              <a:rPr lang="en-US" dirty="0" smtClean="0"/>
              <a:t> </a:t>
            </a:r>
            <a:r>
              <a:rPr lang="en-US" dirty="0" err="1" smtClean="0"/>
              <a:t>Pengelolaan</a:t>
            </a:r>
            <a:r>
              <a:rPr lang="en-US" dirty="0" smtClean="0"/>
              <a:t> Perp. </a:t>
            </a:r>
            <a:r>
              <a:rPr lang="en-US" dirty="0" err="1" smtClean="0"/>
              <a:t>mliputi</a:t>
            </a:r>
            <a:r>
              <a:rPr lang="en-US" dirty="0" smtClean="0"/>
              <a:t> </a:t>
            </a:r>
            <a:r>
              <a:rPr lang="en-US" dirty="0" err="1" smtClean="0"/>
              <a:t>perencanaan</a:t>
            </a:r>
            <a:r>
              <a:rPr lang="en-US" dirty="0" smtClean="0"/>
              <a:t> </a:t>
            </a:r>
            <a:r>
              <a:rPr lang="en-US" dirty="0" err="1" smtClean="0"/>
              <a:t>penye</a:t>
            </a:r>
            <a:r>
              <a:rPr lang="en-US" dirty="0" smtClean="0"/>
              <a:t> </a:t>
            </a:r>
            <a:r>
              <a:rPr lang="en-US" dirty="0" err="1" smtClean="0"/>
              <a:t>lenggaraan</a:t>
            </a:r>
            <a:r>
              <a:rPr lang="en-US" dirty="0" smtClean="0"/>
              <a:t> </a:t>
            </a:r>
            <a:r>
              <a:rPr lang="en-US" dirty="0" err="1" smtClean="0"/>
              <a:t>kegiatan</a:t>
            </a:r>
            <a:r>
              <a:rPr lang="en-US" dirty="0" smtClean="0"/>
              <a:t> perp.; &amp; monitoring &amp; </a:t>
            </a:r>
            <a:r>
              <a:rPr lang="en-US" dirty="0" err="1" smtClean="0"/>
              <a:t>evaluasi</a:t>
            </a:r>
            <a:r>
              <a:rPr lang="en-US" dirty="0" smtClean="0"/>
              <a:t> </a:t>
            </a:r>
            <a:r>
              <a:rPr lang="en-US" dirty="0" err="1" smtClean="0"/>
              <a:t>penyelenggaraan</a:t>
            </a:r>
            <a:r>
              <a:rPr lang="en-US" dirty="0" smtClean="0"/>
              <a:t> </a:t>
            </a:r>
            <a:r>
              <a:rPr lang="en-US" dirty="0" err="1" smtClean="0"/>
              <a:t>kegiatan</a:t>
            </a:r>
            <a:r>
              <a:rPr lang="en-US" dirty="0" smtClean="0"/>
              <a:t> perp., di- </a:t>
            </a:r>
            <a:r>
              <a:rPr lang="en-US" dirty="0" err="1" smtClean="0"/>
              <a:t>kehendaki</a:t>
            </a:r>
            <a:r>
              <a:rPr lang="en-US" dirty="0" smtClean="0"/>
              <a:t> </a:t>
            </a:r>
            <a:r>
              <a:rPr lang="en-US" dirty="0" err="1" smtClean="0"/>
              <a:t>dalam</a:t>
            </a:r>
            <a:r>
              <a:rPr lang="en-US" dirty="0" smtClean="0"/>
              <a:t> </a:t>
            </a:r>
            <a:r>
              <a:rPr lang="en-US" dirty="0" smtClean="0">
                <a:sym typeface="Wingdings" pitchFamily="2" charset="2"/>
              </a:rPr>
              <a:t></a:t>
            </a:r>
            <a:r>
              <a:rPr lang="en-US" dirty="0" smtClean="0"/>
              <a:t> </a:t>
            </a:r>
            <a:r>
              <a:rPr lang="en-US" b="1" i="1" dirty="0" err="1" smtClean="0"/>
              <a:t>Pasal</a:t>
            </a:r>
            <a:r>
              <a:rPr lang="en-US" b="1" i="1" dirty="0" smtClean="0"/>
              <a:t> 12</a:t>
            </a:r>
          </a:p>
          <a:p>
            <a:pPr>
              <a:buNone/>
            </a:pPr>
            <a:endParaRPr lang="en-US" dirty="0" smtClean="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32</a:t>
            </a:fld>
            <a:endParaRPr lang="en-US"/>
          </a:p>
        </p:txBody>
      </p:sp>
      <p:sp>
        <p:nvSpPr>
          <p:cNvPr id="6" name="Title 5"/>
          <p:cNvSpPr>
            <a:spLocks noGrp="1"/>
          </p:cNvSpPr>
          <p:nvPr>
            <p:ph type="title"/>
          </p:nvPr>
        </p:nvSpPr>
        <p:spPr/>
        <p:txBody>
          <a:bodyPr>
            <a:normAutofit/>
          </a:bodyPr>
          <a:lstStyle/>
          <a:p>
            <a:r>
              <a:rPr lang="en-US" sz="3600" i="1" dirty="0" err="1" smtClean="0"/>
              <a:t>Lanjutan</a:t>
            </a:r>
            <a:r>
              <a:rPr lang="en-US" sz="3600" i="1" dirty="0" smtClean="0"/>
              <a:t> </a:t>
            </a:r>
            <a:endParaRPr lang="en-US" sz="36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gn="just">
              <a:buNone/>
            </a:pPr>
            <a:r>
              <a:rPr lang="en-US" dirty="0" smtClean="0"/>
              <a:t>(1) </a:t>
            </a:r>
            <a:r>
              <a:rPr lang="en-US" dirty="0" err="1" smtClean="0"/>
              <a:t>Pd</a:t>
            </a:r>
            <a:r>
              <a:rPr lang="en-US" dirty="0" smtClean="0"/>
              <a:t> </a:t>
            </a:r>
            <a:r>
              <a:rPr lang="en-US" dirty="0" err="1" smtClean="0"/>
              <a:t>awal</a:t>
            </a:r>
            <a:r>
              <a:rPr lang="en-US" dirty="0" smtClean="0"/>
              <a:t> </a:t>
            </a:r>
            <a:r>
              <a:rPr lang="en-US" dirty="0" err="1" smtClean="0"/>
              <a:t>thn</a:t>
            </a:r>
            <a:r>
              <a:rPr lang="en-US" dirty="0" smtClean="0"/>
              <a:t>, </a:t>
            </a:r>
            <a:r>
              <a:rPr lang="en-US" dirty="0" err="1" smtClean="0"/>
              <a:t>setiap</a:t>
            </a:r>
            <a:r>
              <a:rPr lang="en-US" dirty="0" smtClean="0"/>
              <a:t> </a:t>
            </a:r>
            <a:r>
              <a:rPr lang="en-US" dirty="0" err="1" smtClean="0"/>
              <a:t>Pustakawan</a:t>
            </a:r>
            <a:r>
              <a:rPr lang="en-US" dirty="0" smtClean="0"/>
              <a:t> </a:t>
            </a:r>
            <a:r>
              <a:rPr lang="en-US" dirty="0" err="1" smtClean="0"/>
              <a:t>wajib</a:t>
            </a:r>
            <a:r>
              <a:rPr lang="en-US" dirty="0" smtClean="0"/>
              <a:t> </a:t>
            </a:r>
            <a:r>
              <a:rPr lang="en-US" dirty="0" err="1" smtClean="0"/>
              <a:t>menyu</a:t>
            </a:r>
            <a:r>
              <a:rPr lang="en-US" dirty="0" smtClean="0"/>
              <a:t> sun </a:t>
            </a:r>
            <a:r>
              <a:rPr lang="en-US" dirty="0" err="1" smtClean="0"/>
              <a:t>Sasaran</a:t>
            </a:r>
            <a:r>
              <a:rPr lang="en-US" dirty="0" smtClean="0"/>
              <a:t> </a:t>
            </a:r>
            <a:r>
              <a:rPr lang="en-US" dirty="0" err="1" smtClean="0"/>
              <a:t>Kerja</a:t>
            </a:r>
            <a:r>
              <a:rPr lang="en-US" dirty="0" smtClean="0"/>
              <a:t> </a:t>
            </a:r>
            <a:r>
              <a:rPr lang="en-US" dirty="0" err="1" smtClean="0"/>
              <a:t>Pegawai</a:t>
            </a:r>
            <a:r>
              <a:rPr lang="en-US" dirty="0" smtClean="0"/>
              <a:t> (SKP) </a:t>
            </a:r>
            <a:r>
              <a:rPr lang="en-US" dirty="0" err="1" smtClean="0"/>
              <a:t>yg</a:t>
            </a:r>
            <a:r>
              <a:rPr lang="en-US" dirty="0" smtClean="0"/>
              <a:t> </a:t>
            </a:r>
            <a:r>
              <a:rPr lang="en-US" dirty="0" err="1" smtClean="0"/>
              <a:t>akan</a:t>
            </a:r>
            <a:r>
              <a:rPr lang="en-US" dirty="0" smtClean="0"/>
              <a:t> di- </a:t>
            </a:r>
            <a:r>
              <a:rPr lang="en-US" dirty="0" err="1" smtClean="0"/>
              <a:t>laksanakan</a:t>
            </a:r>
            <a:r>
              <a:rPr lang="en-US" dirty="0" smtClean="0"/>
              <a:t> </a:t>
            </a:r>
            <a:r>
              <a:rPr lang="en-US" dirty="0" err="1" smtClean="0"/>
              <a:t>dlm</a:t>
            </a:r>
            <a:r>
              <a:rPr lang="en-US" dirty="0" smtClean="0"/>
              <a:t> 1 (</a:t>
            </a:r>
            <a:r>
              <a:rPr lang="en-US" dirty="0" err="1" smtClean="0"/>
              <a:t>satu</a:t>
            </a:r>
            <a:r>
              <a:rPr lang="en-US" dirty="0" smtClean="0"/>
              <a:t>) </a:t>
            </a:r>
            <a:r>
              <a:rPr lang="en-US" dirty="0" err="1" smtClean="0"/>
              <a:t>thn</a:t>
            </a:r>
            <a:r>
              <a:rPr lang="en-US" dirty="0" smtClean="0"/>
              <a:t> </a:t>
            </a:r>
            <a:r>
              <a:rPr lang="en-US" dirty="0" err="1" smtClean="0"/>
              <a:t>berjalan</a:t>
            </a:r>
            <a:r>
              <a:rPr lang="en-US" dirty="0" smtClean="0"/>
              <a:t>.</a:t>
            </a:r>
          </a:p>
          <a:p>
            <a:pPr lvl="0" algn="just">
              <a:buNone/>
            </a:pPr>
            <a:r>
              <a:rPr lang="en-US" dirty="0" smtClean="0"/>
              <a:t>(2) SKP </a:t>
            </a:r>
            <a:r>
              <a:rPr lang="en-US" dirty="0" err="1" smtClean="0"/>
              <a:t>disusun</a:t>
            </a:r>
            <a:r>
              <a:rPr lang="en-US" dirty="0" smtClean="0"/>
              <a:t> </a:t>
            </a:r>
            <a:r>
              <a:rPr lang="en-US" dirty="0" err="1" smtClean="0"/>
              <a:t>berdasarkan</a:t>
            </a:r>
            <a:r>
              <a:rPr lang="en-US" dirty="0" smtClean="0"/>
              <a:t> </a:t>
            </a:r>
            <a:r>
              <a:rPr lang="en-US" dirty="0" err="1" smtClean="0"/>
              <a:t>tugas</a:t>
            </a:r>
            <a:r>
              <a:rPr lang="en-US" dirty="0" smtClean="0"/>
              <a:t> </a:t>
            </a:r>
            <a:r>
              <a:rPr lang="en-US" dirty="0" err="1" smtClean="0"/>
              <a:t>pokok</a:t>
            </a:r>
            <a:r>
              <a:rPr lang="en-US" dirty="0" smtClean="0"/>
              <a:t> </a:t>
            </a:r>
            <a:r>
              <a:rPr lang="en-US" dirty="0" err="1" smtClean="0"/>
              <a:t>Pusta</a:t>
            </a:r>
            <a:r>
              <a:rPr lang="en-US" dirty="0" smtClean="0"/>
              <a:t> </a:t>
            </a:r>
            <a:r>
              <a:rPr lang="en-US" dirty="0" err="1" smtClean="0"/>
              <a:t>kawan</a:t>
            </a:r>
            <a:r>
              <a:rPr lang="en-US" dirty="0" smtClean="0"/>
              <a:t> </a:t>
            </a:r>
            <a:r>
              <a:rPr lang="en-US" dirty="0" err="1" smtClean="0"/>
              <a:t>sesuai</a:t>
            </a:r>
            <a:r>
              <a:rPr lang="en-US" dirty="0" smtClean="0"/>
              <a:t> </a:t>
            </a:r>
            <a:r>
              <a:rPr lang="en-US" dirty="0" err="1" smtClean="0"/>
              <a:t>dgn</a:t>
            </a:r>
            <a:r>
              <a:rPr lang="en-US" dirty="0" smtClean="0"/>
              <a:t> </a:t>
            </a:r>
            <a:r>
              <a:rPr lang="en-US" dirty="0" err="1" smtClean="0"/>
              <a:t>jenjang</a:t>
            </a:r>
            <a:r>
              <a:rPr lang="en-US" dirty="0" smtClean="0"/>
              <a:t> </a:t>
            </a:r>
            <a:r>
              <a:rPr lang="en-US" dirty="0" err="1" smtClean="0"/>
              <a:t>jabatannya</a:t>
            </a:r>
            <a:r>
              <a:rPr lang="en-US" dirty="0" smtClean="0"/>
              <a:t>.</a:t>
            </a:r>
          </a:p>
          <a:p>
            <a:pPr lvl="0" algn="just">
              <a:buNone/>
            </a:pPr>
            <a:endParaRPr lang="en-US" dirty="0" smtClean="0"/>
          </a:p>
          <a:p>
            <a:pPr lvl="0" algn="just">
              <a:buNone/>
            </a:pPr>
            <a:r>
              <a:rPr lang="en-US" dirty="0" smtClean="0"/>
              <a:t>(3) SKP </a:t>
            </a:r>
            <a:r>
              <a:rPr lang="en-US" dirty="0" err="1" smtClean="0"/>
              <a:t>yg</a:t>
            </a:r>
            <a:r>
              <a:rPr lang="en-US" dirty="0" smtClean="0"/>
              <a:t> </a:t>
            </a:r>
            <a:r>
              <a:rPr lang="en-US" dirty="0" err="1" smtClean="0"/>
              <a:t>telah</a:t>
            </a:r>
            <a:r>
              <a:rPr lang="en-US" dirty="0" smtClean="0"/>
              <a:t> </a:t>
            </a:r>
            <a:r>
              <a:rPr lang="en-US" dirty="0" err="1" smtClean="0"/>
              <a:t>disusun</a:t>
            </a:r>
            <a:r>
              <a:rPr lang="en-US" dirty="0" smtClean="0"/>
              <a:t> </a:t>
            </a:r>
            <a:r>
              <a:rPr lang="en-US" dirty="0" err="1" smtClean="0"/>
              <a:t>sbgmn</a:t>
            </a:r>
            <a:r>
              <a:rPr lang="en-US" dirty="0" smtClean="0"/>
              <a:t> </a:t>
            </a:r>
            <a:r>
              <a:rPr lang="en-US" dirty="0" err="1" smtClean="0"/>
              <a:t>dimaksud</a:t>
            </a:r>
            <a:r>
              <a:rPr lang="en-US" dirty="0" smtClean="0"/>
              <a:t> </a:t>
            </a:r>
            <a:r>
              <a:rPr lang="en-US" dirty="0" err="1" smtClean="0"/>
              <a:t>pada</a:t>
            </a:r>
            <a:r>
              <a:rPr lang="en-US" dirty="0" smtClean="0"/>
              <a:t> </a:t>
            </a:r>
            <a:r>
              <a:rPr lang="en-US" dirty="0" err="1" smtClean="0"/>
              <a:t>ayat</a:t>
            </a:r>
            <a:r>
              <a:rPr lang="en-US" dirty="0" smtClean="0"/>
              <a:t> (1) </a:t>
            </a:r>
            <a:r>
              <a:rPr lang="en-US" dirty="0" err="1" smtClean="0"/>
              <a:t>hrs</a:t>
            </a:r>
            <a:r>
              <a:rPr lang="en-US" dirty="0" smtClean="0"/>
              <a:t> </a:t>
            </a:r>
            <a:r>
              <a:rPr lang="en-US" dirty="0" err="1" smtClean="0"/>
              <a:t>disetujui</a:t>
            </a:r>
            <a:r>
              <a:rPr lang="en-US" dirty="0" smtClean="0"/>
              <a:t> &amp; </a:t>
            </a:r>
            <a:r>
              <a:rPr lang="en-US" dirty="0" err="1" smtClean="0"/>
              <a:t>ditetapkn</a:t>
            </a:r>
            <a:r>
              <a:rPr lang="en-US" dirty="0" smtClean="0"/>
              <a:t> </a:t>
            </a:r>
            <a:r>
              <a:rPr lang="en-US" dirty="0" err="1" smtClean="0"/>
              <a:t>oleh</a:t>
            </a:r>
            <a:r>
              <a:rPr lang="en-US" dirty="0" smtClean="0"/>
              <a:t> </a:t>
            </a:r>
            <a:r>
              <a:rPr lang="en-US" dirty="0" err="1" smtClean="0"/>
              <a:t>pimpin</a:t>
            </a:r>
            <a:r>
              <a:rPr lang="en-US" dirty="0" smtClean="0"/>
              <a:t> an unit </a:t>
            </a:r>
            <a:r>
              <a:rPr lang="en-US" dirty="0" err="1" smtClean="0"/>
              <a:t>kerja</a:t>
            </a:r>
            <a:r>
              <a:rPr lang="en-US" dirty="0" smtClean="0"/>
              <a:t>.</a:t>
            </a:r>
          </a:p>
          <a:p>
            <a:pPr lvl="0" algn="just">
              <a:buNone/>
            </a:pPr>
            <a:r>
              <a:rPr lang="en-US" dirty="0" smtClean="0"/>
              <a:t>(4) </a:t>
            </a:r>
            <a:r>
              <a:rPr lang="en-US" dirty="0" err="1" smtClean="0"/>
              <a:t>Utk</a:t>
            </a:r>
            <a:r>
              <a:rPr lang="en-US" dirty="0" smtClean="0"/>
              <a:t> </a:t>
            </a:r>
            <a:r>
              <a:rPr lang="en-US" dirty="0" err="1" smtClean="0"/>
              <a:t>kepentingan</a:t>
            </a:r>
            <a:r>
              <a:rPr lang="en-US" dirty="0" smtClean="0"/>
              <a:t> </a:t>
            </a:r>
            <a:r>
              <a:rPr lang="en-US" dirty="0" err="1" smtClean="0"/>
              <a:t>dinas</a:t>
            </a:r>
            <a:r>
              <a:rPr lang="en-US" dirty="0" smtClean="0"/>
              <a:t>, SKP </a:t>
            </a:r>
            <a:r>
              <a:rPr lang="en-US" dirty="0" err="1" smtClean="0"/>
              <a:t>yg</a:t>
            </a:r>
            <a:r>
              <a:rPr lang="en-US" dirty="0" smtClean="0"/>
              <a:t> </a:t>
            </a:r>
            <a:r>
              <a:rPr lang="en-US" dirty="0" err="1" smtClean="0"/>
              <a:t>tlah</a:t>
            </a:r>
            <a:r>
              <a:rPr lang="en-US" dirty="0" smtClean="0"/>
              <a:t> </a:t>
            </a:r>
            <a:r>
              <a:rPr lang="en-US" dirty="0" err="1" smtClean="0"/>
              <a:t>disetujui</a:t>
            </a:r>
            <a:r>
              <a:rPr lang="en-US" dirty="0" smtClean="0"/>
              <a:t> &amp; </a:t>
            </a:r>
            <a:r>
              <a:rPr lang="en-US" dirty="0" err="1" smtClean="0"/>
              <a:t>ditetapkan</a:t>
            </a:r>
            <a:r>
              <a:rPr lang="en-US" dirty="0" smtClean="0"/>
              <a:t> </a:t>
            </a:r>
            <a:r>
              <a:rPr lang="en-US" dirty="0" err="1" smtClean="0"/>
              <a:t>dpt</a:t>
            </a:r>
            <a:r>
              <a:rPr lang="en-US" dirty="0" smtClean="0"/>
              <a:t> </a:t>
            </a:r>
            <a:r>
              <a:rPr lang="en-US" dirty="0" err="1" smtClean="0"/>
              <a:t>dilakukan</a:t>
            </a:r>
            <a:r>
              <a:rPr lang="en-US" dirty="0" smtClean="0"/>
              <a:t> </a:t>
            </a:r>
            <a:r>
              <a:rPr lang="en-US" dirty="0" err="1" smtClean="0"/>
              <a:t>penyesuaian</a:t>
            </a:r>
            <a:r>
              <a:rPr lang="en-US" dirty="0" smtClean="0"/>
              <a:t>.</a:t>
            </a:r>
          </a:p>
          <a:p>
            <a:pPr algn="just"/>
            <a:endParaRPr lang="en-US" dirty="0"/>
          </a:p>
        </p:txBody>
      </p:sp>
      <p:sp>
        <p:nvSpPr>
          <p:cNvPr id="3" name="Slide Number Placeholder 2"/>
          <p:cNvSpPr>
            <a:spLocks noGrp="1"/>
          </p:cNvSpPr>
          <p:nvPr>
            <p:ph type="sldNum" sz="quarter" idx="12"/>
          </p:nvPr>
        </p:nvSpPr>
        <p:spPr/>
        <p:txBody>
          <a:bodyPr/>
          <a:lstStyle/>
          <a:p>
            <a:fld id="{E1AD78F7-9B0F-4F0A-9334-772460733DEB}" type="slidenum">
              <a:rPr lang="en-US" smtClean="0"/>
              <a:pPr/>
              <a:t>33</a:t>
            </a:fld>
            <a:endParaRPr lang="en-US"/>
          </a:p>
        </p:txBody>
      </p:sp>
      <p:sp>
        <p:nvSpPr>
          <p:cNvPr id="4" name="Title 3"/>
          <p:cNvSpPr>
            <a:spLocks noGrp="1"/>
          </p:cNvSpPr>
          <p:nvPr>
            <p:ph type="title"/>
          </p:nvPr>
        </p:nvSpPr>
        <p:spPr/>
        <p:txBody>
          <a:bodyPr>
            <a:normAutofit/>
          </a:bodyPr>
          <a:lstStyle/>
          <a:p>
            <a:r>
              <a:rPr lang="en-US" sz="3600" i="1" dirty="0" err="1" smtClean="0"/>
              <a:t>Lanjutan</a:t>
            </a:r>
            <a:r>
              <a:rPr lang="en-US" sz="3600" i="1" dirty="0" smtClean="0"/>
              <a:t> (</a:t>
            </a:r>
            <a:r>
              <a:rPr lang="en-US" sz="3600" i="1" dirty="0" err="1" smtClean="0"/>
              <a:t>Pasal</a:t>
            </a:r>
            <a:r>
              <a:rPr lang="en-US" sz="3600" i="1" dirty="0" smtClean="0"/>
              <a:t> 12)</a:t>
            </a:r>
            <a:endParaRPr lang="en-US" sz="3600" i="1" dirty="0"/>
          </a:p>
        </p:txBody>
      </p:sp>
      <p:sp>
        <p:nvSpPr>
          <p:cNvPr id="5" name="Date Placeholder 4"/>
          <p:cNvSpPr>
            <a:spLocks noGrp="1"/>
          </p:cNvSpPr>
          <p:nvPr>
            <p:ph type="dt" sz="half" idx="10"/>
          </p:nvPr>
        </p:nvSpPr>
        <p:spPr/>
        <p:txBody>
          <a:bodyPr/>
          <a:lstStyle/>
          <a:p>
            <a:r>
              <a:rPr lang="en-US" smtClean="0"/>
              <a:t>30 Sep 2015</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219200"/>
            <a:ext cx="8229600" cy="4648200"/>
          </a:xfrm>
          <a:blipFill dpi="0" rotWithShape="1">
            <a:blip r:embed="rId2" cstate="print"/>
            <a:srcRect/>
            <a:tile tx="0" ty="0" sx="100000" sy="100000" flip="none" algn="tl"/>
          </a:blipFill>
        </p:spPr>
        <p:txBody>
          <a:bodyPr>
            <a:normAutofit/>
          </a:bodyPr>
          <a:lstStyle/>
          <a:p>
            <a:pPr marL="514350" indent="-514350" eaLnBrk="1" hangingPunct="1">
              <a:buFont typeface="Arial" pitchFamily="34" charset="0"/>
              <a:buAutoNum type="arabicPeriod"/>
            </a:pPr>
            <a:r>
              <a:rPr lang="en-US" altLang="en-US" sz="2800" dirty="0" err="1" smtClean="0">
                <a:solidFill>
                  <a:srgbClr val="FFFF00"/>
                </a:solidFill>
                <a:cs typeface="Arial" pitchFamily="34" charset="0"/>
              </a:rPr>
              <a:t>Setiap</a:t>
            </a:r>
            <a:r>
              <a:rPr lang="en-US" altLang="en-US" sz="2800" dirty="0" smtClean="0">
                <a:solidFill>
                  <a:srgbClr val="FFFF00"/>
                </a:solidFill>
                <a:cs typeface="Arial" pitchFamily="34" charset="0"/>
              </a:rPr>
              <a:t> PNS </a:t>
            </a:r>
            <a:r>
              <a:rPr lang="en-US" altLang="en-US" sz="2800" dirty="0" err="1" smtClean="0">
                <a:solidFill>
                  <a:srgbClr val="FFFF00"/>
                </a:solidFill>
                <a:cs typeface="Arial" pitchFamily="34" charset="0"/>
              </a:rPr>
              <a:t>wajib</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menyusun</a:t>
            </a:r>
            <a:r>
              <a:rPr lang="en-US" altLang="en-US" sz="2800" dirty="0" smtClean="0">
                <a:solidFill>
                  <a:srgbClr val="FFFF00"/>
                </a:solidFill>
                <a:cs typeface="Arial" pitchFamily="34" charset="0"/>
              </a:rPr>
              <a:t> SKP </a:t>
            </a:r>
            <a:r>
              <a:rPr lang="en-US" altLang="en-US" sz="2800" dirty="0" err="1" smtClean="0">
                <a:solidFill>
                  <a:srgbClr val="FFFF00"/>
                </a:solidFill>
                <a:cs typeface="Arial" pitchFamily="34" charset="0"/>
              </a:rPr>
              <a:t>berdasarkn</a:t>
            </a:r>
            <a:r>
              <a:rPr lang="en-US" altLang="en-US" sz="2800" dirty="0" smtClean="0">
                <a:solidFill>
                  <a:srgbClr val="FFFF00"/>
                </a:solidFill>
                <a:cs typeface="Arial" pitchFamily="34" charset="0"/>
              </a:rPr>
              <a:t> RKT </a:t>
            </a:r>
            <a:r>
              <a:rPr lang="en-US" altLang="en-US" sz="2800" dirty="0" err="1" smtClean="0">
                <a:solidFill>
                  <a:srgbClr val="FFFF00"/>
                </a:solidFill>
                <a:cs typeface="Arial" pitchFamily="34" charset="0"/>
              </a:rPr>
              <a:t>instansi</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Dalam</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menyusun</a:t>
            </a:r>
            <a:r>
              <a:rPr lang="en-US" altLang="en-US" sz="2800" dirty="0" smtClean="0">
                <a:solidFill>
                  <a:srgbClr val="FFFF00"/>
                </a:solidFill>
                <a:cs typeface="Arial" pitchFamily="34" charset="0"/>
              </a:rPr>
              <a:t> SKP </a:t>
            </a:r>
            <a:r>
              <a:rPr lang="en-US" altLang="en-US" sz="2800" dirty="0" err="1" smtClean="0">
                <a:solidFill>
                  <a:srgbClr val="FFFF00"/>
                </a:solidFill>
                <a:cs typeface="Arial" pitchFamily="34" charset="0"/>
              </a:rPr>
              <a:t>harus</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memperhatikan</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hal-hal</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sbb</a:t>
            </a:r>
            <a:r>
              <a:rPr lang="en-US" altLang="en-US" sz="2800" dirty="0" smtClean="0">
                <a:solidFill>
                  <a:srgbClr val="FFFF00"/>
                </a:solidFill>
                <a:cs typeface="Arial" pitchFamily="34" charset="0"/>
              </a:rPr>
              <a:t>:</a:t>
            </a:r>
          </a:p>
          <a:p>
            <a:pPr marL="914400" lvl="1" indent="-514350" eaLnBrk="1" hangingPunct="1">
              <a:buFont typeface="Wingdings" pitchFamily="2" charset="2"/>
              <a:buChar char="§"/>
            </a:pPr>
            <a:r>
              <a:rPr lang="en-US" altLang="en-US" sz="2800" dirty="0" err="1" smtClean="0">
                <a:solidFill>
                  <a:srgbClr val="FFFF00"/>
                </a:solidFill>
                <a:cs typeface="Arial" pitchFamily="34" charset="0"/>
              </a:rPr>
              <a:t>Jelas</a:t>
            </a:r>
            <a:endParaRPr lang="en-US" altLang="en-US" sz="2800" dirty="0" smtClean="0">
              <a:solidFill>
                <a:srgbClr val="FFFF00"/>
              </a:solidFill>
              <a:cs typeface="Arial" pitchFamily="34" charset="0"/>
            </a:endParaRPr>
          </a:p>
          <a:p>
            <a:pPr marL="914400" lvl="1" indent="-514350" eaLnBrk="1" hangingPunct="1">
              <a:buFont typeface="Wingdings" pitchFamily="2" charset="2"/>
              <a:buChar char="§"/>
            </a:pPr>
            <a:r>
              <a:rPr lang="en-US" altLang="en-US" sz="2800" dirty="0" err="1" smtClean="0">
                <a:solidFill>
                  <a:srgbClr val="FFFF00"/>
                </a:solidFill>
                <a:cs typeface="Arial" pitchFamily="34" charset="0"/>
              </a:rPr>
              <a:t>Dapat</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diukur</a:t>
            </a:r>
            <a:endParaRPr lang="en-US" altLang="en-US" sz="2800" dirty="0" smtClean="0">
              <a:solidFill>
                <a:srgbClr val="FFFF00"/>
              </a:solidFill>
              <a:cs typeface="Arial" pitchFamily="34" charset="0"/>
            </a:endParaRPr>
          </a:p>
          <a:p>
            <a:pPr marL="914400" lvl="1" indent="-514350" eaLnBrk="1" hangingPunct="1">
              <a:buFont typeface="Wingdings" pitchFamily="2" charset="2"/>
              <a:buChar char="§"/>
            </a:pPr>
            <a:r>
              <a:rPr lang="en-US" altLang="en-US" sz="2800" dirty="0" err="1" smtClean="0">
                <a:solidFill>
                  <a:srgbClr val="FFFF00"/>
                </a:solidFill>
                <a:cs typeface="Arial" pitchFamily="34" charset="0"/>
              </a:rPr>
              <a:t>Relevan</a:t>
            </a:r>
            <a:endParaRPr lang="en-US" altLang="en-US" sz="2800" dirty="0" smtClean="0">
              <a:solidFill>
                <a:srgbClr val="FFFF00"/>
              </a:solidFill>
              <a:cs typeface="Arial" pitchFamily="34" charset="0"/>
            </a:endParaRPr>
          </a:p>
          <a:p>
            <a:pPr marL="914400" lvl="1" indent="-514350" eaLnBrk="1" hangingPunct="1">
              <a:buFont typeface="Wingdings" pitchFamily="2" charset="2"/>
              <a:buChar char="§"/>
            </a:pPr>
            <a:r>
              <a:rPr lang="en-US" altLang="en-US" sz="2800" dirty="0" err="1" smtClean="0">
                <a:solidFill>
                  <a:srgbClr val="FFFF00"/>
                </a:solidFill>
                <a:cs typeface="Arial" pitchFamily="34" charset="0"/>
              </a:rPr>
              <a:t>Dapat</a:t>
            </a:r>
            <a:r>
              <a:rPr lang="en-US" altLang="en-US" sz="2800" dirty="0" smtClean="0">
                <a:solidFill>
                  <a:srgbClr val="FFFF00"/>
                </a:solidFill>
                <a:cs typeface="Arial" pitchFamily="34" charset="0"/>
              </a:rPr>
              <a:t> </a:t>
            </a:r>
            <a:r>
              <a:rPr lang="en-US" altLang="en-US" sz="2800" dirty="0" err="1" smtClean="0">
                <a:solidFill>
                  <a:srgbClr val="FFFF00"/>
                </a:solidFill>
                <a:cs typeface="Arial" pitchFamily="34" charset="0"/>
              </a:rPr>
              <a:t>dicapai</a:t>
            </a:r>
            <a:endParaRPr lang="en-US" altLang="en-US" sz="2800" dirty="0" smtClean="0">
              <a:solidFill>
                <a:srgbClr val="FFFF00"/>
              </a:solidFill>
              <a:cs typeface="Arial" pitchFamily="34" charset="0"/>
            </a:endParaRPr>
          </a:p>
          <a:p>
            <a:pPr marL="914400" lvl="1" indent="-514350" eaLnBrk="1" hangingPunct="1">
              <a:buFont typeface="Wingdings" pitchFamily="2" charset="2"/>
              <a:buChar char="§"/>
            </a:pPr>
            <a:r>
              <a:rPr lang="en-US" altLang="en-US" sz="2800" dirty="0" err="1" smtClean="0">
                <a:solidFill>
                  <a:srgbClr val="FFFF00"/>
                </a:solidFill>
                <a:cs typeface="Arial" pitchFamily="34" charset="0"/>
              </a:rPr>
              <a:t>memiliki</a:t>
            </a:r>
            <a:r>
              <a:rPr lang="en-US" altLang="en-US" sz="2800" dirty="0" smtClean="0">
                <a:solidFill>
                  <a:srgbClr val="FFFF00"/>
                </a:solidFill>
                <a:cs typeface="Arial" pitchFamily="34" charset="0"/>
              </a:rPr>
              <a:t> target </a:t>
            </a:r>
            <a:r>
              <a:rPr lang="en-US" altLang="en-US" sz="2800" dirty="0" err="1" smtClean="0">
                <a:solidFill>
                  <a:srgbClr val="FFFF00"/>
                </a:solidFill>
                <a:cs typeface="Arial" pitchFamily="34" charset="0"/>
              </a:rPr>
              <a:t>waktu</a:t>
            </a:r>
            <a:endParaRPr lang="en-US" altLang="en-US" sz="2800" dirty="0" smtClean="0">
              <a:solidFill>
                <a:srgbClr val="FFFF00"/>
              </a:solidFill>
              <a:cs typeface="Arial" pitchFamily="34" charset="0"/>
            </a:endParaRPr>
          </a:p>
        </p:txBody>
      </p:sp>
      <p:sp>
        <p:nvSpPr>
          <p:cNvPr id="19458" name="Title 1"/>
          <p:cNvSpPr>
            <a:spLocks noGrp="1"/>
          </p:cNvSpPr>
          <p:nvPr>
            <p:ph type="title"/>
          </p:nvPr>
        </p:nvSpPr>
        <p:spPr>
          <a:xfrm>
            <a:off x="457200" y="274638"/>
            <a:ext cx="8229600" cy="792162"/>
          </a:xfrm>
          <a:solidFill>
            <a:schemeClr val="accent2"/>
          </a:solidFill>
        </p:spPr>
        <p:txBody>
          <a:bodyPr/>
          <a:lstStyle/>
          <a:p>
            <a:pPr algn="ctr" eaLnBrk="1" fontAlgn="auto" hangingPunct="1">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Tata Cara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Penyusunan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SKP</a:t>
            </a:r>
          </a:p>
        </p:txBody>
      </p:sp>
      <p:sp>
        <p:nvSpPr>
          <p:cNvPr id="4" name="Date Placeholder 3"/>
          <p:cNvSpPr>
            <a:spLocks noGrp="1"/>
          </p:cNvSpPr>
          <p:nvPr>
            <p:ph type="dt" sz="half" idx="10"/>
          </p:nvPr>
        </p:nvSpPr>
        <p:spPr/>
        <p:txBody>
          <a:bodyPr/>
          <a:lstStyle/>
          <a:p>
            <a:r>
              <a:rPr lang="en-US" smtClean="0"/>
              <a:t>30 Sep 2015</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34</a:t>
            </a:fld>
            <a:endParaRPr lang="en-US"/>
          </a:p>
        </p:txBody>
      </p:sp>
    </p:spTree>
    <p:extLst>
      <p:ext uri="{BB962C8B-B14F-4D97-AF65-F5344CB8AC3E}">
        <p14:creationId xmlns:p14="http://schemas.microsoft.com/office/powerpoint/2010/main" xmlns="" val="3242962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mond 7"/>
          <p:cNvSpPr/>
          <p:nvPr/>
        </p:nvSpPr>
        <p:spPr>
          <a:xfrm rot="3672916">
            <a:off x="1752590" y="-640618"/>
            <a:ext cx="7727712" cy="8245620"/>
          </a:xfrm>
          <a:prstGeom prst="diamond">
            <a:avLst/>
          </a:prstGeom>
        </p:spPr>
        <p:style>
          <a:lnRef idx="0">
            <a:schemeClr val="dk1"/>
          </a:lnRef>
          <a:fillRef idx="3">
            <a:schemeClr val="dk1"/>
          </a:fillRef>
          <a:effectRef idx="3">
            <a:schemeClr val="dk1"/>
          </a:effectRef>
          <a:fontRef idx="minor">
            <a:schemeClr val="lt1"/>
          </a:fontRef>
        </p:style>
        <p:txBody>
          <a:bodyPr rtlCol="0" anchor="ctr"/>
          <a:lstStyle/>
          <a:p>
            <a:pPr marL="514350" lvl="1" indent="-514350" algn="just">
              <a:buFont typeface="Arial" charset="0"/>
              <a:buNone/>
              <a:defRPr/>
            </a:pPr>
            <a:endParaRPr lang="en-US" sz="2400" dirty="0">
              <a:solidFill>
                <a:schemeClr val="tx1"/>
              </a:solidFill>
            </a:endParaRPr>
          </a:p>
        </p:txBody>
      </p:sp>
      <p:sp>
        <p:nvSpPr>
          <p:cNvPr id="7" name="Diamond 6"/>
          <p:cNvSpPr/>
          <p:nvPr/>
        </p:nvSpPr>
        <p:spPr>
          <a:xfrm rot="1673808">
            <a:off x="94366" y="-475558"/>
            <a:ext cx="7529552" cy="7046651"/>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14350" lvl="1" indent="-514350" algn="just">
              <a:buFont typeface="Arial" charset="0"/>
              <a:buNone/>
              <a:defRPr/>
            </a:pPr>
            <a:endParaRPr lang="en-US" sz="2400" dirty="0">
              <a:solidFill>
                <a:schemeClr val="tx1"/>
              </a:solidFill>
            </a:endParaRPr>
          </a:p>
        </p:txBody>
      </p:sp>
      <p:sp>
        <p:nvSpPr>
          <p:cNvPr id="2" name="Diamond 1"/>
          <p:cNvSpPr/>
          <p:nvPr/>
        </p:nvSpPr>
        <p:spPr>
          <a:xfrm>
            <a:off x="1691680" y="-99392"/>
            <a:ext cx="7452320" cy="6957392"/>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514350" lvl="1" indent="-514350" algn="just">
              <a:buFont typeface="Arial" charset="0"/>
              <a:buNone/>
              <a:defRPr/>
            </a:pPr>
            <a:endParaRPr lang="en-US" sz="2400" dirty="0">
              <a:solidFill>
                <a:schemeClr val="tx1"/>
              </a:solidFill>
            </a:endParaRPr>
          </a:p>
        </p:txBody>
      </p:sp>
      <p:sp>
        <p:nvSpPr>
          <p:cNvPr id="5" name="Rectangle 4"/>
          <p:cNvSpPr/>
          <p:nvPr/>
        </p:nvSpPr>
        <p:spPr>
          <a:xfrm>
            <a:off x="1979712" y="1126192"/>
            <a:ext cx="6102424" cy="4893647"/>
          </a:xfrm>
          <a:prstGeom prst="rect">
            <a:avLst/>
          </a:prstGeom>
        </p:spPr>
        <p:txBody>
          <a:bodyPr wrap="square">
            <a:spAutoFit/>
          </a:bodyPr>
          <a:lstStyle/>
          <a:p>
            <a:pPr marL="514350" lvl="1" indent="-514350" algn="just">
              <a:buFont typeface="Arial" charset="0"/>
              <a:buAutoNum type="arabicPeriod" startAt="2"/>
              <a:defRPr/>
            </a:pPr>
            <a:r>
              <a:rPr lang="en-US" sz="2400" b="1" dirty="0">
                <a:solidFill>
                  <a:schemeClr val="bg1"/>
                </a:solidFill>
                <a:cs typeface="Arial" charset="0"/>
              </a:rPr>
              <a:t>SKP </a:t>
            </a:r>
            <a:r>
              <a:rPr lang="en-US" sz="2400" b="1" dirty="0" err="1">
                <a:solidFill>
                  <a:schemeClr val="bg1"/>
                </a:solidFill>
                <a:cs typeface="Arial" charset="0"/>
              </a:rPr>
              <a:t>memuat</a:t>
            </a:r>
            <a:r>
              <a:rPr lang="en-US" sz="2400" b="1" dirty="0">
                <a:solidFill>
                  <a:schemeClr val="bg1"/>
                </a:solidFill>
                <a:cs typeface="Arial" charset="0"/>
              </a:rPr>
              <a:t> </a:t>
            </a:r>
            <a:r>
              <a:rPr lang="en-US" sz="2400" b="1" dirty="0" err="1">
                <a:solidFill>
                  <a:schemeClr val="bg1"/>
                </a:solidFill>
                <a:cs typeface="Arial" charset="0"/>
              </a:rPr>
              <a:t>kegiatan</a:t>
            </a:r>
            <a:r>
              <a:rPr lang="en-US" sz="2400" b="1" dirty="0">
                <a:solidFill>
                  <a:schemeClr val="bg1"/>
                </a:solidFill>
                <a:cs typeface="Arial" charset="0"/>
              </a:rPr>
              <a:t> </a:t>
            </a:r>
            <a:r>
              <a:rPr lang="en-US" sz="2400" b="1" dirty="0" err="1">
                <a:solidFill>
                  <a:schemeClr val="bg1"/>
                </a:solidFill>
                <a:cs typeface="Arial" charset="0"/>
              </a:rPr>
              <a:t>tugas</a:t>
            </a:r>
            <a:r>
              <a:rPr lang="en-US" sz="2400" b="1" dirty="0">
                <a:solidFill>
                  <a:schemeClr val="bg1"/>
                </a:solidFill>
                <a:cs typeface="Arial" charset="0"/>
              </a:rPr>
              <a:t> </a:t>
            </a:r>
            <a:r>
              <a:rPr lang="en-US" sz="2400" b="1" dirty="0" err="1">
                <a:solidFill>
                  <a:schemeClr val="bg1"/>
                </a:solidFill>
                <a:cs typeface="Arial" charset="0"/>
              </a:rPr>
              <a:t>jabatan</a:t>
            </a:r>
            <a:r>
              <a:rPr lang="en-US" sz="2400" b="1" dirty="0">
                <a:solidFill>
                  <a:schemeClr val="bg1"/>
                </a:solidFill>
                <a:cs typeface="Arial" charset="0"/>
              </a:rPr>
              <a:t> </a:t>
            </a:r>
            <a:r>
              <a:rPr lang="en-US" sz="2400" b="1" dirty="0" err="1">
                <a:solidFill>
                  <a:schemeClr val="bg1"/>
                </a:solidFill>
                <a:cs typeface="Arial" charset="0"/>
              </a:rPr>
              <a:t>dan</a:t>
            </a:r>
            <a:r>
              <a:rPr lang="en-US" sz="2400" b="1" dirty="0">
                <a:solidFill>
                  <a:schemeClr val="bg1"/>
                </a:solidFill>
                <a:cs typeface="Arial" charset="0"/>
              </a:rPr>
              <a:t> target </a:t>
            </a:r>
            <a:r>
              <a:rPr lang="en-US" sz="2400" b="1" dirty="0" err="1">
                <a:solidFill>
                  <a:schemeClr val="bg1"/>
                </a:solidFill>
                <a:cs typeface="Arial" charset="0"/>
              </a:rPr>
              <a:t>yg</a:t>
            </a:r>
            <a:r>
              <a:rPr lang="en-US" sz="2400" b="1" dirty="0">
                <a:solidFill>
                  <a:schemeClr val="bg1"/>
                </a:solidFill>
                <a:cs typeface="Arial" charset="0"/>
              </a:rPr>
              <a:t> </a:t>
            </a:r>
            <a:r>
              <a:rPr lang="en-US" sz="2400" b="1" dirty="0" err="1">
                <a:solidFill>
                  <a:schemeClr val="bg1"/>
                </a:solidFill>
                <a:cs typeface="Arial" charset="0"/>
              </a:rPr>
              <a:t>harus</a:t>
            </a:r>
            <a:r>
              <a:rPr lang="en-US" sz="2400" b="1" dirty="0">
                <a:solidFill>
                  <a:schemeClr val="bg1"/>
                </a:solidFill>
                <a:cs typeface="Arial" charset="0"/>
              </a:rPr>
              <a:t> </a:t>
            </a:r>
            <a:r>
              <a:rPr lang="en-US" sz="2400" b="1" dirty="0" err="1">
                <a:solidFill>
                  <a:schemeClr val="bg1"/>
                </a:solidFill>
                <a:cs typeface="Arial" charset="0"/>
              </a:rPr>
              <a:t>dicapai</a:t>
            </a:r>
            <a:r>
              <a:rPr lang="en-US" sz="2400" b="1" dirty="0">
                <a:solidFill>
                  <a:schemeClr val="bg1"/>
                </a:solidFill>
                <a:cs typeface="Arial" charset="0"/>
              </a:rPr>
              <a:t>. </a:t>
            </a:r>
            <a:r>
              <a:rPr lang="en-US" sz="2400" b="1" dirty="0" err="1">
                <a:solidFill>
                  <a:schemeClr val="bg1"/>
                </a:solidFill>
                <a:cs typeface="Arial" charset="0"/>
              </a:rPr>
              <a:t>Setiap</a:t>
            </a:r>
            <a:r>
              <a:rPr lang="en-US" sz="2400" b="1" dirty="0">
                <a:solidFill>
                  <a:schemeClr val="bg1"/>
                </a:solidFill>
                <a:cs typeface="Arial" charset="0"/>
              </a:rPr>
              <a:t> </a:t>
            </a:r>
            <a:r>
              <a:rPr lang="en-US" sz="2400" b="1" dirty="0" err="1">
                <a:solidFill>
                  <a:schemeClr val="bg1"/>
                </a:solidFill>
                <a:cs typeface="Arial" charset="0"/>
              </a:rPr>
              <a:t>kegiatan</a:t>
            </a:r>
            <a:r>
              <a:rPr lang="en-US" sz="2400" b="1" dirty="0">
                <a:solidFill>
                  <a:schemeClr val="bg1"/>
                </a:solidFill>
                <a:cs typeface="Arial" charset="0"/>
              </a:rPr>
              <a:t> </a:t>
            </a:r>
            <a:r>
              <a:rPr lang="en-US" sz="2400" b="1" dirty="0" err="1">
                <a:solidFill>
                  <a:schemeClr val="bg1"/>
                </a:solidFill>
                <a:cs typeface="Arial" charset="0"/>
              </a:rPr>
              <a:t>tugas</a:t>
            </a:r>
            <a:r>
              <a:rPr lang="en-US" sz="2400" b="1" dirty="0">
                <a:solidFill>
                  <a:schemeClr val="bg1"/>
                </a:solidFill>
                <a:cs typeface="Arial" charset="0"/>
              </a:rPr>
              <a:t> </a:t>
            </a:r>
            <a:r>
              <a:rPr lang="en-US" sz="2400" b="1" dirty="0" err="1">
                <a:solidFill>
                  <a:schemeClr val="bg1"/>
                </a:solidFill>
                <a:cs typeface="Arial" charset="0"/>
              </a:rPr>
              <a:t>jabatan</a:t>
            </a:r>
            <a:r>
              <a:rPr lang="en-US" sz="2400" b="1" dirty="0">
                <a:solidFill>
                  <a:schemeClr val="bg1"/>
                </a:solidFill>
                <a:cs typeface="Arial" charset="0"/>
              </a:rPr>
              <a:t> </a:t>
            </a:r>
            <a:r>
              <a:rPr lang="en-US" sz="2400" b="1" dirty="0" err="1">
                <a:solidFill>
                  <a:schemeClr val="bg1"/>
                </a:solidFill>
                <a:cs typeface="Arial" charset="0"/>
              </a:rPr>
              <a:t>yg</a:t>
            </a:r>
            <a:r>
              <a:rPr lang="en-US" sz="2400" b="1" dirty="0">
                <a:solidFill>
                  <a:schemeClr val="bg1"/>
                </a:solidFill>
                <a:cs typeface="Arial" charset="0"/>
              </a:rPr>
              <a:t> </a:t>
            </a:r>
            <a:r>
              <a:rPr lang="en-US" sz="2400" b="1" dirty="0" err="1">
                <a:solidFill>
                  <a:schemeClr val="bg1"/>
                </a:solidFill>
                <a:cs typeface="Arial" charset="0"/>
              </a:rPr>
              <a:t>akan</a:t>
            </a:r>
            <a:r>
              <a:rPr lang="en-US" sz="2400" b="1" dirty="0">
                <a:solidFill>
                  <a:schemeClr val="bg1"/>
                </a:solidFill>
                <a:cs typeface="Arial" charset="0"/>
              </a:rPr>
              <a:t> </a:t>
            </a:r>
            <a:r>
              <a:rPr lang="en-US" sz="2400" b="1" dirty="0" err="1">
                <a:solidFill>
                  <a:schemeClr val="bg1"/>
                </a:solidFill>
                <a:cs typeface="Arial" charset="0"/>
              </a:rPr>
              <a:t>dilakukan</a:t>
            </a:r>
            <a:r>
              <a:rPr lang="en-US" sz="2400" b="1" dirty="0">
                <a:solidFill>
                  <a:schemeClr val="bg1"/>
                </a:solidFill>
                <a:cs typeface="Arial" charset="0"/>
              </a:rPr>
              <a:t> </a:t>
            </a:r>
            <a:r>
              <a:rPr lang="en-US" sz="2400" b="1" dirty="0" err="1">
                <a:solidFill>
                  <a:schemeClr val="bg1"/>
                </a:solidFill>
                <a:cs typeface="Arial" charset="0"/>
              </a:rPr>
              <a:t>harus</a:t>
            </a:r>
            <a:r>
              <a:rPr lang="en-US" sz="2400" b="1" dirty="0">
                <a:solidFill>
                  <a:schemeClr val="bg1"/>
                </a:solidFill>
                <a:cs typeface="Arial" charset="0"/>
              </a:rPr>
              <a:t> </a:t>
            </a:r>
            <a:r>
              <a:rPr lang="en-US" sz="2400" b="1" dirty="0" err="1">
                <a:solidFill>
                  <a:schemeClr val="bg1"/>
                </a:solidFill>
                <a:cs typeface="Arial" charset="0"/>
              </a:rPr>
              <a:t>berdasarkan</a:t>
            </a:r>
            <a:r>
              <a:rPr lang="en-US" sz="2400" b="1" dirty="0">
                <a:solidFill>
                  <a:schemeClr val="bg1"/>
                </a:solidFill>
                <a:cs typeface="Arial" charset="0"/>
              </a:rPr>
              <a:t> </a:t>
            </a:r>
            <a:r>
              <a:rPr lang="en-US" sz="2400" b="1" dirty="0" err="1">
                <a:solidFill>
                  <a:schemeClr val="bg1"/>
                </a:solidFill>
                <a:cs typeface="Arial" charset="0"/>
              </a:rPr>
              <a:t>pada</a:t>
            </a:r>
            <a:r>
              <a:rPr lang="en-US" sz="2400" b="1" dirty="0">
                <a:solidFill>
                  <a:schemeClr val="bg1"/>
                </a:solidFill>
                <a:cs typeface="Arial" charset="0"/>
              </a:rPr>
              <a:t> </a:t>
            </a:r>
            <a:r>
              <a:rPr lang="en-US" sz="2400" b="1" dirty="0" err="1">
                <a:solidFill>
                  <a:schemeClr val="bg1"/>
                </a:solidFill>
                <a:cs typeface="Arial" charset="0"/>
              </a:rPr>
              <a:t>tugas</a:t>
            </a:r>
            <a:r>
              <a:rPr lang="en-US" sz="2400" b="1" dirty="0">
                <a:solidFill>
                  <a:schemeClr val="bg1"/>
                </a:solidFill>
                <a:cs typeface="Arial" charset="0"/>
              </a:rPr>
              <a:t> </a:t>
            </a:r>
            <a:r>
              <a:rPr lang="en-US" sz="2400" b="1" dirty="0" err="1">
                <a:solidFill>
                  <a:schemeClr val="bg1"/>
                </a:solidFill>
                <a:cs typeface="Arial" charset="0"/>
              </a:rPr>
              <a:t>dan</a:t>
            </a:r>
            <a:r>
              <a:rPr lang="en-US" sz="2400" b="1" dirty="0">
                <a:solidFill>
                  <a:schemeClr val="bg1"/>
                </a:solidFill>
                <a:cs typeface="Arial" charset="0"/>
              </a:rPr>
              <a:t> </a:t>
            </a:r>
            <a:r>
              <a:rPr lang="en-US" sz="2400" b="1" dirty="0" err="1">
                <a:solidFill>
                  <a:schemeClr val="bg1"/>
                </a:solidFill>
                <a:cs typeface="Arial" charset="0"/>
              </a:rPr>
              <a:t>fungsi</a:t>
            </a:r>
            <a:r>
              <a:rPr lang="en-US" sz="2400" b="1" dirty="0">
                <a:solidFill>
                  <a:schemeClr val="bg1"/>
                </a:solidFill>
                <a:cs typeface="Arial" charset="0"/>
              </a:rPr>
              <a:t>, </a:t>
            </a:r>
            <a:r>
              <a:rPr lang="en-US" sz="2400" b="1" dirty="0" err="1">
                <a:solidFill>
                  <a:schemeClr val="bg1"/>
                </a:solidFill>
                <a:cs typeface="Arial" charset="0"/>
              </a:rPr>
              <a:t>wewenang</a:t>
            </a:r>
            <a:r>
              <a:rPr lang="en-US" sz="2400" b="1" dirty="0">
                <a:solidFill>
                  <a:schemeClr val="bg1"/>
                </a:solidFill>
                <a:cs typeface="Arial" charset="0"/>
              </a:rPr>
              <a:t>, </a:t>
            </a:r>
            <a:r>
              <a:rPr lang="en-US" sz="2400" b="1" dirty="0" err="1">
                <a:solidFill>
                  <a:schemeClr val="bg1"/>
                </a:solidFill>
                <a:cs typeface="Arial" charset="0"/>
              </a:rPr>
              <a:t>tanggung</a:t>
            </a:r>
            <a:r>
              <a:rPr lang="en-US" sz="2400" b="1" dirty="0">
                <a:solidFill>
                  <a:schemeClr val="bg1"/>
                </a:solidFill>
                <a:cs typeface="Arial" charset="0"/>
              </a:rPr>
              <a:t> </a:t>
            </a:r>
            <a:r>
              <a:rPr lang="en-US" sz="2400" b="1" dirty="0" err="1">
                <a:solidFill>
                  <a:schemeClr val="bg1"/>
                </a:solidFill>
                <a:cs typeface="Arial" charset="0"/>
              </a:rPr>
              <a:t>jawab</a:t>
            </a:r>
            <a:r>
              <a:rPr lang="en-US" sz="2400" b="1" dirty="0">
                <a:solidFill>
                  <a:schemeClr val="bg1"/>
                </a:solidFill>
                <a:cs typeface="Arial" charset="0"/>
              </a:rPr>
              <a:t>, </a:t>
            </a:r>
            <a:r>
              <a:rPr lang="en-US" sz="2400" b="1" dirty="0" err="1">
                <a:solidFill>
                  <a:schemeClr val="bg1"/>
                </a:solidFill>
                <a:cs typeface="Arial" charset="0"/>
              </a:rPr>
              <a:t>dan</a:t>
            </a:r>
            <a:r>
              <a:rPr lang="en-US" sz="2400" b="1" dirty="0">
                <a:solidFill>
                  <a:schemeClr val="bg1"/>
                </a:solidFill>
                <a:cs typeface="Arial" charset="0"/>
              </a:rPr>
              <a:t> </a:t>
            </a:r>
            <a:r>
              <a:rPr lang="en-US" sz="2400" b="1" dirty="0" err="1">
                <a:solidFill>
                  <a:schemeClr val="bg1"/>
                </a:solidFill>
                <a:cs typeface="Arial" charset="0"/>
              </a:rPr>
              <a:t>uraian</a:t>
            </a:r>
            <a:r>
              <a:rPr lang="en-US" sz="2400" b="1" dirty="0">
                <a:solidFill>
                  <a:schemeClr val="bg1"/>
                </a:solidFill>
                <a:cs typeface="Arial" charset="0"/>
              </a:rPr>
              <a:t> </a:t>
            </a:r>
            <a:r>
              <a:rPr lang="en-US" sz="2400" b="1" dirty="0" err="1">
                <a:solidFill>
                  <a:schemeClr val="bg1"/>
                </a:solidFill>
                <a:cs typeface="Arial" charset="0"/>
              </a:rPr>
              <a:t>tugas</a:t>
            </a:r>
            <a:r>
              <a:rPr lang="en-US" sz="2400" b="1" dirty="0">
                <a:solidFill>
                  <a:schemeClr val="bg1"/>
                </a:solidFill>
                <a:cs typeface="Arial" charset="0"/>
              </a:rPr>
              <a:t> </a:t>
            </a:r>
            <a:r>
              <a:rPr lang="en-US" sz="2400" b="1" dirty="0" err="1">
                <a:solidFill>
                  <a:schemeClr val="bg1"/>
                </a:solidFill>
                <a:cs typeface="Arial" charset="0"/>
              </a:rPr>
              <a:t>yg</a:t>
            </a:r>
            <a:r>
              <a:rPr lang="en-US" sz="2400" b="1" dirty="0">
                <a:solidFill>
                  <a:schemeClr val="bg1"/>
                </a:solidFill>
                <a:cs typeface="Arial" charset="0"/>
              </a:rPr>
              <a:t> </a:t>
            </a:r>
            <a:r>
              <a:rPr lang="en-US" sz="2400" b="1" dirty="0" err="1">
                <a:solidFill>
                  <a:schemeClr val="bg1"/>
                </a:solidFill>
                <a:cs typeface="Arial" charset="0"/>
              </a:rPr>
              <a:t>telah</a:t>
            </a:r>
            <a:r>
              <a:rPr lang="en-US" sz="2400" b="1" dirty="0">
                <a:solidFill>
                  <a:schemeClr val="bg1"/>
                </a:solidFill>
                <a:cs typeface="Arial" charset="0"/>
              </a:rPr>
              <a:t> </a:t>
            </a:r>
            <a:r>
              <a:rPr lang="en-US" sz="2400" b="1" dirty="0" err="1">
                <a:solidFill>
                  <a:schemeClr val="bg1"/>
                </a:solidFill>
                <a:cs typeface="Arial" charset="0"/>
              </a:rPr>
              <a:t>ditetapkan</a:t>
            </a:r>
            <a:r>
              <a:rPr lang="en-US" sz="2400" b="1" dirty="0">
                <a:solidFill>
                  <a:schemeClr val="bg1"/>
                </a:solidFill>
                <a:cs typeface="Arial" charset="0"/>
              </a:rPr>
              <a:t> </a:t>
            </a:r>
            <a:r>
              <a:rPr lang="en-US" sz="2400" b="1" dirty="0" err="1">
                <a:solidFill>
                  <a:schemeClr val="bg1"/>
                </a:solidFill>
                <a:cs typeface="Arial" charset="0"/>
              </a:rPr>
              <a:t>dalam</a:t>
            </a:r>
            <a:r>
              <a:rPr lang="en-US" sz="2400" b="1" dirty="0">
                <a:solidFill>
                  <a:schemeClr val="bg1"/>
                </a:solidFill>
                <a:cs typeface="Arial" charset="0"/>
              </a:rPr>
              <a:t> </a:t>
            </a:r>
            <a:r>
              <a:rPr lang="en-US" sz="2400" b="1" dirty="0" err="1">
                <a:solidFill>
                  <a:schemeClr val="bg1"/>
                </a:solidFill>
                <a:cs typeface="Arial" charset="0"/>
              </a:rPr>
              <a:t>Struktur</a:t>
            </a:r>
            <a:r>
              <a:rPr lang="en-US" sz="2400" b="1" dirty="0">
                <a:solidFill>
                  <a:schemeClr val="bg1"/>
                </a:solidFill>
                <a:cs typeface="Arial" charset="0"/>
              </a:rPr>
              <a:t> </a:t>
            </a:r>
            <a:r>
              <a:rPr lang="en-US" sz="2400" b="1" dirty="0" err="1">
                <a:solidFill>
                  <a:schemeClr val="bg1"/>
                </a:solidFill>
                <a:cs typeface="Arial" charset="0"/>
              </a:rPr>
              <a:t>Organisasi</a:t>
            </a:r>
            <a:r>
              <a:rPr lang="en-US" sz="2400" b="1" dirty="0">
                <a:solidFill>
                  <a:schemeClr val="bg1"/>
                </a:solidFill>
                <a:cs typeface="Arial" charset="0"/>
              </a:rPr>
              <a:t> </a:t>
            </a:r>
            <a:r>
              <a:rPr lang="en-US" sz="2400" b="1" dirty="0" err="1">
                <a:solidFill>
                  <a:schemeClr val="bg1"/>
                </a:solidFill>
                <a:cs typeface="Arial" charset="0"/>
              </a:rPr>
              <a:t>dan</a:t>
            </a:r>
            <a:r>
              <a:rPr lang="en-US" sz="2400" b="1" dirty="0">
                <a:solidFill>
                  <a:schemeClr val="bg1"/>
                </a:solidFill>
                <a:cs typeface="Arial" charset="0"/>
              </a:rPr>
              <a:t> Tata </a:t>
            </a:r>
            <a:r>
              <a:rPr lang="en-US" sz="2400" b="1" dirty="0" err="1">
                <a:solidFill>
                  <a:schemeClr val="bg1"/>
                </a:solidFill>
                <a:cs typeface="Arial" charset="0"/>
              </a:rPr>
              <a:t>Kerja</a:t>
            </a:r>
            <a:r>
              <a:rPr lang="en-US" sz="2400" b="1" dirty="0">
                <a:solidFill>
                  <a:schemeClr val="bg1"/>
                </a:solidFill>
                <a:cs typeface="Arial" charset="0"/>
              </a:rPr>
              <a:t> (SOTK).</a:t>
            </a:r>
          </a:p>
          <a:p>
            <a:pPr marL="514350" lvl="1" indent="-514350" algn="just">
              <a:buFont typeface="Arial" charset="0"/>
              <a:buAutoNum type="arabicPeriod" startAt="2"/>
              <a:defRPr/>
            </a:pPr>
            <a:endParaRPr lang="en-US" sz="2400" b="1" dirty="0">
              <a:solidFill>
                <a:schemeClr val="bg1"/>
              </a:solidFill>
              <a:cs typeface="Arial" charset="0"/>
            </a:endParaRPr>
          </a:p>
          <a:p>
            <a:pPr marL="514350" lvl="1" indent="-514350" algn="just">
              <a:buFont typeface="Arial" charset="0"/>
              <a:buAutoNum type="arabicPeriod" startAt="2"/>
              <a:defRPr/>
            </a:pPr>
            <a:r>
              <a:rPr lang="en-US" sz="2400" b="1" dirty="0">
                <a:solidFill>
                  <a:schemeClr val="bg1"/>
                </a:solidFill>
                <a:cs typeface="Arial" charset="0"/>
              </a:rPr>
              <a:t>PNS </a:t>
            </a:r>
            <a:r>
              <a:rPr lang="en-US" sz="2400" b="1" dirty="0" err="1">
                <a:solidFill>
                  <a:schemeClr val="bg1"/>
                </a:solidFill>
                <a:cs typeface="Arial" charset="0"/>
              </a:rPr>
              <a:t>yg</a:t>
            </a:r>
            <a:r>
              <a:rPr lang="en-US" sz="2400" b="1" dirty="0">
                <a:solidFill>
                  <a:schemeClr val="bg1"/>
                </a:solidFill>
                <a:cs typeface="Arial" charset="0"/>
              </a:rPr>
              <a:t> </a:t>
            </a:r>
            <a:r>
              <a:rPr lang="en-US" sz="2400" b="1" dirty="0" err="1">
                <a:solidFill>
                  <a:schemeClr val="bg1"/>
                </a:solidFill>
                <a:cs typeface="Arial" charset="0"/>
              </a:rPr>
              <a:t>tidak</a:t>
            </a:r>
            <a:r>
              <a:rPr lang="en-US" sz="2400" b="1" dirty="0">
                <a:solidFill>
                  <a:schemeClr val="bg1"/>
                </a:solidFill>
                <a:cs typeface="Arial" charset="0"/>
              </a:rPr>
              <a:t> </a:t>
            </a:r>
            <a:r>
              <a:rPr lang="en-US" sz="2400" b="1" dirty="0" err="1">
                <a:solidFill>
                  <a:schemeClr val="bg1"/>
                </a:solidFill>
                <a:cs typeface="Arial" charset="0"/>
              </a:rPr>
              <a:t>menyusun</a:t>
            </a:r>
            <a:r>
              <a:rPr lang="en-US" sz="2400" b="1" dirty="0">
                <a:solidFill>
                  <a:schemeClr val="bg1"/>
                </a:solidFill>
                <a:cs typeface="Arial" charset="0"/>
              </a:rPr>
              <a:t> SKP </a:t>
            </a:r>
            <a:r>
              <a:rPr lang="en-US" sz="2400" b="1" dirty="0" err="1">
                <a:solidFill>
                  <a:schemeClr val="bg1"/>
                </a:solidFill>
                <a:cs typeface="Arial" charset="0"/>
              </a:rPr>
              <a:t>dijatuhi</a:t>
            </a:r>
            <a:r>
              <a:rPr lang="en-US" sz="2400" b="1" dirty="0">
                <a:solidFill>
                  <a:schemeClr val="bg1"/>
                </a:solidFill>
                <a:cs typeface="Arial" charset="0"/>
              </a:rPr>
              <a:t> </a:t>
            </a:r>
            <a:r>
              <a:rPr lang="en-US" sz="2400" b="1" dirty="0" err="1">
                <a:solidFill>
                  <a:schemeClr val="bg1"/>
                </a:solidFill>
                <a:cs typeface="Arial" charset="0"/>
              </a:rPr>
              <a:t>hukuman</a:t>
            </a:r>
            <a:r>
              <a:rPr lang="en-US" sz="2400" b="1" dirty="0">
                <a:solidFill>
                  <a:schemeClr val="bg1"/>
                </a:solidFill>
                <a:cs typeface="Arial" charset="0"/>
              </a:rPr>
              <a:t> </a:t>
            </a:r>
            <a:r>
              <a:rPr lang="en-US" sz="2400" b="1" dirty="0" err="1">
                <a:solidFill>
                  <a:schemeClr val="bg1"/>
                </a:solidFill>
                <a:cs typeface="Arial" charset="0"/>
              </a:rPr>
              <a:t>sesuai</a:t>
            </a:r>
            <a:r>
              <a:rPr lang="en-US" sz="2400" b="1" dirty="0">
                <a:solidFill>
                  <a:schemeClr val="bg1"/>
                </a:solidFill>
                <a:cs typeface="Arial" charset="0"/>
              </a:rPr>
              <a:t> </a:t>
            </a:r>
            <a:r>
              <a:rPr lang="en-US" sz="2400" b="1" dirty="0" err="1">
                <a:solidFill>
                  <a:schemeClr val="bg1"/>
                </a:solidFill>
                <a:cs typeface="Arial" charset="0"/>
              </a:rPr>
              <a:t>dengan</a:t>
            </a:r>
            <a:r>
              <a:rPr lang="en-US" sz="2400" b="1" dirty="0">
                <a:solidFill>
                  <a:schemeClr val="bg1"/>
                </a:solidFill>
                <a:cs typeface="Arial" charset="0"/>
              </a:rPr>
              <a:t> </a:t>
            </a:r>
            <a:r>
              <a:rPr lang="en-US" sz="2400" b="1" dirty="0" err="1">
                <a:solidFill>
                  <a:schemeClr val="bg1"/>
                </a:solidFill>
                <a:cs typeface="Arial" charset="0"/>
              </a:rPr>
              <a:t>ketentuan</a:t>
            </a:r>
            <a:r>
              <a:rPr lang="en-US" sz="2400" b="1" dirty="0">
                <a:solidFill>
                  <a:schemeClr val="bg1"/>
                </a:solidFill>
                <a:cs typeface="Arial" charset="0"/>
              </a:rPr>
              <a:t> </a:t>
            </a:r>
            <a:r>
              <a:rPr lang="en-US" sz="2400" b="1" dirty="0" err="1">
                <a:solidFill>
                  <a:schemeClr val="bg1"/>
                </a:solidFill>
                <a:cs typeface="Arial" charset="0"/>
              </a:rPr>
              <a:t>peraturan</a:t>
            </a:r>
            <a:r>
              <a:rPr lang="en-US" sz="2400" b="1" dirty="0">
                <a:solidFill>
                  <a:schemeClr val="bg1"/>
                </a:solidFill>
                <a:cs typeface="Arial" charset="0"/>
              </a:rPr>
              <a:t> </a:t>
            </a:r>
            <a:r>
              <a:rPr lang="en-US" sz="2400" b="1" dirty="0" err="1">
                <a:solidFill>
                  <a:schemeClr val="bg1"/>
                </a:solidFill>
                <a:cs typeface="Arial" charset="0"/>
              </a:rPr>
              <a:t>perundang-undangan</a:t>
            </a:r>
            <a:r>
              <a:rPr lang="en-US" sz="2400" b="1" dirty="0">
                <a:solidFill>
                  <a:schemeClr val="bg1"/>
                </a:solidFill>
                <a:cs typeface="Arial" charset="0"/>
              </a:rPr>
              <a:t> </a:t>
            </a:r>
            <a:r>
              <a:rPr lang="en-US" sz="2400" b="1" dirty="0" err="1">
                <a:solidFill>
                  <a:schemeClr val="bg1"/>
                </a:solidFill>
                <a:cs typeface="Arial" charset="0"/>
              </a:rPr>
              <a:t>yg</a:t>
            </a:r>
            <a:r>
              <a:rPr lang="en-US" sz="2400" b="1" dirty="0">
                <a:solidFill>
                  <a:schemeClr val="bg1"/>
                </a:solidFill>
                <a:cs typeface="Arial" charset="0"/>
              </a:rPr>
              <a:t> </a:t>
            </a:r>
            <a:r>
              <a:rPr lang="en-US" sz="2400" b="1" dirty="0" err="1">
                <a:solidFill>
                  <a:schemeClr val="bg1"/>
                </a:solidFill>
                <a:cs typeface="Arial" charset="0"/>
              </a:rPr>
              <a:t>mengatur</a:t>
            </a:r>
            <a:r>
              <a:rPr lang="en-US" sz="2400" b="1" dirty="0">
                <a:solidFill>
                  <a:schemeClr val="bg1"/>
                </a:solidFill>
                <a:cs typeface="Arial" charset="0"/>
              </a:rPr>
              <a:t> </a:t>
            </a:r>
            <a:r>
              <a:rPr lang="en-US" sz="2400" b="1" dirty="0" err="1">
                <a:solidFill>
                  <a:schemeClr val="bg1"/>
                </a:solidFill>
                <a:cs typeface="Arial" charset="0"/>
              </a:rPr>
              <a:t>mengenai</a:t>
            </a:r>
            <a:r>
              <a:rPr lang="en-US" sz="2400" b="1" dirty="0">
                <a:solidFill>
                  <a:schemeClr val="bg1"/>
                </a:solidFill>
                <a:cs typeface="Arial" charset="0"/>
              </a:rPr>
              <a:t> </a:t>
            </a:r>
            <a:r>
              <a:rPr lang="en-US" sz="2400" b="1" dirty="0" err="1">
                <a:solidFill>
                  <a:schemeClr val="bg1"/>
                </a:solidFill>
                <a:cs typeface="Arial" charset="0"/>
              </a:rPr>
              <a:t>disiplin</a:t>
            </a:r>
            <a:r>
              <a:rPr lang="en-US" sz="2400" b="1" dirty="0">
                <a:solidFill>
                  <a:schemeClr val="bg1"/>
                </a:solidFill>
                <a:cs typeface="Arial" charset="0"/>
              </a:rPr>
              <a:t> PNS.</a:t>
            </a:r>
          </a:p>
          <a:p>
            <a:pPr marL="514350" lvl="1" indent="-514350" algn="just">
              <a:buFont typeface="Arial" charset="0"/>
              <a:buNone/>
              <a:defRPr/>
            </a:pPr>
            <a:endParaRPr lang="en-US" sz="2400" b="1" dirty="0">
              <a:solidFill>
                <a:schemeClr val="bg1"/>
              </a:solidFill>
            </a:endParaRPr>
          </a:p>
        </p:txBody>
      </p:sp>
      <p:sp>
        <p:nvSpPr>
          <p:cNvPr id="6" name="Date Placeholder 5"/>
          <p:cNvSpPr>
            <a:spLocks noGrp="1"/>
          </p:cNvSpPr>
          <p:nvPr>
            <p:ph type="dt" sz="half" idx="10"/>
          </p:nvPr>
        </p:nvSpPr>
        <p:spPr/>
        <p:txBody>
          <a:bodyPr/>
          <a:lstStyle/>
          <a:p>
            <a:r>
              <a:rPr lang="en-US" smtClean="0"/>
              <a:t>30 Sep 2015</a:t>
            </a:r>
            <a:endParaRPr lang="en-US"/>
          </a:p>
        </p:txBody>
      </p:sp>
      <p:sp>
        <p:nvSpPr>
          <p:cNvPr id="9" name="Slide Number Placeholder 8"/>
          <p:cNvSpPr>
            <a:spLocks noGrp="1"/>
          </p:cNvSpPr>
          <p:nvPr>
            <p:ph type="sldNum" sz="quarter" idx="12"/>
          </p:nvPr>
        </p:nvSpPr>
        <p:spPr/>
        <p:txBody>
          <a:bodyPr/>
          <a:lstStyle/>
          <a:p>
            <a:fld id="{E1AD78F7-9B0F-4F0A-9334-772460733DEB}" type="slidenum">
              <a:rPr lang="en-US" smtClean="0"/>
              <a:pPr/>
              <a:t>35</a:t>
            </a:fld>
            <a:endParaRPr lang="en-US"/>
          </a:p>
        </p:txBody>
      </p:sp>
    </p:spTree>
    <p:extLst>
      <p:ext uri="{BB962C8B-B14F-4D97-AF65-F5344CB8AC3E}">
        <p14:creationId xmlns:p14="http://schemas.microsoft.com/office/powerpoint/2010/main" xmlns="" val="983139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762000"/>
          </a:xfrm>
        </p:spPr>
        <p:style>
          <a:lnRef idx="1">
            <a:schemeClr val="accent4"/>
          </a:lnRef>
          <a:fillRef idx="2">
            <a:schemeClr val="accent4"/>
          </a:fillRef>
          <a:effectRef idx="1">
            <a:schemeClr val="accent4"/>
          </a:effectRef>
          <a:fontRef idx="minor">
            <a:schemeClr val="dk1"/>
          </a:fontRef>
        </p:style>
        <p:txBody>
          <a:bodyPr/>
          <a:lstStyle/>
          <a:p>
            <a:pPr eaLnBrk="1" hangingPunct="1">
              <a:defRPr/>
            </a:pPr>
            <a:r>
              <a:rPr lang="en-US" sz="4000" dirty="0" smtClean="0">
                <a:latin typeface="Arial" charset="0"/>
                <a:cs typeface="Arial" charset="0"/>
              </a:rPr>
              <a:t>UNSUR-UNSUR SKP</a:t>
            </a:r>
          </a:p>
        </p:txBody>
      </p:sp>
      <p:sp>
        <p:nvSpPr>
          <p:cNvPr id="35843" name="Content Placeholder 2"/>
          <p:cNvSpPr>
            <a:spLocks noGrp="1"/>
          </p:cNvSpPr>
          <p:nvPr>
            <p:ph idx="1"/>
          </p:nvPr>
        </p:nvSpPr>
        <p:spPr>
          <a:xfrm>
            <a:off x="457200" y="990600"/>
            <a:ext cx="8229600" cy="5791200"/>
          </a:xfrm>
        </p:spPr>
        <p:style>
          <a:lnRef idx="0">
            <a:schemeClr val="accent4"/>
          </a:lnRef>
          <a:fillRef idx="3">
            <a:schemeClr val="accent4"/>
          </a:fillRef>
          <a:effectRef idx="3">
            <a:schemeClr val="accent4"/>
          </a:effectRef>
          <a:fontRef idx="minor">
            <a:schemeClr val="lt1"/>
          </a:fontRef>
        </p:style>
        <p:txBody>
          <a:bodyPr>
            <a:normAutofit lnSpcReduction="10000"/>
          </a:bodyPr>
          <a:lstStyle/>
          <a:p>
            <a:pPr marL="514350" indent="-514350" eaLnBrk="1" hangingPunct="1">
              <a:buNone/>
            </a:pPr>
            <a:r>
              <a:rPr lang="en-US" altLang="en-US" sz="2800" dirty="0" smtClean="0">
                <a:cs typeface="Arial" pitchFamily="34" charset="0"/>
              </a:rPr>
              <a:t>1.  </a:t>
            </a:r>
            <a:r>
              <a:rPr lang="en-US" altLang="en-US" sz="2800" dirty="0" err="1" smtClean="0">
                <a:cs typeface="Arial" pitchFamily="34" charset="0"/>
              </a:rPr>
              <a:t>Kegiatan</a:t>
            </a:r>
            <a:r>
              <a:rPr lang="en-US" altLang="en-US" sz="2800" dirty="0" smtClean="0">
                <a:cs typeface="Arial" pitchFamily="34" charset="0"/>
              </a:rPr>
              <a:t> </a:t>
            </a:r>
            <a:r>
              <a:rPr lang="en-US" altLang="en-US" sz="2800" dirty="0" err="1" smtClean="0">
                <a:cs typeface="Arial" pitchFamily="34" charset="0"/>
              </a:rPr>
              <a:t>Tugas</a:t>
            </a:r>
            <a:r>
              <a:rPr lang="en-US" altLang="en-US" sz="2800" dirty="0" smtClean="0">
                <a:cs typeface="Arial" pitchFamily="34" charset="0"/>
              </a:rPr>
              <a:t> </a:t>
            </a:r>
            <a:r>
              <a:rPr lang="en-US" altLang="en-US" sz="2800" dirty="0" err="1" smtClean="0">
                <a:cs typeface="Arial" pitchFamily="34" charset="0"/>
              </a:rPr>
              <a:t>Jabatan</a:t>
            </a:r>
            <a:endParaRPr lang="en-US" altLang="en-US" sz="2800" dirty="0" smtClean="0">
              <a:cs typeface="Arial" pitchFamily="34" charset="0"/>
            </a:endParaRPr>
          </a:p>
          <a:p>
            <a:pPr marL="514350" indent="-514350" algn="just" eaLnBrk="1" hangingPunct="1">
              <a:buFont typeface="Arial" pitchFamily="34" charset="0"/>
              <a:buNone/>
            </a:pPr>
            <a:r>
              <a:rPr lang="en-US" altLang="en-US" sz="2800" dirty="0" smtClean="0">
                <a:cs typeface="Arial" pitchFamily="34" charset="0"/>
              </a:rPr>
              <a:t>	</a:t>
            </a:r>
            <a:r>
              <a:rPr lang="en-US" altLang="en-US" sz="2800" dirty="0" err="1" smtClean="0">
                <a:cs typeface="Arial" pitchFamily="34" charset="0"/>
              </a:rPr>
              <a:t>Mengacu</a:t>
            </a:r>
            <a:r>
              <a:rPr lang="en-US" altLang="en-US" sz="2800" dirty="0" smtClean="0">
                <a:cs typeface="Arial" pitchFamily="34" charset="0"/>
              </a:rPr>
              <a:t> </a:t>
            </a:r>
            <a:r>
              <a:rPr lang="en-US" altLang="en-US" sz="2800" dirty="0" err="1" smtClean="0">
                <a:cs typeface="Arial" pitchFamily="34" charset="0"/>
              </a:rPr>
              <a:t>pada</a:t>
            </a:r>
            <a:r>
              <a:rPr lang="en-US" altLang="en-US" sz="2800" dirty="0" smtClean="0">
                <a:cs typeface="Arial" pitchFamily="34" charset="0"/>
              </a:rPr>
              <a:t> </a:t>
            </a:r>
            <a:r>
              <a:rPr lang="en-US" altLang="en-US" sz="2800" dirty="0" err="1" smtClean="0">
                <a:cs typeface="Arial" pitchFamily="34" charset="0"/>
              </a:rPr>
              <a:t>Penetapan</a:t>
            </a:r>
            <a:r>
              <a:rPr lang="en-US" altLang="en-US" sz="2800" dirty="0" smtClean="0">
                <a:cs typeface="Arial" pitchFamily="34" charset="0"/>
              </a:rPr>
              <a:t> </a:t>
            </a:r>
            <a:r>
              <a:rPr lang="en-US" altLang="en-US" sz="2800" dirty="0" err="1" smtClean="0">
                <a:cs typeface="Arial" pitchFamily="34" charset="0"/>
              </a:rPr>
              <a:t>Kinerja</a:t>
            </a:r>
            <a:r>
              <a:rPr lang="en-US" altLang="en-US" sz="2800" dirty="0" smtClean="0">
                <a:cs typeface="Arial" pitchFamily="34" charset="0"/>
              </a:rPr>
              <a:t>/RKT. </a:t>
            </a:r>
            <a:r>
              <a:rPr lang="en-US" altLang="en-US" sz="2800" dirty="0" err="1" smtClean="0">
                <a:cs typeface="Arial" pitchFamily="34" charset="0"/>
              </a:rPr>
              <a:t>Dalam</a:t>
            </a:r>
            <a:r>
              <a:rPr lang="en-US" altLang="en-US" sz="2800" dirty="0" smtClean="0">
                <a:cs typeface="Arial" pitchFamily="34" charset="0"/>
              </a:rPr>
              <a:t> </a:t>
            </a:r>
            <a:r>
              <a:rPr lang="en-US" altLang="en-US" sz="2800" dirty="0" err="1" smtClean="0">
                <a:cs typeface="Arial" pitchFamily="34" charset="0"/>
              </a:rPr>
              <a:t>melaksanakan</a:t>
            </a:r>
            <a:r>
              <a:rPr lang="en-US" altLang="en-US" sz="2800" dirty="0" smtClean="0">
                <a:cs typeface="Arial" pitchFamily="34" charset="0"/>
              </a:rPr>
              <a:t> </a:t>
            </a:r>
            <a:r>
              <a:rPr lang="en-US" altLang="en-US" sz="2800" dirty="0" err="1" smtClean="0">
                <a:cs typeface="Arial" pitchFamily="34" charset="0"/>
              </a:rPr>
              <a:t>kegiatan</a:t>
            </a:r>
            <a:r>
              <a:rPr lang="en-US" altLang="en-US" sz="2800" dirty="0" smtClean="0">
                <a:cs typeface="Arial" pitchFamily="34" charset="0"/>
              </a:rPr>
              <a:t> </a:t>
            </a:r>
            <a:r>
              <a:rPr lang="en-US" altLang="en-US" sz="2800" dirty="0" err="1" smtClean="0">
                <a:cs typeface="Arial" pitchFamily="34" charset="0"/>
              </a:rPr>
              <a:t>tugas</a:t>
            </a:r>
            <a:r>
              <a:rPr lang="en-US" altLang="en-US" sz="2800" dirty="0" smtClean="0">
                <a:cs typeface="Arial" pitchFamily="34" charset="0"/>
              </a:rPr>
              <a:t> </a:t>
            </a:r>
            <a:r>
              <a:rPr lang="en-US" altLang="en-US" sz="2800" dirty="0" err="1" smtClean="0">
                <a:cs typeface="Arial" pitchFamily="34" charset="0"/>
              </a:rPr>
              <a:t>jabatan</a:t>
            </a:r>
            <a:r>
              <a:rPr lang="en-US" altLang="en-US" sz="2800" dirty="0" smtClean="0">
                <a:cs typeface="Arial" pitchFamily="34" charset="0"/>
              </a:rPr>
              <a:t> </a:t>
            </a:r>
            <a:r>
              <a:rPr lang="en-US" altLang="en-US" sz="2800" dirty="0" err="1" smtClean="0">
                <a:cs typeface="Arial" pitchFamily="34" charset="0"/>
              </a:rPr>
              <a:t>pada</a:t>
            </a:r>
            <a:r>
              <a:rPr lang="en-US" altLang="en-US" sz="2800" dirty="0" smtClean="0">
                <a:cs typeface="Arial" pitchFamily="34" charset="0"/>
              </a:rPr>
              <a:t> </a:t>
            </a:r>
            <a:r>
              <a:rPr lang="en-US" altLang="en-US" sz="2800" dirty="0" err="1" smtClean="0">
                <a:cs typeface="Arial" pitchFamily="34" charset="0"/>
              </a:rPr>
              <a:t>prinsipnya</a:t>
            </a:r>
            <a:r>
              <a:rPr lang="en-US" altLang="en-US" sz="2800" dirty="0" smtClean="0">
                <a:cs typeface="Arial" pitchFamily="34" charset="0"/>
              </a:rPr>
              <a:t> </a:t>
            </a:r>
            <a:r>
              <a:rPr lang="en-US" altLang="en-US" sz="2800" dirty="0" err="1" smtClean="0">
                <a:cs typeface="Arial" pitchFamily="34" charset="0"/>
              </a:rPr>
              <a:t>pekerjaan</a:t>
            </a:r>
            <a:r>
              <a:rPr lang="en-US" altLang="en-US" sz="2800" dirty="0" smtClean="0">
                <a:cs typeface="Arial" pitchFamily="34" charset="0"/>
              </a:rPr>
              <a:t> </a:t>
            </a:r>
            <a:r>
              <a:rPr lang="en-US" altLang="en-US" sz="2800" dirty="0" err="1" smtClean="0">
                <a:cs typeface="Arial" pitchFamily="34" charset="0"/>
              </a:rPr>
              <a:t>dibagi</a:t>
            </a:r>
            <a:r>
              <a:rPr lang="en-US" altLang="en-US" sz="2800" dirty="0" smtClean="0">
                <a:cs typeface="Arial" pitchFamily="34" charset="0"/>
              </a:rPr>
              <a:t> </a:t>
            </a:r>
            <a:r>
              <a:rPr lang="en-US" altLang="en-US" sz="2800" dirty="0" err="1" smtClean="0">
                <a:cs typeface="Arial" pitchFamily="34" charset="0"/>
              </a:rPr>
              <a:t>habis</a:t>
            </a:r>
            <a:r>
              <a:rPr lang="en-US" altLang="en-US" sz="2800" dirty="0" smtClean="0">
                <a:cs typeface="Arial" pitchFamily="34" charset="0"/>
              </a:rPr>
              <a:t> </a:t>
            </a:r>
            <a:r>
              <a:rPr lang="en-US" altLang="en-US" sz="2800" dirty="0" err="1" smtClean="0">
                <a:cs typeface="Arial" pitchFamily="34" charset="0"/>
              </a:rPr>
              <a:t>dari</a:t>
            </a:r>
            <a:r>
              <a:rPr lang="en-US" altLang="en-US" sz="2800" dirty="0" smtClean="0">
                <a:cs typeface="Arial" pitchFamily="34" charset="0"/>
              </a:rPr>
              <a:t> </a:t>
            </a:r>
            <a:r>
              <a:rPr lang="en-US" altLang="en-US" sz="2800" dirty="0" err="1" smtClean="0">
                <a:cs typeface="Arial" pitchFamily="34" charset="0"/>
              </a:rPr>
              <a:t>tingkat</a:t>
            </a:r>
            <a:r>
              <a:rPr lang="en-US" altLang="en-US" sz="2800" dirty="0" smtClean="0">
                <a:cs typeface="Arial" pitchFamily="34" charset="0"/>
              </a:rPr>
              <a:t> </a:t>
            </a:r>
            <a:r>
              <a:rPr lang="en-US" altLang="en-US" sz="2800" dirty="0" err="1" smtClean="0">
                <a:cs typeface="Arial" pitchFamily="34" charset="0"/>
              </a:rPr>
              <a:t>jabatan</a:t>
            </a:r>
            <a:r>
              <a:rPr lang="en-US" altLang="en-US" sz="2800" dirty="0" smtClean="0">
                <a:cs typeface="Arial" pitchFamily="34" charset="0"/>
              </a:rPr>
              <a:t> </a:t>
            </a:r>
            <a:r>
              <a:rPr lang="en-US" altLang="en-US" sz="2800" dirty="0" err="1" smtClean="0">
                <a:cs typeface="Arial" pitchFamily="34" charset="0"/>
              </a:rPr>
              <a:t>tertinggi-jabatan</a:t>
            </a:r>
            <a:r>
              <a:rPr lang="en-US" altLang="en-US" sz="2800" dirty="0" smtClean="0">
                <a:cs typeface="Arial" pitchFamily="34" charset="0"/>
              </a:rPr>
              <a:t> </a:t>
            </a:r>
            <a:r>
              <a:rPr lang="en-US" altLang="en-US" sz="2800" dirty="0" err="1" smtClean="0">
                <a:cs typeface="Arial" pitchFamily="34" charset="0"/>
              </a:rPr>
              <a:t>terendah</a:t>
            </a:r>
            <a:r>
              <a:rPr lang="en-US" altLang="en-US" sz="2800" dirty="0" smtClean="0">
                <a:cs typeface="Arial" pitchFamily="34" charset="0"/>
              </a:rPr>
              <a:t> </a:t>
            </a:r>
            <a:r>
              <a:rPr lang="en-US" altLang="en-US" sz="2800" dirty="0" err="1" smtClean="0">
                <a:cs typeface="Arial" pitchFamily="34" charset="0"/>
              </a:rPr>
              <a:t>secara</a:t>
            </a:r>
            <a:r>
              <a:rPr lang="en-US" altLang="en-US" sz="2800" dirty="0" smtClean="0">
                <a:cs typeface="Arial" pitchFamily="34" charset="0"/>
              </a:rPr>
              <a:t> </a:t>
            </a:r>
            <a:r>
              <a:rPr lang="en-US" altLang="en-US" sz="2800" dirty="0" err="1" smtClean="0">
                <a:cs typeface="Arial" pitchFamily="34" charset="0"/>
              </a:rPr>
              <a:t>hierarki</a:t>
            </a:r>
            <a:r>
              <a:rPr lang="en-US" altLang="en-US" sz="2800" dirty="0" smtClean="0">
                <a:cs typeface="Arial" pitchFamily="34" charset="0"/>
              </a:rPr>
              <a:t>.</a:t>
            </a:r>
          </a:p>
          <a:p>
            <a:pPr marL="514350" indent="-514350" eaLnBrk="1" hangingPunct="1">
              <a:buFont typeface="Arial" pitchFamily="34" charset="0"/>
              <a:buNone/>
            </a:pPr>
            <a:r>
              <a:rPr lang="en-US" altLang="en-US" sz="2800" dirty="0" smtClean="0"/>
              <a:t>2. </a:t>
            </a:r>
            <a:r>
              <a:rPr lang="en-US" altLang="en-US" sz="2800" dirty="0" err="1" smtClean="0"/>
              <a:t>Angka</a:t>
            </a:r>
            <a:r>
              <a:rPr lang="en-US" altLang="en-US" sz="2800" dirty="0" smtClean="0"/>
              <a:t> </a:t>
            </a:r>
            <a:r>
              <a:rPr lang="en-US" altLang="en-US" sz="2800" dirty="0" err="1" smtClean="0"/>
              <a:t>Kredit</a:t>
            </a:r>
            <a:endParaRPr lang="en-US" altLang="en-US" sz="2800" dirty="0" smtClean="0"/>
          </a:p>
          <a:p>
            <a:pPr marL="514350" indent="-514350" eaLnBrk="1" hangingPunct="1">
              <a:buFont typeface="Arial" pitchFamily="34" charset="0"/>
              <a:buNone/>
            </a:pPr>
            <a:r>
              <a:rPr lang="en-US" altLang="en-US" sz="2800" dirty="0" smtClean="0"/>
              <a:t>3. Target</a:t>
            </a:r>
          </a:p>
          <a:p>
            <a:pPr marL="514350" indent="-514350" eaLnBrk="1" hangingPunct="1">
              <a:buFont typeface="Arial" pitchFamily="34" charset="0"/>
              <a:buNone/>
            </a:pPr>
            <a:r>
              <a:rPr lang="en-US" altLang="en-US" sz="2800" dirty="0" smtClean="0"/>
              <a:t> 	</a:t>
            </a:r>
            <a:r>
              <a:rPr lang="en-US" altLang="en-US" sz="2800" dirty="0" err="1" smtClean="0"/>
              <a:t>Dalam</a:t>
            </a:r>
            <a:r>
              <a:rPr lang="en-US" altLang="en-US" sz="2800" dirty="0" smtClean="0"/>
              <a:t> </a:t>
            </a:r>
            <a:r>
              <a:rPr lang="en-US" altLang="en-US" sz="2800" dirty="0" err="1" smtClean="0"/>
              <a:t>menetapkan</a:t>
            </a:r>
            <a:r>
              <a:rPr lang="en-US" altLang="en-US" sz="2800" dirty="0" smtClean="0"/>
              <a:t> target </a:t>
            </a:r>
            <a:r>
              <a:rPr lang="en-US" altLang="en-US" sz="2800" dirty="0" err="1" smtClean="0"/>
              <a:t>meliputi</a:t>
            </a:r>
            <a:r>
              <a:rPr lang="en-US" altLang="en-US" sz="2800" dirty="0" smtClean="0"/>
              <a:t> </a:t>
            </a:r>
            <a:r>
              <a:rPr lang="en-US" altLang="en-US" sz="2800" dirty="0" err="1" smtClean="0"/>
              <a:t>aspek</a:t>
            </a:r>
            <a:r>
              <a:rPr lang="en-US" altLang="en-US" sz="2800" dirty="0" smtClean="0"/>
              <a:t> </a:t>
            </a:r>
            <a:r>
              <a:rPr lang="en-US" altLang="en-US" sz="2800" dirty="0" err="1" smtClean="0"/>
              <a:t>sbb</a:t>
            </a:r>
            <a:r>
              <a:rPr lang="en-US" altLang="en-US" sz="2800" dirty="0" smtClean="0"/>
              <a:t>:</a:t>
            </a:r>
          </a:p>
          <a:p>
            <a:pPr marL="914400" lvl="1" indent="-514350" eaLnBrk="1" hangingPunct="1">
              <a:buFont typeface="Wingdings" pitchFamily="2" charset="2"/>
              <a:buChar char="v"/>
            </a:pPr>
            <a:r>
              <a:rPr lang="en-US" altLang="en-US" sz="2400" dirty="0" err="1" smtClean="0"/>
              <a:t>Kuantitas</a:t>
            </a:r>
            <a:r>
              <a:rPr lang="en-US" altLang="en-US" sz="2400" dirty="0" smtClean="0"/>
              <a:t> (Target Output)</a:t>
            </a:r>
          </a:p>
          <a:p>
            <a:pPr marL="914400" lvl="1" indent="-514350" eaLnBrk="1" hangingPunct="1">
              <a:buFont typeface="Wingdings" pitchFamily="2" charset="2"/>
              <a:buChar char="v"/>
            </a:pPr>
            <a:r>
              <a:rPr lang="en-US" altLang="en-US" sz="2400" dirty="0" err="1" smtClean="0"/>
              <a:t>Kualitas</a:t>
            </a:r>
            <a:r>
              <a:rPr lang="en-US" altLang="en-US" sz="2400" dirty="0" smtClean="0"/>
              <a:t> (Target </a:t>
            </a:r>
            <a:r>
              <a:rPr lang="en-US" altLang="en-US" sz="2400" dirty="0" err="1" smtClean="0"/>
              <a:t>Kualitas</a:t>
            </a:r>
            <a:r>
              <a:rPr lang="en-US" altLang="en-US" sz="2400" dirty="0" smtClean="0"/>
              <a:t>)</a:t>
            </a:r>
          </a:p>
          <a:p>
            <a:pPr marL="914400" lvl="1" indent="-514350" eaLnBrk="1" hangingPunct="1">
              <a:buFont typeface="Wingdings" pitchFamily="2" charset="2"/>
              <a:buChar char="v"/>
            </a:pPr>
            <a:r>
              <a:rPr lang="en-US" altLang="en-US" sz="2400" dirty="0" err="1" smtClean="0"/>
              <a:t>Waktu</a:t>
            </a:r>
            <a:r>
              <a:rPr lang="en-US" altLang="en-US" sz="2400" dirty="0" smtClean="0"/>
              <a:t> (Target </a:t>
            </a:r>
            <a:r>
              <a:rPr lang="en-US" altLang="en-US" sz="2400" dirty="0" err="1" smtClean="0"/>
              <a:t>Waktu</a:t>
            </a:r>
            <a:r>
              <a:rPr lang="en-US" altLang="en-US" sz="2400" dirty="0" smtClean="0"/>
              <a:t>)</a:t>
            </a:r>
          </a:p>
          <a:p>
            <a:pPr marL="914400" lvl="1" indent="-514350" eaLnBrk="1" hangingPunct="1">
              <a:buFont typeface="Wingdings" pitchFamily="2" charset="2"/>
              <a:buChar char="v"/>
            </a:pPr>
            <a:r>
              <a:rPr lang="en-US" altLang="en-US" sz="2400" dirty="0" err="1" smtClean="0"/>
              <a:t>Biaya</a:t>
            </a:r>
            <a:r>
              <a:rPr lang="en-US" altLang="en-US" sz="2400" dirty="0" smtClean="0"/>
              <a:t> (Target </a:t>
            </a:r>
            <a:r>
              <a:rPr lang="en-US" altLang="en-US" sz="2400" dirty="0" err="1" smtClean="0"/>
              <a:t>Biaya</a:t>
            </a:r>
            <a:r>
              <a:rPr lang="en-US" altLang="en-US" sz="2400" dirty="0" smtClean="0"/>
              <a:t>) </a:t>
            </a:r>
          </a:p>
          <a:p>
            <a:pPr marL="514350" indent="-514350" eaLnBrk="1" hangingPunct="1">
              <a:buFont typeface="Arial" pitchFamily="34" charset="0"/>
              <a:buNone/>
            </a:pPr>
            <a:endParaRPr lang="en-US" altLang="en-US" dirty="0" smtClean="0"/>
          </a:p>
        </p:txBody>
      </p:sp>
      <p:sp>
        <p:nvSpPr>
          <p:cNvPr id="4" name="Date Placeholder 3"/>
          <p:cNvSpPr>
            <a:spLocks noGrp="1"/>
          </p:cNvSpPr>
          <p:nvPr>
            <p:ph type="dt" sz="half" idx="10"/>
          </p:nvPr>
        </p:nvSpPr>
        <p:spPr/>
        <p:txBody>
          <a:bodyPr/>
          <a:lstStyle/>
          <a:p>
            <a:r>
              <a:rPr lang="en-US" smtClean="0"/>
              <a:t>30 Sep 2015</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36</a:t>
            </a:fld>
            <a:endParaRPr lang="en-US"/>
          </a:p>
        </p:txBody>
      </p:sp>
    </p:spTree>
    <p:extLst>
      <p:ext uri="{BB962C8B-B14F-4D97-AF65-F5344CB8AC3E}">
        <p14:creationId xmlns:p14="http://schemas.microsoft.com/office/powerpoint/2010/main" xmlns="" val="2995552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7500" lnSpcReduction="20000"/>
          </a:bodyPr>
          <a:lstStyle/>
          <a:p>
            <a:r>
              <a:rPr lang="fi-FI" dirty="0" smtClean="0"/>
              <a:t>Salah satu hsl rasa, cipta, karsa,&amp;karya m’sia adlh menulis. Dg menulis seseorang bukan saja memperoleh kesempatn mengembangkn lingkungan (kantornya) krn hsl tulisannya mrpk  ide &amp;/atau gagasan yg besar. Tp juga bagi pustaka- wan ia akan memperoleh </a:t>
            </a:r>
            <a:r>
              <a:rPr lang="fi-FI" b="1" i="1" dirty="0" smtClean="0"/>
              <a:t>point</a:t>
            </a:r>
            <a:r>
              <a:rPr lang="fi-FI" dirty="0" smtClean="0"/>
              <a:t> (AK) bahkan dimungkinan </a:t>
            </a:r>
            <a:r>
              <a:rPr lang="fi-FI" b="1" i="1" dirty="0" smtClean="0"/>
              <a:t>coint </a:t>
            </a:r>
            <a:r>
              <a:rPr lang="fi-FI" dirty="0" smtClean="0"/>
              <a:t>(dana) misal hsl tulisannya dimuat dlm terbitan.</a:t>
            </a:r>
          </a:p>
          <a:p>
            <a:endParaRPr lang="fi-FI" dirty="0" smtClean="0"/>
          </a:p>
          <a:p>
            <a:r>
              <a:rPr lang="fi-FI" dirty="0" smtClean="0"/>
              <a:t>Lebih dari itu alangkah baiknya stiap Pustakawan saat ini wajib mempersiapkan diri bisa menulis (lihat sub unsur Pengembangan Profesi) oleh krn sangat berbeda dg aturan seblmnya (Kep. MENPAN No.132) dmn kewajiban ”menulis” dari sub unsur pengembangan profesi dikehendaki sbgmn Pasal 11 ayat (2) baru dimulai setelah </a:t>
            </a:r>
            <a:r>
              <a:rPr lang="fi-FI" b="1" i="1" dirty="0" smtClean="0"/>
              <a:t>”Pustakawan Madya yg akan naik pangkat menjadi Pembina Tingkat I, gol. ruang IV/b s/d Pustakawan Utama, gol. ruang IV/e, diwajibkan mengumpulkan AK sekurang2-nya 12 (dua belas) dari unsur pengembangan profesi”.</a:t>
            </a:r>
            <a:r>
              <a:rPr lang="fi-FI" dirty="0" smtClean="0"/>
              <a:t> </a:t>
            </a:r>
            <a:endParaRPr lang="en-US" dirty="0" smtClean="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37</a:t>
            </a:fld>
            <a:endParaRPr lang="en-US"/>
          </a:p>
        </p:txBody>
      </p:sp>
      <p:sp>
        <p:nvSpPr>
          <p:cNvPr id="6" name="Title 5"/>
          <p:cNvSpPr>
            <a:spLocks noGrp="1"/>
          </p:cNvSpPr>
          <p:nvPr>
            <p:ph type="title"/>
          </p:nvPr>
        </p:nvSpPr>
        <p:spPr/>
        <p:txBody>
          <a:bodyPr>
            <a:normAutofit fontScale="90000"/>
          </a:bodyPr>
          <a:lstStyle/>
          <a:p>
            <a:r>
              <a:rPr lang="en-US" sz="3600" i="1" dirty="0" err="1" smtClean="0"/>
              <a:t>Lanjutan</a:t>
            </a:r>
            <a:r>
              <a:rPr lang="en-US" sz="3600" i="1" dirty="0" smtClean="0"/>
              <a:t> (</a:t>
            </a:r>
            <a:r>
              <a:rPr lang="en-US" sz="3600" i="1" dirty="0" err="1" smtClean="0"/>
              <a:t>Pengemb</a:t>
            </a:r>
            <a:r>
              <a:rPr lang="en-US" sz="3600" i="1" dirty="0" smtClean="0"/>
              <a:t>. </a:t>
            </a:r>
            <a:r>
              <a:rPr lang="en-US" sz="3600" i="1" dirty="0" err="1" smtClean="0"/>
              <a:t>Profesi</a:t>
            </a:r>
            <a:r>
              <a:rPr lang="en-US" sz="3600" i="1" dirty="0" smtClean="0"/>
              <a:t> – </a:t>
            </a:r>
            <a:r>
              <a:rPr lang="en-US" sz="3600" i="1" dirty="0" err="1" smtClean="0"/>
              <a:t>Menulis</a:t>
            </a:r>
            <a:r>
              <a:rPr lang="en-US" sz="3600" i="1" dirty="0" smtClean="0"/>
              <a:t>)</a:t>
            </a:r>
            <a:endParaRPr lang="en-US" sz="36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7500" lnSpcReduction="20000"/>
          </a:bodyPr>
          <a:lstStyle/>
          <a:p>
            <a:pPr>
              <a:buNone/>
            </a:pPr>
            <a:r>
              <a:rPr lang="fi-FI" b="1" i="1" dirty="0" smtClean="0"/>
              <a:t>Kini tuntutan sdh dimulai sejak awal, khususnya bagi Pusta-</a:t>
            </a:r>
          </a:p>
          <a:p>
            <a:pPr>
              <a:buNone/>
            </a:pPr>
            <a:r>
              <a:rPr lang="fi-FI" b="1" i="1" dirty="0" smtClean="0"/>
              <a:t>kawan Keahlian, sbgmn dikehendaki dlm Pasal 15, sbb.:</a:t>
            </a:r>
            <a:endParaRPr lang="en-US" b="1" i="1" dirty="0" smtClean="0"/>
          </a:p>
          <a:p>
            <a:pPr lvl="0">
              <a:buNone/>
            </a:pPr>
            <a:endParaRPr lang="fi-FI" dirty="0" smtClean="0"/>
          </a:p>
          <a:p>
            <a:pPr lvl="0">
              <a:buNone/>
            </a:pPr>
            <a:r>
              <a:rPr lang="fi-FI" dirty="0" smtClean="0"/>
              <a:t>(1) Pustakawan Pertama (skr Pust. Ahli Pertama), pangkat Penata Muda Tkt I, gol. ruang III/b yg akan naik jabatan &amp; pangkat  III/c, </a:t>
            </a:r>
            <a:r>
              <a:rPr lang="fi-FI" b="1" i="1" dirty="0" smtClean="0"/>
              <a:t>Angka Kredit yg disyaratkan paling kurang 2 (dua) berasal dr sub unsur pengembangan profesi.</a:t>
            </a:r>
            <a:endParaRPr lang="en-US" b="1" i="1" dirty="0" smtClean="0"/>
          </a:p>
          <a:p>
            <a:pPr lvl="0">
              <a:buNone/>
            </a:pPr>
            <a:endParaRPr lang="fi-FI" dirty="0" smtClean="0"/>
          </a:p>
          <a:p>
            <a:pPr lvl="0">
              <a:buNone/>
            </a:pPr>
            <a:r>
              <a:rPr lang="fi-FI" dirty="0" smtClean="0"/>
              <a:t>(2) Pustakawan Muda, pangkat Penata, gol. ruang III/c yg akan naik pangkat menjadi Penata Tingkat I, gol. ruang III/d, </a:t>
            </a:r>
            <a:r>
              <a:rPr lang="fi-FI" b="1" i="1" dirty="0" smtClean="0"/>
              <a:t>Angka Kredit (AK) yg disyaratkan paling kurang 4 (empat) berasal dari sub unsur pengembangan profesi.</a:t>
            </a:r>
            <a:endParaRPr lang="en-US" b="1" i="1" dirty="0" smtClean="0"/>
          </a:p>
          <a:p>
            <a:pPr lvl="0">
              <a:buNone/>
            </a:pPr>
            <a:endParaRPr lang="fi-FI" dirty="0" smtClean="0"/>
          </a:p>
          <a:p>
            <a:pPr lvl="0">
              <a:buNone/>
            </a:pPr>
            <a:r>
              <a:rPr lang="fi-FI" dirty="0" smtClean="0"/>
              <a:t>(3) Dst III/d – IV/a 6 (enam) AK; (4) IV/a – IV/b 8 (delapan) AK; (5) IV/b – IV/c 10 (sepuluh) AK; (6) IV/c – IV/d 12 (dua belas) AK); dan (7) IV/d – IV.e 14 (empat belas) AK.  </a:t>
            </a:r>
            <a:endParaRPr lang="en-US" dirty="0" smtClean="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38</a:t>
            </a:fld>
            <a:endParaRPr lang="en-US"/>
          </a:p>
        </p:txBody>
      </p:sp>
      <p:sp>
        <p:nvSpPr>
          <p:cNvPr id="6" name="Title 5"/>
          <p:cNvSpPr>
            <a:spLocks noGrp="1"/>
          </p:cNvSpPr>
          <p:nvPr>
            <p:ph type="title"/>
          </p:nvPr>
        </p:nvSpPr>
        <p:spPr/>
        <p:txBody>
          <a:bodyPr>
            <a:normAutofit/>
          </a:bodyPr>
          <a:lstStyle/>
          <a:p>
            <a:r>
              <a:rPr lang="en-US" sz="3600" i="1" dirty="0" err="1" smtClean="0"/>
              <a:t>Lanjutan</a:t>
            </a:r>
            <a:endParaRPr lang="en-US" sz="36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4711891"/>
          </a:xfrm>
        </p:spPr>
        <p:txBody>
          <a:bodyPr>
            <a:normAutofit fontScale="85000" lnSpcReduction="20000"/>
          </a:bodyPr>
          <a:lstStyle/>
          <a:p>
            <a:r>
              <a:rPr lang="en-US" dirty="0" err="1" smtClean="0"/>
              <a:t>Khusus</a:t>
            </a:r>
            <a:r>
              <a:rPr lang="en-US" dirty="0" smtClean="0"/>
              <a:t> </a:t>
            </a:r>
            <a:r>
              <a:rPr lang="en-US" dirty="0" err="1" smtClean="0"/>
              <a:t>bagi</a:t>
            </a:r>
            <a:r>
              <a:rPr lang="en-US" dirty="0" smtClean="0"/>
              <a:t> </a:t>
            </a:r>
            <a:r>
              <a:rPr lang="en-US" dirty="0" err="1" smtClean="0"/>
              <a:t>Pustkwan</a:t>
            </a:r>
            <a:r>
              <a:rPr lang="en-US" dirty="0" smtClean="0"/>
              <a:t> </a:t>
            </a:r>
            <a:r>
              <a:rPr lang="en-US" dirty="0" err="1" smtClean="0"/>
              <a:t>yg</a:t>
            </a:r>
            <a:r>
              <a:rPr lang="en-US" dirty="0" smtClean="0"/>
              <a:t> </a:t>
            </a:r>
            <a:r>
              <a:rPr lang="en-US" dirty="0" err="1" smtClean="0"/>
              <a:t>sdh</a:t>
            </a:r>
            <a:r>
              <a:rPr lang="en-US" dirty="0" smtClean="0"/>
              <a:t> </a:t>
            </a:r>
            <a:r>
              <a:rPr lang="en-US" dirty="0" err="1" smtClean="0"/>
              <a:t>mencapai</a:t>
            </a:r>
            <a:r>
              <a:rPr lang="en-US" dirty="0" smtClean="0"/>
              <a:t> “</a:t>
            </a:r>
            <a:r>
              <a:rPr lang="en-US" dirty="0" err="1" smtClean="0"/>
              <a:t>puncak</a:t>
            </a:r>
            <a:r>
              <a:rPr lang="en-US" dirty="0" smtClean="0"/>
              <a:t> </a:t>
            </a:r>
            <a:r>
              <a:rPr lang="en-US" dirty="0" err="1" smtClean="0"/>
              <a:t>kariernya</a:t>
            </a:r>
            <a:r>
              <a:rPr lang="en-US" dirty="0" smtClean="0"/>
              <a:t>” </a:t>
            </a:r>
            <a:r>
              <a:rPr lang="en-US" dirty="0" err="1" smtClean="0"/>
              <a:t>bukan</a:t>
            </a:r>
            <a:r>
              <a:rPr lang="en-US" dirty="0" smtClean="0"/>
              <a:t> </a:t>
            </a:r>
            <a:r>
              <a:rPr lang="en-US" dirty="0" err="1" smtClean="0"/>
              <a:t>berarti</a:t>
            </a:r>
            <a:r>
              <a:rPr lang="en-US" dirty="0" smtClean="0"/>
              <a:t> hrs </a:t>
            </a:r>
            <a:r>
              <a:rPr lang="en-US" dirty="0" err="1" smtClean="0"/>
              <a:t>menganggur</a:t>
            </a:r>
            <a:r>
              <a:rPr lang="en-US" dirty="0" smtClean="0"/>
              <a:t>, </a:t>
            </a:r>
            <a:r>
              <a:rPr lang="en-US" dirty="0" err="1" smtClean="0"/>
              <a:t>tetapi</a:t>
            </a:r>
            <a:r>
              <a:rPr lang="en-US" dirty="0" smtClean="0"/>
              <a:t> </a:t>
            </a:r>
            <a:r>
              <a:rPr lang="en-US" dirty="0" err="1" smtClean="0"/>
              <a:t>tetap</a:t>
            </a:r>
            <a:r>
              <a:rPr lang="en-US" dirty="0" smtClean="0"/>
              <a:t> hrs </a:t>
            </a:r>
            <a:r>
              <a:rPr lang="en-US" dirty="0" err="1" smtClean="0"/>
              <a:t>memiliki</a:t>
            </a:r>
            <a:r>
              <a:rPr lang="en-US" dirty="0" smtClean="0"/>
              <a:t> </a:t>
            </a:r>
            <a:r>
              <a:rPr lang="en-US" dirty="0" err="1" smtClean="0"/>
              <a:t>kewajiban</a:t>
            </a:r>
            <a:r>
              <a:rPr lang="en-US" dirty="0" smtClean="0"/>
              <a:t>, </a:t>
            </a:r>
            <a:r>
              <a:rPr lang="en-US" dirty="0" err="1" smtClean="0"/>
              <a:t>sebagaimana</a:t>
            </a:r>
            <a:r>
              <a:rPr lang="en-US" dirty="0" smtClean="0"/>
              <a:t> </a:t>
            </a:r>
            <a:r>
              <a:rPr lang="en-US" dirty="0" err="1" smtClean="0"/>
              <a:t>diatur</a:t>
            </a:r>
            <a:r>
              <a:rPr lang="en-US" dirty="0" smtClean="0"/>
              <a:t> </a:t>
            </a:r>
            <a:r>
              <a:rPr lang="en-US" dirty="0" err="1" smtClean="0"/>
              <a:t>dalam</a:t>
            </a:r>
            <a:r>
              <a:rPr lang="en-US" dirty="0" smtClean="0"/>
              <a:t> </a:t>
            </a:r>
          </a:p>
          <a:p>
            <a:pPr>
              <a:buNone/>
            </a:pPr>
            <a:endParaRPr lang="en-US" dirty="0" smtClean="0"/>
          </a:p>
          <a:p>
            <a:pPr>
              <a:buNone/>
            </a:pPr>
            <a:r>
              <a:rPr lang="en-US" b="1" i="1" dirty="0" err="1" smtClean="0"/>
              <a:t>Pasal</a:t>
            </a:r>
            <a:r>
              <a:rPr lang="en-US" b="1" i="1" dirty="0" smtClean="0"/>
              <a:t> 17:</a:t>
            </a:r>
          </a:p>
          <a:p>
            <a:pPr lvl="0">
              <a:buNone/>
            </a:pPr>
            <a:r>
              <a:rPr lang="en-US" dirty="0" smtClean="0"/>
              <a:t>(1) </a:t>
            </a:r>
            <a:r>
              <a:rPr lang="en-US" dirty="0" err="1" smtClean="0"/>
              <a:t>Pustakawan</a:t>
            </a:r>
            <a:r>
              <a:rPr lang="en-US" dirty="0" smtClean="0"/>
              <a:t> </a:t>
            </a:r>
            <a:r>
              <a:rPr lang="en-US" dirty="0" err="1" smtClean="0"/>
              <a:t>Penyelia</a:t>
            </a:r>
            <a:r>
              <a:rPr lang="en-US" dirty="0" smtClean="0"/>
              <a:t>, </a:t>
            </a:r>
            <a:r>
              <a:rPr lang="en-US" dirty="0" err="1" smtClean="0"/>
              <a:t>pangkat</a:t>
            </a:r>
            <a:r>
              <a:rPr lang="en-US" dirty="0" smtClean="0"/>
              <a:t> </a:t>
            </a:r>
            <a:r>
              <a:rPr lang="en-US" dirty="0" err="1" smtClean="0"/>
              <a:t>Penata</a:t>
            </a:r>
            <a:r>
              <a:rPr lang="en-US" dirty="0" smtClean="0"/>
              <a:t> </a:t>
            </a:r>
            <a:r>
              <a:rPr lang="en-US" dirty="0" err="1" smtClean="0"/>
              <a:t>Tkt</a:t>
            </a:r>
            <a:r>
              <a:rPr lang="en-US" dirty="0" smtClean="0"/>
              <a:t> I, </a:t>
            </a:r>
            <a:r>
              <a:rPr lang="en-US" dirty="0" err="1" smtClean="0"/>
              <a:t>gol</a:t>
            </a:r>
            <a:r>
              <a:rPr lang="en-US" dirty="0" smtClean="0"/>
              <a:t>. </a:t>
            </a:r>
          </a:p>
          <a:p>
            <a:pPr lvl="0">
              <a:buNone/>
            </a:pPr>
            <a:r>
              <a:rPr lang="en-US" dirty="0" smtClean="0"/>
              <a:t>   </a:t>
            </a:r>
            <a:r>
              <a:rPr lang="en-US" dirty="0" err="1" smtClean="0"/>
              <a:t>ruang</a:t>
            </a:r>
            <a:r>
              <a:rPr lang="en-US" dirty="0" smtClean="0"/>
              <a:t> III/d, </a:t>
            </a:r>
            <a:r>
              <a:rPr lang="en-US" dirty="0" err="1" smtClean="0"/>
              <a:t>setiap</a:t>
            </a:r>
            <a:r>
              <a:rPr lang="en-US" dirty="0" smtClean="0"/>
              <a:t> </a:t>
            </a:r>
            <a:r>
              <a:rPr lang="en-US" dirty="0" err="1" smtClean="0"/>
              <a:t>th</a:t>
            </a:r>
            <a:r>
              <a:rPr lang="en-US" dirty="0" smtClean="0"/>
              <a:t> </a:t>
            </a:r>
            <a:r>
              <a:rPr lang="en-US" dirty="0" err="1" smtClean="0"/>
              <a:t>sejak</a:t>
            </a:r>
            <a:r>
              <a:rPr lang="en-US" dirty="0" smtClean="0"/>
              <a:t> </a:t>
            </a:r>
            <a:r>
              <a:rPr lang="en-US" dirty="0" err="1" smtClean="0"/>
              <a:t>menduduki</a:t>
            </a:r>
            <a:r>
              <a:rPr lang="en-US" dirty="0" smtClean="0"/>
              <a:t> </a:t>
            </a:r>
            <a:r>
              <a:rPr lang="en-US" dirty="0" err="1" smtClean="0"/>
              <a:t>pangkatnya</a:t>
            </a:r>
            <a:r>
              <a:rPr lang="en-US" dirty="0" smtClean="0"/>
              <a:t> </a:t>
            </a:r>
            <a:r>
              <a:rPr lang="en-US" b="1" i="1" dirty="0" err="1" smtClean="0"/>
              <a:t>wajib</a:t>
            </a:r>
            <a:r>
              <a:rPr lang="en-US" b="1" i="1" dirty="0" smtClean="0"/>
              <a:t> </a:t>
            </a:r>
            <a:r>
              <a:rPr lang="en-US" b="1" i="1" dirty="0" err="1" smtClean="0"/>
              <a:t>mengumpulkan</a:t>
            </a:r>
            <a:r>
              <a:rPr lang="en-US" b="1" i="1" dirty="0" smtClean="0"/>
              <a:t> paling </a:t>
            </a:r>
            <a:r>
              <a:rPr lang="en-US" b="1" i="1" dirty="0" err="1" smtClean="0"/>
              <a:t>kurang</a:t>
            </a:r>
            <a:r>
              <a:rPr lang="en-US" b="1" i="1" dirty="0" smtClean="0"/>
              <a:t> 10 (</a:t>
            </a:r>
            <a:r>
              <a:rPr lang="en-US" b="1" i="1" dirty="0" err="1" smtClean="0"/>
              <a:t>sepuluh</a:t>
            </a:r>
            <a:r>
              <a:rPr lang="en-US" b="1" i="1" dirty="0" smtClean="0"/>
              <a:t>) AK </a:t>
            </a:r>
            <a:r>
              <a:rPr lang="en-US" b="1" i="1" dirty="0" err="1" smtClean="0"/>
              <a:t>dari</a:t>
            </a:r>
            <a:r>
              <a:rPr lang="en-US" b="1" i="1" dirty="0" smtClean="0"/>
              <a:t> </a:t>
            </a:r>
            <a:r>
              <a:rPr lang="en-US" b="1" i="1" dirty="0" err="1" smtClean="0"/>
              <a:t>tugas</a:t>
            </a:r>
            <a:r>
              <a:rPr lang="en-US" b="1" i="1" dirty="0" smtClean="0"/>
              <a:t> </a:t>
            </a:r>
            <a:r>
              <a:rPr lang="en-US" b="1" i="1" dirty="0" err="1" smtClean="0"/>
              <a:t>pokok</a:t>
            </a:r>
            <a:r>
              <a:rPr lang="en-US" b="1" i="1" dirty="0" smtClean="0"/>
              <a:t>.</a:t>
            </a:r>
          </a:p>
          <a:p>
            <a:pPr lvl="0">
              <a:buNone/>
            </a:pPr>
            <a:endParaRPr lang="en-US" dirty="0" smtClean="0"/>
          </a:p>
          <a:p>
            <a:pPr lvl="0">
              <a:buNone/>
            </a:pPr>
            <a:r>
              <a:rPr lang="en-US" dirty="0" smtClean="0"/>
              <a:t>(2) </a:t>
            </a:r>
            <a:r>
              <a:rPr lang="en-US" dirty="0" err="1" smtClean="0"/>
              <a:t>Pustakawan</a:t>
            </a:r>
            <a:r>
              <a:rPr lang="en-US" dirty="0" smtClean="0"/>
              <a:t> </a:t>
            </a:r>
            <a:r>
              <a:rPr lang="en-US" dirty="0" err="1" smtClean="0"/>
              <a:t>Utama</a:t>
            </a:r>
            <a:r>
              <a:rPr lang="en-US" dirty="0" smtClean="0"/>
              <a:t>, </a:t>
            </a:r>
            <a:r>
              <a:rPr lang="en-US" dirty="0" err="1" smtClean="0"/>
              <a:t>pengkat</a:t>
            </a:r>
            <a:r>
              <a:rPr lang="en-US" dirty="0" smtClean="0"/>
              <a:t> Pembina </a:t>
            </a:r>
            <a:r>
              <a:rPr lang="en-US" dirty="0" err="1" smtClean="0"/>
              <a:t>Utama</a:t>
            </a:r>
            <a:r>
              <a:rPr lang="en-US" dirty="0" smtClean="0"/>
              <a:t>, </a:t>
            </a:r>
            <a:r>
              <a:rPr lang="en-US" dirty="0" err="1" smtClean="0"/>
              <a:t>gol</a:t>
            </a:r>
            <a:r>
              <a:rPr lang="en-US" dirty="0" smtClean="0"/>
              <a:t>. </a:t>
            </a:r>
            <a:r>
              <a:rPr lang="en-US" dirty="0" err="1" smtClean="0"/>
              <a:t>ruang</a:t>
            </a:r>
            <a:r>
              <a:rPr lang="en-US" dirty="0" smtClean="0"/>
              <a:t> IV/e, </a:t>
            </a:r>
            <a:r>
              <a:rPr lang="en-US" dirty="0" err="1" smtClean="0"/>
              <a:t>setiap</a:t>
            </a:r>
            <a:r>
              <a:rPr lang="en-US" dirty="0" smtClean="0"/>
              <a:t> </a:t>
            </a:r>
            <a:r>
              <a:rPr lang="en-US" dirty="0" err="1" smtClean="0"/>
              <a:t>th</a:t>
            </a:r>
            <a:r>
              <a:rPr lang="en-US" dirty="0" smtClean="0"/>
              <a:t> </a:t>
            </a:r>
            <a:r>
              <a:rPr lang="en-US" dirty="0" err="1" smtClean="0"/>
              <a:t>sejak</a:t>
            </a:r>
            <a:r>
              <a:rPr lang="en-US" dirty="0" smtClean="0"/>
              <a:t> </a:t>
            </a:r>
            <a:r>
              <a:rPr lang="en-US" dirty="0" err="1" smtClean="0"/>
              <a:t>menduduki</a:t>
            </a:r>
            <a:r>
              <a:rPr lang="en-US" dirty="0" smtClean="0"/>
              <a:t> </a:t>
            </a:r>
            <a:r>
              <a:rPr lang="en-US" dirty="0" err="1" smtClean="0"/>
              <a:t>pangkatnya</a:t>
            </a:r>
            <a:r>
              <a:rPr lang="en-US" dirty="0" smtClean="0"/>
              <a:t> </a:t>
            </a:r>
            <a:r>
              <a:rPr lang="en-US" b="1" i="1" dirty="0" err="1" smtClean="0"/>
              <a:t>wajib</a:t>
            </a:r>
            <a:r>
              <a:rPr lang="en-US" b="1" i="1" dirty="0" smtClean="0"/>
              <a:t> </a:t>
            </a:r>
            <a:r>
              <a:rPr lang="en-US" b="1" i="1" dirty="0" err="1" smtClean="0"/>
              <a:t>mengumpulkan</a:t>
            </a:r>
            <a:r>
              <a:rPr lang="en-US" b="1" i="1" dirty="0" smtClean="0"/>
              <a:t> paling </a:t>
            </a:r>
            <a:r>
              <a:rPr lang="en-US" b="1" i="1" dirty="0" err="1" smtClean="0"/>
              <a:t>kurang</a:t>
            </a:r>
            <a:r>
              <a:rPr lang="en-US" b="1" i="1" dirty="0" smtClean="0"/>
              <a:t> 25 (</a:t>
            </a:r>
            <a:r>
              <a:rPr lang="en-US" b="1" i="1" dirty="0" err="1" smtClean="0"/>
              <a:t>dua</a:t>
            </a:r>
            <a:r>
              <a:rPr lang="en-US" b="1" i="1" dirty="0" smtClean="0"/>
              <a:t> </a:t>
            </a:r>
            <a:r>
              <a:rPr lang="en-US" b="1" i="1" dirty="0" err="1" smtClean="0"/>
              <a:t>puluh</a:t>
            </a:r>
            <a:r>
              <a:rPr lang="en-US" b="1" i="1" dirty="0" smtClean="0"/>
              <a:t> lima) AK </a:t>
            </a:r>
            <a:r>
              <a:rPr lang="en-US" b="1" i="1" dirty="0" err="1" smtClean="0"/>
              <a:t>dari</a:t>
            </a:r>
            <a:r>
              <a:rPr lang="en-US" b="1" i="1" dirty="0" smtClean="0"/>
              <a:t> </a:t>
            </a:r>
            <a:r>
              <a:rPr lang="en-US" b="1" i="1" dirty="0" err="1" smtClean="0"/>
              <a:t>tugas</a:t>
            </a:r>
            <a:r>
              <a:rPr lang="en-US" b="1" i="1" dirty="0" smtClean="0"/>
              <a:t> </a:t>
            </a:r>
            <a:r>
              <a:rPr lang="en-US" b="1" i="1" dirty="0" err="1" smtClean="0"/>
              <a:t>pokok</a:t>
            </a:r>
            <a:r>
              <a:rPr lang="en-US" b="1" i="1" dirty="0" smtClean="0"/>
              <a:t> &amp; </a:t>
            </a:r>
            <a:r>
              <a:rPr lang="en-US" b="1" i="1" dirty="0" err="1" smtClean="0"/>
              <a:t>pengembangan</a:t>
            </a:r>
            <a:r>
              <a:rPr lang="en-US" b="1" i="1" dirty="0" smtClean="0"/>
              <a:t> </a:t>
            </a:r>
            <a:r>
              <a:rPr lang="en-US" b="1" i="1" dirty="0" err="1" smtClean="0"/>
              <a:t>profesi</a:t>
            </a:r>
            <a:r>
              <a:rPr lang="en-US" b="1" i="1" dirty="0" smtClean="0"/>
              <a:t>.</a:t>
            </a:r>
          </a:p>
          <a:p>
            <a:pPr>
              <a:buNone/>
            </a:pPr>
            <a:r>
              <a:rPr lang="en-US" b="1" i="1" dirty="0" smtClean="0"/>
              <a:t> </a:t>
            </a:r>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39</a:t>
            </a:fld>
            <a:endParaRPr lang="en-US"/>
          </a:p>
        </p:txBody>
      </p:sp>
      <p:sp>
        <p:nvSpPr>
          <p:cNvPr id="6" name="Title 5"/>
          <p:cNvSpPr>
            <a:spLocks noGrp="1"/>
          </p:cNvSpPr>
          <p:nvPr>
            <p:ph type="title"/>
          </p:nvPr>
        </p:nvSpPr>
        <p:spPr/>
        <p:txBody>
          <a:bodyPr>
            <a:normAutofit/>
          </a:bodyPr>
          <a:lstStyle/>
          <a:p>
            <a:r>
              <a:rPr lang="en-US" sz="3600" i="1" dirty="0" err="1" smtClean="0"/>
              <a:t>Lanjutan</a:t>
            </a:r>
            <a:r>
              <a:rPr lang="en-US" sz="3600" i="1" dirty="0" smtClean="0"/>
              <a:t> (Top Carrier)</a:t>
            </a:r>
            <a:endParaRPr lang="en-US" sz="3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fontScale="25000" lnSpcReduction="20000"/>
          </a:bodyPr>
          <a:lstStyle/>
          <a:p>
            <a:r>
              <a:rPr lang="en-US" sz="9600" b="1" dirty="0" smtClean="0"/>
              <a:t>“</a:t>
            </a:r>
            <a:r>
              <a:rPr lang="en-US" sz="9600" b="1" dirty="0" err="1" smtClean="0"/>
              <a:t>Tenaga</a:t>
            </a:r>
            <a:r>
              <a:rPr lang="en-US" sz="9600" b="1" dirty="0" smtClean="0"/>
              <a:t> </a:t>
            </a:r>
            <a:r>
              <a:rPr lang="en-US" sz="9600" b="1" dirty="0" err="1" smtClean="0"/>
              <a:t>pengelola</a:t>
            </a:r>
            <a:r>
              <a:rPr lang="en-US" sz="9600" b="1" dirty="0" smtClean="0"/>
              <a:t> perp. (</a:t>
            </a:r>
            <a:r>
              <a:rPr lang="en-US" sz="9600" b="1" dirty="0" err="1" smtClean="0"/>
              <a:t>Pustakawan</a:t>
            </a:r>
            <a:r>
              <a:rPr lang="en-US" sz="9600" b="1" dirty="0" smtClean="0"/>
              <a:t>) </a:t>
            </a:r>
            <a:r>
              <a:rPr lang="en-US" sz="9600" b="1" dirty="0" err="1" smtClean="0"/>
              <a:t>diakui</a:t>
            </a:r>
            <a:r>
              <a:rPr lang="en-US" sz="9600" b="1" dirty="0" smtClean="0"/>
              <a:t> </a:t>
            </a:r>
            <a:r>
              <a:rPr lang="en-US" sz="9600" b="1" dirty="0" err="1" smtClean="0"/>
              <a:t>syah</a:t>
            </a:r>
            <a:r>
              <a:rPr lang="en-US" sz="9600" b="1" dirty="0" smtClean="0"/>
              <a:t> </a:t>
            </a:r>
            <a:r>
              <a:rPr lang="en-US" sz="9600" b="1" dirty="0" err="1" smtClean="0"/>
              <a:t>sbg</a:t>
            </a:r>
            <a:r>
              <a:rPr lang="en-US" sz="9600" b="1" dirty="0" smtClean="0"/>
              <a:t> professional </a:t>
            </a:r>
            <a:r>
              <a:rPr lang="en-US" sz="9600" b="1" dirty="0" err="1" smtClean="0"/>
              <a:t>atau</a:t>
            </a:r>
            <a:r>
              <a:rPr lang="en-US" sz="9600" b="1" dirty="0" smtClean="0"/>
              <a:t> jab. </a:t>
            </a:r>
            <a:r>
              <a:rPr lang="en-US" sz="9600" b="1" dirty="0" err="1" smtClean="0"/>
              <a:t>fungsional</a:t>
            </a:r>
            <a:r>
              <a:rPr lang="en-US" sz="9600" b="1" dirty="0" smtClean="0"/>
              <a:t> </a:t>
            </a:r>
            <a:r>
              <a:rPr lang="en-US" sz="9600" b="1" dirty="0" err="1" smtClean="0"/>
              <a:t>dilingkungan</a:t>
            </a:r>
            <a:r>
              <a:rPr lang="en-US" sz="9600" b="1" dirty="0" smtClean="0"/>
              <a:t> </a:t>
            </a:r>
            <a:r>
              <a:rPr lang="en-US" sz="9600" b="1" dirty="0" err="1" smtClean="0"/>
              <a:t>pemerintahan</a:t>
            </a:r>
            <a:r>
              <a:rPr lang="en-US" sz="9600" b="1" dirty="0" smtClean="0"/>
              <a:t> </a:t>
            </a:r>
            <a:r>
              <a:rPr lang="en-US" sz="9600" b="1" dirty="0" err="1" smtClean="0"/>
              <a:t>sejak</a:t>
            </a:r>
            <a:r>
              <a:rPr lang="en-US" sz="9600" b="1" dirty="0" smtClean="0"/>
              <a:t> 1988. </a:t>
            </a:r>
            <a:r>
              <a:rPr lang="en-US" sz="9600" b="1" dirty="0" err="1" smtClean="0"/>
              <a:t>Tatkala</a:t>
            </a:r>
            <a:r>
              <a:rPr lang="en-US" sz="9600" b="1" dirty="0" smtClean="0"/>
              <a:t> </a:t>
            </a:r>
            <a:r>
              <a:rPr lang="en-US" sz="9600" b="1" dirty="0" err="1" smtClean="0"/>
              <a:t>peran</a:t>
            </a:r>
            <a:r>
              <a:rPr lang="en-US" sz="9600" b="1" dirty="0" smtClean="0"/>
              <a:t> </a:t>
            </a:r>
            <a:r>
              <a:rPr lang="en-US" sz="9600" b="1" dirty="0" err="1" smtClean="0"/>
              <a:t>pustaka</a:t>
            </a:r>
            <a:r>
              <a:rPr lang="en-US" sz="9600" b="1" dirty="0" smtClean="0"/>
              <a:t>- wan </a:t>
            </a:r>
            <a:r>
              <a:rPr lang="en-US" sz="9600" b="1" dirty="0" err="1" smtClean="0"/>
              <a:t>sbg</a:t>
            </a:r>
            <a:r>
              <a:rPr lang="en-US" sz="9600" b="1" dirty="0" smtClean="0"/>
              <a:t> mediator (</a:t>
            </a:r>
            <a:r>
              <a:rPr lang="en-US" sz="9600" b="1" dirty="0" err="1" smtClean="0"/>
              <a:t>fasilitator</a:t>
            </a:r>
            <a:r>
              <a:rPr lang="en-US" sz="9600" b="1" dirty="0" smtClean="0"/>
              <a:t>) </a:t>
            </a:r>
            <a:r>
              <a:rPr lang="en-US" sz="9600" b="1" dirty="0" err="1" smtClean="0"/>
              <a:t>bagi</a:t>
            </a:r>
            <a:r>
              <a:rPr lang="en-US" sz="9600" b="1" dirty="0" smtClean="0"/>
              <a:t> </a:t>
            </a:r>
            <a:r>
              <a:rPr lang="en-US" sz="9600" b="1" dirty="0" err="1" smtClean="0"/>
              <a:t>ketersediaan</a:t>
            </a:r>
            <a:r>
              <a:rPr lang="en-US" sz="9600" b="1" dirty="0" smtClean="0"/>
              <a:t> </a:t>
            </a:r>
            <a:r>
              <a:rPr lang="en-US" sz="9600" b="1" dirty="0" err="1" smtClean="0"/>
              <a:t>informasi</a:t>
            </a:r>
            <a:r>
              <a:rPr lang="en-US" sz="9600" b="1" dirty="0" smtClean="0"/>
              <a:t> </a:t>
            </a:r>
            <a:r>
              <a:rPr lang="en-US" sz="9600" b="1" dirty="0" err="1" smtClean="0"/>
              <a:t>keperluan</a:t>
            </a:r>
            <a:r>
              <a:rPr lang="en-US" sz="9600" b="1" dirty="0" smtClean="0"/>
              <a:t> </a:t>
            </a:r>
            <a:r>
              <a:rPr lang="en-US" sz="9600" b="1" dirty="0" err="1" smtClean="0"/>
              <a:t>pemustaka</a:t>
            </a:r>
            <a:r>
              <a:rPr lang="en-US" sz="9600" b="1" dirty="0" smtClean="0"/>
              <a:t> </a:t>
            </a:r>
            <a:r>
              <a:rPr lang="en-US" sz="9600" b="1" dirty="0" err="1" smtClean="0"/>
              <a:t>terdistribusi</a:t>
            </a:r>
            <a:r>
              <a:rPr lang="en-US" sz="9600" b="1" dirty="0" smtClean="0"/>
              <a:t> </a:t>
            </a:r>
            <a:r>
              <a:rPr lang="en-US" sz="9600" b="1" dirty="0" err="1" smtClean="0"/>
              <a:t>dgn</a:t>
            </a:r>
            <a:r>
              <a:rPr lang="en-US" sz="9600" b="1" dirty="0" smtClean="0"/>
              <a:t> </a:t>
            </a:r>
            <a:r>
              <a:rPr lang="en-US" sz="9600" b="1" dirty="0" err="1" smtClean="0"/>
              <a:t>baik</a:t>
            </a:r>
            <a:r>
              <a:rPr lang="en-US" sz="9600" b="1" dirty="0" smtClean="0"/>
              <a:t>, </a:t>
            </a:r>
            <a:r>
              <a:rPr lang="en-US" sz="9600" b="1" dirty="0" err="1" smtClean="0"/>
              <a:t>lancar</a:t>
            </a:r>
            <a:r>
              <a:rPr lang="en-US" sz="9600" b="1" dirty="0" smtClean="0"/>
              <a:t>, </a:t>
            </a:r>
            <a:r>
              <a:rPr lang="en-US" sz="9600" b="1" dirty="0" err="1" smtClean="0"/>
              <a:t>mudah</a:t>
            </a:r>
            <a:r>
              <a:rPr lang="en-US" sz="9600" b="1" dirty="0" smtClean="0"/>
              <a:t> &amp; </a:t>
            </a:r>
            <a:r>
              <a:rPr lang="en-US" sz="9600" b="1" dirty="0" err="1" smtClean="0"/>
              <a:t>berkelanjutan</a:t>
            </a:r>
            <a:r>
              <a:rPr lang="en-US" sz="9600" b="1" dirty="0" smtClean="0"/>
              <a:t> </a:t>
            </a:r>
            <a:r>
              <a:rPr lang="en-US" sz="9600" b="1" dirty="0" err="1" smtClean="0"/>
              <a:t>pastinya</a:t>
            </a:r>
            <a:r>
              <a:rPr lang="en-US" sz="9600" b="1" dirty="0" smtClean="0"/>
              <a:t> perp. &amp; </a:t>
            </a:r>
            <a:r>
              <a:rPr lang="en-US" sz="9600" b="1" dirty="0" err="1" smtClean="0"/>
              <a:t>pustakawannyaakan</a:t>
            </a:r>
            <a:r>
              <a:rPr lang="en-US" sz="9600" b="1" dirty="0" smtClean="0"/>
              <a:t> </a:t>
            </a:r>
            <a:r>
              <a:rPr lang="en-US" sz="9600" b="1" dirty="0" err="1" smtClean="0"/>
              <a:t>dekat</a:t>
            </a:r>
            <a:r>
              <a:rPr lang="en-US" sz="9600" b="1" dirty="0" smtClean="0"/>
              <a:t> </a:t>
            </a:r>
            <a:r>
              <a:rPr lang="en-US" sz="9600" b="1" dirty="0" err="1" smtClean="0"/>
              <a:t>dan</a:t>
            </a:r>
            <a:r>
              <a:rPr lang="en-US" sz="9600" b="1" dirty="0" smtClean="0"/>
              <a:t> </a:t>
            </a:r>
            <a:r>
              <a:rPr lang="en-US" sz="9600" b="1" dirty="0" err="1" smtClean="0"/>
              <a:t>masyarakatnya</a:t>
            </a:r>
            <a:r>
              <a:rPr lang="en-US" sz="9600" b="1" dirty="0" smtClean="0"/>
              <a:t>. I</a:t>
            </a:r>
            <a:r>
              <a:rPr lang="en-AU" sz="9600" b="1" dirty="0" err="1" smtClean="0"/>
              <a:t>tulah</a:t>
            </a:r>
            <a:r>
              <a:rPr lang="en-AU" sz="9600" b="1" dirty="0" smtClean="0"/>
              <a:t> </a:t>
            </a:r>
            <a:r>
              <a:rPr lang="en-AU" sz="9600" b="1" dirty="0" err="1" smtClean="0"/>
              <a:t>profesionalisme</a:t>
            </a:r>
            <a:r>
              <a:rPr lang="en-AU" sz="9600" b="1" dirty="0" smtClean="0"/>
              <a:t> </a:t>
            </a:r>
            <a:r>
              <a:rPr lang="en-AU" sz="9600" b="1" dirty="0" err="1" smtClean="0"/>
              <a:t>dgn</a:t>
            </a:r>
            <a:r>
              <a:rPr lang="en-AU" sz="9600" b="1" dirty="0" smtClean="0"/>
              <a:t>  </a:t>
            </a:r>
            <a:r>
              <a:rPr lang="en-AU" sz="9600" b="1" dirty="0" err="1" smtClean="0"/>
              <a:t>prospek</a:t>
            </a:r>
            <a:r>
              <a:rPr lang="en-AU" sz="9600" b="1" dirty="0" smtClean="0"/>
              <a:t> </a:t>
            </a:r>
            <a:r>
              <a:rPr lang="en-AU" sz="9600" b="1" dirty="0" err="1" smtClean="0"/>
              <a:t>masa</a:t>
            </a:r>
            <a:r>
              <a:rPr lang="en-AU" sz="9600" b="1" dirty="0" smtClean="0"/>
              <a:t> </a:t>
            </a:r>
            <a:r>
              <a:rPr lang="en-AU" sz="9600" b="1" dirty="0" err="1" smtClean="0"/>
              <a:t>depan</a:t>
            </a:r>
            <a:r>
              <a:rPr lang="en-AU" sz="9600" b="1" dirty="0" smtClean="0"/>
              <a:t> </a:t>
            </a:r>
            <a:r>
              <a:rPr lang="en-AU" sz="9600" b="1" dirty="0" err="1" smtClean="0"/>
              <a:t>bagi</a:t>
            </a:r>
            <a:r>
              <a:rPr lang="en-AU" sz="9600" b="1" dirty="0" smtClean="0"/>
              <a:t> </a:t>
            </a:r>
            <a:r>
              <a:rPr lang="en-AU" sz="9600" b="1" dirty="0" err="1" smtClean="0"/>
              <a:t>yg</a:t>
            </a:r>
            <a:r>
              <a:rPr lang="en-AU" sz="9600" b="1" dirty="0" smtClean="0"/>
              <a:t> </a:t>
            </a:r>
            <a:r>
              <a:rPr lang="en-AU" sz="9600" b="1" dirty="0" err="1" smtClean="0"/>
              <a:t>memiliki</a:t>
            </a:r>
            <a:r>
              <a:rPr lang="en-AU" sz="9600" b="1" dirty="0" smtClean="0"/>
              <a:t> </a:t>
            </a:r>
            <a:r>
              <a:rPr lang="en-AU" sz="9600" b="1" dirty="0" err="1" smtClean="0"/>
              <a:t>keahlian</a:t>
            </a:r>
            <a:r>
              <a:rPr lang="en-AU" sz="9600" b="1" dirty="0" smtClean="0"/>
              <a:t> &amp; </a:t>
            </a:r>
            <a:r>
              <a:rPr lang="en-AU" sz="9600" b="1" dirty="0" err="1" smtClean="0"/>
              <a:t>keterampilan</a:t>
            </a:r>
            <a:r>
              <a:rPr lang="en-AU" sz="9600" b="1" dirty="0" smtClean="0"/>
              <a:t> </a:t>
            </a:r>
            <a:r>
              <a:rPr lang="en-AU" sz="9600" b="1" dirty="0" err="1" smtClean="0"/>
              <a:t>tertentu</a:t>
            </a:r>
            <a:r>
              <a:rPr lang="en-AU" sz="9600" b="1" dirty="0" smtClean="0"/>
              <a:t> </a:t>
            </a:r>
            <a:r>
              <a:rPr lang="en-AU" sz="9600" b="1" dirty="0" err="1" smtClean="0"/>
              <a:t>dlm</a:t>
            </a:r>
            <a:r>
              <a:rPr lang="en-AU" sz="9600" b="1" dirty="0" smtClean="0"/>
              <a:t> </a:t>
            </a:r>
            <a:r>
              <a:rPr lang="en-AU" sz="9600" b="1" dirty="0" err="1" smtClean="0"/>
              <a:t>bidangnya</a:t>
            </a:r>
            <a:r>
              <a:rPr lang="en-AU" sz="9600" b="1" dirty="0" smtClean="0"/>
              <a:t> “</a:t>
            </a:r>
            <a:r>
              <a:rPr lang="en-AU" sz="9600" b="1" dirty="0" err="1" smtClean="0"/>
              <a:t>kepustakawanan</a:t>
            </a:r>
            <a:r>
              <a:rPr lang="en-AU" sz="9600" b="1" dirty="0" smtClean="0"/>
              <a:t>”, </a:t>
            </a:r>
            <a:r>
              <a:rPr lang="en-AU" sz="9600" b="1" dirty="0" err="1" smtClean="0"/>
              <a:t>yaitu</a:t>
            </a:r>
            <a:r>
              <a:rPr lang="en-AU" sz="9600" b="1" dirty="0" smtClean="0"/>
              <a:t> </a:t>
            </a:r>
            <a:r>
              <a:rPr lang="en-AU" sz="9600" b="1" dirty="0" err="1" smtClean="0"/>
              <a:t>kegiatan</a:t>
            </a:r>
            <a:r>
              <a:rPr lang="en-AU" sz="9600" b="1" dirty="0" smtClean="0"/>
              <a:t> </a:t>
            </a:r>
            <a:r>
              <a:rPr lang="en-AU" sz="9600" b="1" dirty="0" err="1" smtClean="0"/>
              <a:t>ilmiah</a:t>
            </a:r>
            <a:r>
              <a:rPr lang="en-AU" sz="9600" b="1" dirty="0" smtClean="0"/>
              <a:t> &amp; professional </a:t>
            </a:r>
            <a:r>
              <a:rPr lang="en-AU" sz="9600" b="1" dirty="0" err="1" smtClean="0"/>
              <a:t>yg</a:t>
            </a:r>
            <a:r>
              <a:rPr lang="en-AU" sz="9600" b="1" dirty="0" smtClean="0"/>
              <a:t> </a:t>
            </a:r>
            <a:r>
              <a:rPr lang="en-AU" sz="9600" b="1" dirty="0" err="1" smtClean="0"/>
              <a:t>meliputi</a:t>
            </a:r>
            <a:r>
              <a:rPr lang="en-AU" sz="9600" b="1" dirty="0" smtClean="0"/>
              <a:t>: </a:t>
            </a:r>
            <a:r>
              <a:rPr lang="en-AU" sz="9600" b="1" dirty="0" err="1" smtClean="0"/>
              <a:t>pengelolaan</a:t>
            </a:r>
            <a:r>
              <a:rPr lang="en-AU" sz="9600" b="1" dirty="0" smtClean="0"/>
              <a:t> </a:t>
            </a:r>
            <a:r>
              <a:rPr lang="en-AU" sz="9600" b="1" dirty="0" err="1" smtClean="0"/>
              <a:t>perpustakaan</a:t>
            </a:r>
            <a:r>
              <a:rPr lang="en-AU" sz="9600" b="1" dirty="0" smtClean="0"/>
              <a:t>, </a:t>
            </a:r>
            <a:r>
              <a:rPr lang="en-AU" sz="9600" b="1" dirty="0" err="1" smtClean="0"/>
              <a:t>pelayanan</a:t>
            </a:r>
            <a:r>
              <a:rPr lang="en-AU" sz="9600" b="1" dirty="0" smtClean="0"/>
              <a:t> </a:t>
            </a:r>
            <a:r>
              <a:rPr lang="en-AU" sz="9600" b="1" dirty="0" err="1" smtClean="0"/>
              <a:t>perpustakaan</a:t>
            </a:r>
            <a:r>
              <a:rPr lang="en-AU" sz="9600" b="1" dirty="0" smtClean="0"/>
              <a:t> &amp; </a:t>
            </a:r>
            <a:r>
              <a:rPr lang="en-AU" sz="9600" b="1" dirty="0" err="1" smtClean="0"/>
              <a:t>pengembangan</a:t>
            </a:r>
            <a:r>
              <a:rPr lang="en-AU" sz="9600" b="1" dirty="0" smtClean="0"/>
              <a:t> </a:t>
            </a:r>
            <a:r>
              <a:rPr lang="en-AU" sz="9600" b="1" dirty="0" err="1" smtClean="0"/>
              <a:t>sistem</a:t>
            </a:r>
            <a:r>
              <a:rPr lang="en-AU" sz="9600" b="1" dirty="0" smtClean="0"/>
              <a:t> </a:t>
            </a:r>
            <a:r>
              <a:rPr lang="en-AU" sz="9600" b="1" dirty="0" err="1" smtClean="0"/>
              <a:t>kepustakawanan</a:t>
            </a:r>
            <a:r>
              <a:rPr lang="en-AU" sz="9600" b="1" dirty="0" smtClean="0"/>
              <a:t>. </a:t>
            </a:r>
            <a:r>
              <a:rPr lang="en-AU" sz="9600" b="1" dirty="0" err="1" smtClean="0"/>
              <a:t>Didukung</a:t>
            </a:r>
            <a:r>
              <a:rPr lang="en-AU" sz="9600" b="1" dirty="0" smtClean="0"/>
              <a:t> </a:t>
            </a:r>
            <a:r>
              <a:rPr lang="en-AU" sz="9600" b="1" dirty="0" err="1" smtClean="0"/>
              <a:t>dgn</a:t>
            </a:r>
            <a:r>
              <a:rPr lang="en-AU" sz="9600" b="1" dirty="0" smtClean="0"/>
              <a:t> </a:t>
            </a:r>
            <a:r>
              <a:rPr lang="en-AU" sz="9600" b="1" dirty="0" err="1" smtClean="0"/>
              <a:t>baik</a:t>
            </a:r>
            <a:r>
              <a:rPr lang="en-AU" sz="9600" b="1" dirty="0" smtClean="0"/>
              <a:t> dasar2 </a:t>
            </a:r>
            <a:r>
              <a:rPr lang="en-AU" sz="9600" b="1" dirty="0" err="1" smtClean="0"/>
              <a:t>atau</a:t>
            </a:r>
            <a:r>
              <a:rPr lang="en-AU" sz="9600" b="1" dirty="0" smtClean="0"/>
              <a:t> </a:t>
            </a:r>
            <a:r>
              <a:rPr lang="en-AU" sz="9600" b="1" dirty="0" err="1" smtClean="0"/>
              <a:t>landasan</a:t>
            </a:r>
            <a:r>
              <a:rPr lang="en-AU" sz="9600" b="1" dirty="0" smtClean="0"/>
              <a:t> </a:t>
            </a:r>
            <a:r>
              <a:rPr lang="en-AU" sz="9600" b="1" dirty="0" err="1" smtClean="0"/>
              <a:t>professionalisme</a:t>
            </a:r>
            <a:r>
              <a:rPr lang="en-AU" sz="9600" b="1" dirty="0" smtClean="0"/>
              <a:t>, </a:t>
            </a:r>
            <a:r>
              <a:rPr lang="en-AU" sz="9600" b="1" dirty="0" err="1" smtClean="0"/>
              <a:t>sbg</a:t>
            </a:r>
            <a:r>
              <a:rPr lang="en-AU" sz="9600" b="1" dirty="0" smtClean="0"/>
              <a:t> </a:t>
            </a:r>
            <a:r>
              <a:rPr lang="en-AU" sz="9600" b="1" dirty="0" err="1" smtClean="0"/>
              <a:t>komitmen</a:t>
            </a:r>
            <a:r>
              <a:rPr lang="en-AU" sz="9600" b="1" dirty="0" smtClean="0"/>
              <a:t> &amp; </a:t>
            </a:r>
            <a:r>
              <a:rPr lang="en-AU" sz="9600" b="1" dirty="0" err="1" smtClean="0"/>
              <a:t>upaya</a:t>
            </a:r>
            <a:r>
              <a:rPr lang="en-AU" sz="9600" b="1" dirty="0" smtClean="0"/>
              <a:t> </a:t>
            </a:r>
            <a:r>
              <a:rPr lang="en-AU" sz="9600" b="1" dirty="0" err="1" smtClean="0"/>
              <a:t>pengembangan</a:t>
            </a:r>
            <a:r>
              <a:rPr lang="en-AU" sz="9600" b="1" dirty="0" smtClean="0"/>
              <a:t> </a:t>
            </a:r>
            <a:r>
              <a:rPr lang="en-AU" sz="9600" b="1" dirty="0" err="1" smtClean="0"/>
              <a:t>profesi</a:t>
            </a:r>
            <a:r>
              <a:rPr lang="en-AU" sz="9600" b="1" dirty="0" smtClean="0"/>
              <a:t> </a:t>
            </a:r>
            <a:r>
              <a:rPr lang="en-AU" sz="9600" b="1" dirty="0" err="1" smtClean="0"/>
              <a:t>berkelanjutan</a:t>
            </a:r>
            <a:r>
              <a:rPr lang="en-AU" sz="9600" b="1" dirty="0" smtClean="0"/>
              <a:t>”.</a:t>
            </a:r>
            <a:endParaRPr lang="en-US" sz="9600" dirty="0" smtClean="0"/>
          </a:p>
          <a:p>
            <a:r>
              <a:rPr lang="en-AU" b="1" dirty="0" smtClean="0"/>
              <a:t> </a:t>
            </a:r>
            <a:endParaRPr lang="en-US" dirty="0" smtClean="0"/>
          </a:p>
          <a:p>
            <a:endParaRPr lang="en-US"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4</a:t>
            </a:fld>
            <a:endParaRPr lang="en-US"/>
          </a:p>
        </p:txBody>
      </p:sp>
      <p:sp>
        <p:nvSpPr>
          <p:cNvPr id="6" name="Title 5"/>
          <p:cNvSpPr>
            <a:spLocks noGrp="1"/>
          </p:cNvSpPr>
          <p:nvPr>
            <p:ph type="title"/>
          </p:nvPr>
        </p:nvSpPr>
        <p:spPr/>
        <p:txBody>
          <a:bodyPr/>
          <a:lstStyle/>
          <a:p>
            <a:r>
              <a:rPr lang="en-US" i="1" dirty="0" smtClean="0">
                <a:solidFill>
                  <a:srgbClr val="FF0000"/>
                </a:solidFill>
              </a:rPr>
              <a:t>ABSTRAK</a:t>
            </a:r>
            <a:endParaRPr lang="en-US" i="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Autofit/>
          </a:bodyPr>
          <a:lstStyle/>
          <a:p>
            <a:r>
              <a:rPr lang="en-US" sz="2000" dirty="0" err="1" smtClean="0"/>
              <a:t>Seblm</a:t>
            </a:r>
            <a:r>
              <a:rPr lang="en-US" sz="2000" dirty="0" smtClean="0"/>
              <a:t> </a:t>
            </a:r>
            <a:r>
              <a:rPr lang="en-US" sz="2000" dirty="0" err="1" smtClean="0"/>
              <a:t>lanjut</a:t>
            </a:r>
            <a:r>
              <a:rPr lang="en-US" sz="2000" dirty="0" smtClean="0"/>
              <a:t> </a:t>
            </a:r>
            <a:r>
              <a:rPr lang="en-US" sz="2000" dirty="0" err="1" smtClean="0"/>
              <a:t>ada</a:t>
            </a:r>
            <a:r>
              <a:rPr lang="en-US" sz="2000" dirty="0" smtClean="0"/>
              <a:t> </a:t>
            </a:r>
            <a:r>
              <a:rPr lang="en-US" sz="2000" dirty="0" err="1" smtClean="0"/>
              <a:t>baiknya</a:t>
            </a:r>
            <a:r>
              <a:rPr lang="en-US" sz="2000" dirty="0" smtClean="0"/>
              <a:t> </a:t>
            </a:r>
            <a:r>
              <a:rPr lang="en-US" sz="2000" dirty="0" err="1" smtClean="0"/>
              <a:t>cermati</a:t>
            </a:r>
            <a:r>
              <a:rPr lang="en-US" sz="2000" dirty="0" smtClean="0"/>
              <a:t> </a:t>
            </a:r>
            <a:r>
              <a:rPr lang="en-US" sz="2000" dirty="0" err="1" smtClean="0"/>
              <a:t>Psl</a:t>
            </a:r>
            <a:r>
              <a:rPr lang="en-US" sz="2000" dirty="0" smtClean="0"/>
              <a:t> 30 ay (1) &amp; (2) </a:t>
            </a:r>
            <a:r>
              <a:rPr lang="en-US" sz="2000" dirty="0" err="1" smtClean="0"/>
              <a:t>pengang</a:t>
            </a:r>
            <a:r>
              <a:rPr lang="en-US" sz="2000" dirty="0" smtClean="0"/>
              <a:t> </a:t>
            </a:r>
            <a:r>
              <a:rPr lang="en-US" sz="2000" dirty="0" err="1" smtClean="0"/>
              <a:t>katn</a:t>
            </a:r>
            <a:r>
              <a:rPr lang="en-US" sz="2000" dirty="0" smtClean="0"/>
              <a:t> PNS </a:t>
            </a:r>
            <a:r>
              <a:rPr lang="en-US" sz="2000" dirty="0" err="1" smtClean="0"/>
              <a:t>menjadi</a:t>
            </a:r>
            <a:r>
              <a:rPr lang="en-US" sz="2000" dirty="0" smtClean="0"/>
              <a:t> </a:t>
            </a:r>
            <a:r>
              <a:rPr lang="en-US" sz="2000" dirty="0" err="1" smtClean="0"/>
              <a:t>Pustakawan</a:t>
            </a:r>
            <a:r>
              <a:rPr lang="en-US" sz="2000" dirty="0" smtClean="0"/>
              <a:t> </a:t>
            </a:r>
            <a:r>
              <a:rPr lang="en-US" sz="2000" dirty="0" err="1" smtClean="0"/>
              <a:t>Keterampilan</a:t>
            </a:r>
            <a:r>
              <a:rPr lang="en-US" sz="2000" dirty="0" smtClean="0"/>
              <a:t> </a:t>
            </a:r>
            <a:r>
              <a:rPr lang="en-US" sz="2000" dirty="0" err="1" smtClean="0"/>
              <a:t>pertama</a:t>
            </a:r>
            <a:r>
              <a:rPr lang="en-US" sz="2000" dirty="0" smtClean="0"/>
              <a:t> kali </a:t>
            </a:r>
            <a:r>
              <a:rPr lang="en-US" sz="2000" dirty="0" err="1" smtClean="0"/>
              <a:t>ber</a:t>
            </a:r>
            <a:r>
              <a:rPr lang="en-US" sz="2000" dirty="0" smtClean="0"/>
              <a:t> </a:t>
            </a:r>
            <a:r>
              <a:rPr lang="en-US" sz="2000" dirty="0" err="1" smtClean="0"/>
              <a:t>ijazah</a:t>
            </a:r>
            <a:r>
              <a:rPr lang="en-US" sz="2000" dirty="0" smtClean="0"/>
              <a:t> paling </a:t>
            </a:r>
            <a:r>
              <a:rPr lang="en-US" sz="2000" dirty="0" err="1" smtClean="0"/>
              <a:t>rendh</a:t>
            </a:r>
            <a:r>
              <a:rPr lang="en-US" sz="2000" dirty="0" smtClean="0"/>
              <a:t> Diploma II (D-II) </a:t>
            </a:r>
            <a:r>
              <a:rPr lang="en-US" sz="2000" dirty="0" err="1" smtClean="0"/>
              <a:t>Ilmu</a:t>
            </a:r>
            <a:r>
              <a:rPr lang="en-US" sz="2000" dirty="0" smtClean="0"/>
              <a:t> Perp., </a:t>
            </a:r>
            <a:r>
              <a:rPr lang="en-US" sz="2000" dirty="0" err="1" smtClean="0"/>
              <a:t>atau</a:t>
            </a:r>
            <a:r>
              <a:rPr lang="en-US" sz="2000" dirty="0" smtClean="0"/>
              <a:t> bid. lain </a:t>
            </a:r>
            <a:r>
              <a:rPr lang="en-US" sz="2000" dirty="0" err="1" smtClean="0"/>
              <a:t>sesuai</a:t>
            </a:r>
            <a:r>
              <a:rPr lang="en-US" sz="2000" dirty="0" smtClean="0"/>
              <a:t> dg </a:t>
            </a:r>
            <a:r>
              <a:rPr lang="en-US" sz="2000" dirty="0" err="1" smtClean="0"/>
              <a:t>kualifikasi</a:t>
            </a:r>
            <a:r>
              <a:rPr lang="en-US" sz="2000" dirty="0" smtClean="0"/>
              <a:t> </a:t>
            </a:r>
            <a:r>
              <a:rPr lang="en-US" sz="2000" dirty="0" err="1" smtClean="0"/>
              <a:t>yg</a:t>
            </a:r>
            <a:r>
              <a:rPr lang="en-US" sz="2000" dirty="0" smtClean="0"/>
              <a:t> </a:t>
            </a:r>
            <a:r>
              <a:rPr lang="en-US" sz="2000" dirty="0" err="1" smtClean="0"/>
              <a:t>ditetapkan</a:t>
            </a:r>
            <a:r>
              <a:rPr lang="en-US" sz="2000" dirty="0" smtClean="0"/>
              <a:t> </a:t>
            </a:r>
            <a:r>
              <a:rPr lang="en-US" sz="2000" dirty="0" err="1" smtClean="0"/>
              <a:t>oleh</a:t>
            </a:r>
            <a:r>
              <a:rPr lang="en-US" sz="2000" dirty="0" smtClean="0"/>
              <a:t> </a:t>
            </a:r>
            <a:r>
              <a:rPr lang="en-US" sz="2000" dirty="0" err="1" smtClean="0"/>
              <a:t>Kepala</a:t>
            </a:r>
            <a:r>
              <a:rPr lang="en-US" sz="2000" dirty="0" smtClean="0"/>
              <a:t> </a:t>
            </a:r>
            <a:r>
              <a:rPr lang="en-US" sz="2000" dirty="0" err="1" smtClean="0"/>
              <a:t>PerpusNas</a:t>
            </a:r>
            <a:r>
              <a:rPr lang="en-US" sz="2000" dirty="0" smtClean="0"/>
              <a:t> (CPTT). </a:t>
            </a:r>
            <a:r>
              <a:rPr lang="en-US" sz="2000" dirty="0" err="1" smtClean="0"/>
              <a:t>Utk</a:t>
            </a:r>
            <a:r>
              <a:rPr lang="en-US" sz="2000" dirty="0" smtClean="0"/>
              <a:t> </a:t>
            </a:r>
            <a:r>
              <a:rPr lang="en-US" sz="2000" dirty="0" err="1" smtClean="0"/>
              <a:t>Pustakawan</a:t>
            </a:r>
            <a:r>
              <a:rPr lang="en-US" sz="2000" dirty="0" smtClean="0"/>
              <a:t> </a:t>
            </a:r>
            <a:r>
              <a:rPr lang="en-US" sz="2000" dirty="0" err="1" smtClean="0"/>
              <a:t>Keahlian</a:t>
            </a:r>
            <a:r>
              <a:rPr lang="en-US" sz="2000" dirty="0" smtClean="0"/>
              <a:t>, </a:t>
            </a:r>
            <a:r>
              <a:rPr lang="en-US" sz="2000" dirty="0" err="1" smtClean="0"/>
              <a:t>berijazah</a:t>
            </a:r>
            <a:r>
              <a:rPr lang="en-US" sz="2000" dirty="0" smtClean="0"/>
              <a:t> paling </a:t>
            </a:r>
            <a:r>
              <a:rPr lang="en-US" sz="2000" dirty="0" err="1" smtClean="0"/>
              <a:t>rendah</a:t>
            </a:r>
            <a:r>
              <a:rPr lang="en-US" sz="2000" dirty="0" smtClean="0"/>
              <a:t> </a:t>
            </a:r>
            <a:r>
              <a:rPr lang="en-US" sz="2000" dirty="0" err="1" smtClean="0"/>
              <a:t>Sarjana</a:t>
            </a:r>
            <a:r>
              <a:rPr lang="en-US" sz="2000" dirty="0" smtClean="0"/>
              <a:t> (S-1) </a:t>
            </a:r>
            <a:r>
              <a:rPr lang="en-US" sz="2000" dirty="0" err="1" smtClean="0"/>
              <a:t>Ilmu</a:t>
            </a:r>
            <a:r>
              <a:rPr lang="en-US" sz="2000" dirty="0" smtClean="0"/>
              <a:t> Perp., </a:t>
            </a:r>
            <a:r>
              <a:rPr lang="en-US" sz="2000" dirty="0" err="1" smtClean="0"/>
              <a:t>atau</a:t>
            </a:r>
            <a:r>
              <a:rPr lang="en-US" sz="2000" dirty="0" smtClean="0"/>
              <a:t> S-1/D-IV bid lain </a:t>
            </a:r>
            <a:r>
              <a:rPr lang="en-US" sz="2000" dirty="0" err="1" smtClean="0"/>
              <a:t>sesuai</a:t>
            </a:r>
            <a:r>
              <a:rPr lang="en-US" sz="2000" dirty="0" smtClean="0"/>
              <a:t> dg </a:t>
            </a:r>
            <a:r>
              <a:rPr lang="en-US" sz="2000" dirty="0" err="1" smtClean="0"/>
              <a:t>kualifikasi</a:t>
            </a:r>
            <a:r>
              <a:rPr lang="en-US" sz="2000" dirty="0" smtClean="0"/>
              <a:t> </a:t>
            </a:r>
            <a:r>
              <a:rPr lang="en-US" sz="2000" dirty="0" err="1" smtClean="0"/>
              <a:t>yg</a:t>
            </a:r>
            <a:r>
              <a:rPr lang="en-US" sz="2000" dirty="0" smtClean="0"/>
              <a:t> </a:t>
            </a:r>
            <a:r>
              <a:rPr lang="en-US" sz="2000" dirty="0" err="1" smtClean="0"/>
              <a:t>ditetapkan</a:t>
            </a:r>
            <a:r>
              <a:rPr lang="en-US" sz="2000" dirty="0" smtClean="0"/>
              <a:t> </a:t>
            </a:r>
            <a:r>
              <a:rPr lang="en-US" sz="2000" dirty="0" err="1" smtClean="0"/>
              <a:t>oleh</a:t>
            </a:r>
            <a:r>
              <a:rPr lang="en-US" sz="2000" dirty="0" smtClean="0"/>
              <a:t> </a:t>
            </a:r>
            <a:r>
              <a:rPr lang="en-US" sz="2000" dirty="0" err="1" smtClean="0"/>
              <a:t>Kepala</a:t>
            </a:r>
            <a:r>
              <a:rPr lang="en-US" sz="2000" dirty="0" smtClean="0"/>
              <a:t> </a:t>
            </a:r>
            <a:r>
              <a:rPr lang="en-US" sz="2000" dirty="0" err="1" smtClean="0"/>
              <a:t>PerpusNas</a:t>
            </a:r>
            <a:r>
              <a:rPr lang="en-US" sz="2000" dirty="0" smtClean="0"/>
              <a:t> (CPTA). </a:t>
            </a:r>
          </a:p>
          <a:p>
            <a:r>
              <a:rPr lang="en-US" sz="2000" dirty="0" err="1" smtClean="0"/>
              <a:t>Utk</a:t>
            </a:r>
            <a:r>
              <a:rPr lang="en-US" sz="2000" dirty="0" smtClean="0"/>
              <a:t> </a:t>
            </a:r>
            <a:r>
              <a:rPr lang="en-US" sz="2000" dirty="0" err="1" smtClean="0"/>
              <a:t>pengangkatan</a:t>
            </a:r>
            <a:r>
              <a:rPr lang="en-US" sz="2000" dirty="0" smtClean="0"/>
              <a:t> </a:t>
            </a:r>
            <a:r>
              <a:rPr lang="en-US" sz="2000" dirty="0" err="1" smtClean="0"/>
              <a:t>dr</a:t>
            </a:r>
            <a:r>
              <a:rPr lang="en-US" sz="2000" dirty="0" smtClean="0"/>
              <a:t> </a:t>
            </a:r>
            <a:r>
              <a:rPr lang="en-US" sz="2000" dirty="0" err="1" smtClean="0"/>
              <a:t>jabatan</a:t>
            </a:r>
            <a:r>
              <a:rPr lang="en-US" sz="2000" dirty="0" smtClean="0"/>
              <a:t> lain, </a:t>
            </a:r>
            <a:r>
              <a:rPr lang="en-US" sz="2000" dirty="0" err="1" smtClean="0"/>
              <a:t>antara</a:t>
            </a:r>
            <a:r>
              <a:rPr lang="en-US" sz="2000" dirty="0" smtClean="0"/>
              <a:t> lain </a:t>
            </a:r>
            <a:r>
              <a:rPr lang="en-US" sz="2000" dirty="0" err="1" smtClean="0"/>
              <a:t>memiliki</a:t>
            </a:r>
            <a:r>
              <a:rPr lang="en-US" sz="2000" dirty="0" smtClean="0"/>
              <a:t> </a:t>
            </a:r>
            <a:r>
              <a:rPr lang="en-US" sz="2000" dirty="0" err="1" smtClean="0"/>
              <a:t>penga</a:t>
            </a:r>
            <a:r>
              <a:rPr lang="en-US" sz="2000" dirty="0" smtClean="0"/>
              <a:t> </a:t>
            </a:r>
            <a:r>
              <a:rPr lang="en-US" sz="2000" dirty="0" err="1" smtClean="0"/>
              <a:t>laman</a:t>
            </a:r>
            <a:r>
              <a:rPr lang="en-US" sz="2000" dirty="0" smtClean="0"/>
              <a:t> di bid. </a:t>
            </a:r>
            <a:r>
              <a:rPr lang="en-US" sz="2000" dirty="0" err="1" smtClean="0"/>
              <a:t>kepustakawann</a:t>
            </a:r>
            <a:r>
              <a:rPr lang="en-US" sz="2000" dirty="0" smtClean="0"/>
              <a:t> paling </a:t>
            </a:r>
            <a:r>
              <a:rPr lang="en-US" sz="2000" dirty="0" err="1" smtClean="0"/>
              <a:t>singkat</a:t>
            </a:r>
            <a:r>
              <a:rPr lang="en-US" sz="2000" dirty="0" smtClean="0"/>
              <a:t> 1 (</a:t>
            </a:r>
            <a:r>
              <a:rPr lang="en-US" sz="2000" dirty="0" err="1" smtClean="0"/>
              <a:t>satu</a:t>
            </a:r>
            <a:r>
              <a:rPr lang="en-US" sz="2000" dirty="0" smtClean="0"/>
              <a:t>) </a:t>
            </a:r>
            <a:r>
              <a:rPr lang="en-US" sz="2000" dirty="0" err="1" smtClean="0"/>
              <a:t>th</a:t>
            </a:r>
            <a:r>
              <a:rPr lang="en-US" sz="2000" dirty="0" smtClean="0"/>
              <a:t>, &amp; </a:t>
            </a:r>
            <a:r>
              <a:rPr lang="en-US" sz="2000" dirty="0" err="1" smtClean="0"/>
              <a:t>ber</a:t>
            </a:r>
            <a:r>
              <a:rPr lang="en-US" sz="2000" dirty="0" smtClean="0"/>
              <a:t> </a:t>
            </a:r>
            <a:r>
              <a:rPr lang="en-US" sz="2000" dirty="0" err="1" smtClean="0"/>
              <a:t>usia</a:t>
            </a:r>
            <a:r>
              <a:rPr lang="en-US" sz="2000" dirty="0" smtClean="0"/>
              <a:t> paling </a:t>
            </a:r>
            <a:r>
              <a:rPr lang="en-US" sz="2000" dirty="0" err="1" smtClean="0"/>
              <a:t>tinggi</a:t>
            </a:r>
            <a:r>
              <a:rPr lang="en-US" sz="2000" dirty="0" smtClean="0"/>
              <a:t> 53 (lima </a:t>
            </a:r>
            <a:r>
              <a:rPr lang="en-US" sz="2000" dirty="0" err="1" smtClean="0"/>
              <a:t>puluh</a:t>
            </a:r>
            <a:r>
              <a:rPr lang="en-US" sz="2000" dirty="0" smtClean="0"/>
              <a:t> </a:t>
            </a:r>
            <a:r>
              <a:rPr lang="en-US" sz="2000" dirty="0" err="1" smtClean="0"/>
              <a:t>tiga</a:t>
            </a:r>
            <a:r>
              <a:rPr lang="en-US" sz="2000" dirty="0" smtClean="0"/>
              <a:t>) </a:t>
            </a:r>
            <a:r>
              <a:rPr lang="en-US" sz="2000" dirty="0" err="1" smtClean="0"/>
              <a:t>thn</a:t>
            </a:r>
            <a:r>
              <a:rPr lang="en-US" sz="2000" dirty="0" smtClean="0"/>
              <a:t> (</a:t>
            </a:r>
            <a:r>
              <a:rPr lang="en-US" sz="2000" dirty="0" err="1" smtClean="0"/>
              <a:t>Pasal</a:t>
            </a:r>
            <a:r>
              <a:rPr lang="en-US" sz="2000" dirty="0" smtClean="0"/>
              <a:t> 31 </a:t>
            </a:r>
            <a:r>
              <a:rPr lang="en-US" sz="2000" dirty="0" err="1" smtClean="0"/>
              <a:t>ayat</a:t>
            </a:r>
            <a:r>
              <a:rPr lang="en-US" sz="2000" dirty="0" smtClean="0"/>
              <a:t> (1).</a:t>
            </a:r>
          </a:p>
          <a:p>
            <a:r>
              <a:rPr lang="en-US" sz="2000" dirty="0" err="1" smtClean="0"/>
              <a:t>Pustakawan</a:t>
            </a:r>
            <a:r>
              <a:rPr lang="en-US" sz="2000" dirty="0" smtClean="0"/>
              <a:t> </a:t>
            </a:r>
            <a:r>
              <a:rPr lang="en-US" sz="2000" dirty="0" err="1" smtClean="0"/>
              <a:t>adlh</a:t>
            </a:r>
            <a:r>
              <a:rPr lang="en-US" sz="2000" dirty="0" smtClean="0"/>
              <a:t> </a:t>
            </a:r>
            <a:r>
              <a:rPr lang="en-US" sz="2000" dirty="0" err="1" smtClean="0"/>
              <a:t>seseorang</a:t>
            </a:r>
            <a:r>
              <a:rPr lang="en-US" sz="2000" dirty="0" smtClean="0"/>
              <a:t> </a:t>
            </a:r>
            <a:r>
              <a:rPr lang="en-US" sz="2000" dirty="0" err="1" smtClean="0"/>
              <a:t>yg</a:t>
            </a:r>
            <a:r>
              <a:rPr lang="en-US" sz="2000" dirty="0" smtClean="0"/>
              <a:t> </a:t>
            </a:r>
            <a:r>
              <a:rPr lang="en-US" sz="2000" dirty="0" err="1" smtClean="0"/>
              <a:t>memiliki</a:t>
            </a:r>
            <a:r>
              <a:rPr lang="en-US" sz="2000" dirty="0" smtClean="0"/>
              <a:t> </a:t>
            </a:r>
            <a:r>
              <a:rPr lang="en-US" sz="2000" dirty="0" err="1" smtClean="0"/>
              <a:t>kompetensi</a:t>
            </a:r>
            <a:r>
              <a:rPr lang="en-US" sz="2000" dirty="0" smtClean="0"/>
              <a:t> </a:t>
            </a:r>
            <a:r>
              <a:rPr lang="en-US" sz="2000" dirty="0" err="1" smtClean="0"/>
              <a:t>dlm</a:t>
            </a:r>
            <a:r>
              <a:rPr lang="en-US" sz="2000" dirty="0" smtClean="0"/>
              <a:t> bid. </a:t>
            </a:r>
            <a:r>
              <a:rPr lang="en-US" sz="2000" dirty="0" err="1" smtClean="0"/>
              <a:t>kepustakawanan</a:t>
            </a:r>
            <a:r>
              <a:rPr lang="en-US" sz="2000" dirty="0" smtClean="0"/>
              <a:t>, </a:t>
            </a:r>
            <a:r>
              <a:rPr lang="en-US" sz="2000" dirty="0" err="1" smtClean="0"/>
              <a:t>utk</a:t>
            </a:r>
            <a:r>
              <a:rPr lang="en-US" sz="2000" dirty="0" smtClean="0"/>
              <a:t> </a:t>
            </a:r>
            <a:r>
              <a:rPr lang="en-US" sz="2000" dirty="0" err="1" smtClean="0"/>
              <a:t>dicermati</a:t>
            </a:r>
            <a:r>
              <a:rPr lang="en-US" sz="2000" dirty="0" smtClean="0"/>
              <a:t> </a:t>
            </a:r>
            <a:r>
              <a:rPr lang="en-US" sz="2000" dirty="0" err="1" smtClean="0"/>
              <a:t>Pasal</a:t>
            </a:r>
            <a:r>
              <a:rPr lang="en-US" sz="2000" dirty="0" smtClean="0"/>
              <a:t> 33 ay (1) “</a:t>
            </a:r>
            <a:r>
              <a:rPr lang="en-US" sz="2000" dirty="0" err="1" smtClean="0"/>
              <a:t>Utk</a:t>
            </a:r>
            <a:r>
              <a:rPr lang="en-US" sz="2000" dirty="0" smtClean="0"/>
              <a:t> </a:t>
            </a:r>
            <a:r>
              <a:rPr lang="en-US" sz="2000" dirty="0" err="1" smtClean="0"/>
              <a:t>mening</a:t>
            </a:r>
            <a:r>
              <a:rPr lang="en-US" sz="2000" dirty="0" smtClean="0"/>
              <a:t>- </a:t>
            </a:r>
            <a:r>
              <a:rPr lang="en-US" sz="2000" dirty="0" err="1" smtClean="0"/>
              <a:t>katkn</a:t>
            </a:r>
            <a:r>
              <a:rPr lang="en-US" sz="2000" dirty="0" smtClean="0"/>
              <a:t> </a:t>
            </a:r>
            <a:r>
              <a:rPr lang="en-US" sz="2000" dirty="0" err="1" smtClean="0"/>
              <a:t>kompetensi</a:t>
            </a:r>
            <a:r>
              <a:rPr lang="en-US" sz="2000" dirty="0" smtClean="0"/>
              <a:t> &amp; </a:t>
            </a:r>
            <a:r>
              <a:rPr lang="en-US" sz="2000" dirty="0" err="1" smtClean="0"/>
              <a:t>profesionalisme</a:t>
            </a:r>
            <a:r>
              <a:rPr lang="en-US" sz="2000" dirty="0" smtClean="0"/>
              <a:t>, </a:t>
            </a:r>
            <a:r>
              <a:rPr lang="en-US" sz="2000" dirty="0" err="1" smtClean="0"/>
              <a:t>Pustakwan</a:t>
            </a:r>
            <a:r>
              <a:rPr lang="en-US" sz="2000" dirty="0" smtClean="0"/>
              <a:t> </a:t>
            </a:r>
            <a:r>
              <a:rPr lang="en-US" sz="2000" dirty="0" err="1" smtClean="0"/>
              <a:t>yg</a:t>
            </a:r>
            <a:r>
              <a:rPr lang="en-US" sz="2000" dirty="0" smtClean="0"/>
              <a:t> </a:t>
            </a:r>
            <a:r>
              <a:rPr lang="en-US" sz="2000" dirty="0" err="1" smtClean="0"/>
              <a:t>akan</a:t>
            </a:r>
            <a:r>
              <a:rPr lang="en-US" sz="2000" dirty="0" smtClean="0"/>
              <a:t> </a:t>
            </a:r>
            <a:r>
              <a:rPr lang="en-US" sz="2000" dirty="0" err="1" smtClean="0"/>
              <a:t>naik</a:t>
            </a:r>
            <a:r>
              <a:rPr lang="en-US" sz="2000" dirty="0" smtClean="0"/>
              <a:t> </a:t>
            </a:r>
            <a:r>
              <a:rPr lang="en-US" sz="2000" dirty="0" err="1" smtClean="0"/>
              <a:t>jabtn</a:t>
            </a:r>
            <a:r>
              <a:rPr lang="en-US" sz="2000" dirty="0" smtClean="0"/>
              <a:t> </a:t>
            </a:r>
            <a:r>
              <a:rPr lang="en-US" sz="2000" dirty="0" err="1" smtClean="0"/>
              <a:t>hrs</a:t>
            </a:r>
            <a:r>
              <a:rPr lang="en-US" sz="2000" dirty="0" smtClean="0"/>
              <a:t> </a:t>
            </a:r>
            <a:r>
              <a:rPr lang="en-US" sz="2000" dirty="0" err="1" smtClean="0"/>
              <a:t>mengikuti</a:t>
            </a:r>
            <a:r>
              <a:rPr lang="en-US" sz="2000" dirty="0" smtClean="0"/>
              <a:t> &amp; lulus </a:t>
            </a:r>
            <a:r>
              <a:rPr lang="en-US" sz="2000" dirty="0" err="1" smtClean="0"/>
              <a:t>uji</a:t>
            </a:r>
            <a:r>
              <a:rPr lang="en-US" sz="2000" dirty="0" smtClean="0"/>
              <a:t> </a:t>
            </a:r>
            <a:r>
              <a:rPr lang="en-US" sz="2000" dirty="0" err="1" smtClean="0"/>
              <a:t>kompetensi</a:t>
            </a:r>
            <a:r>
              <a:rPr lang="en-US" sz="2000" dirty="0" smtClean="0"/>
              <a:t>”. </a:t>
            </a:r>
            <a:r>
              <a:rPr lang="en-US" sz="2000" dirty="0" smtClean="0">
                <a:sym typeface="Wingdings" pitchFamily="2" charset="2"/>
              </a:rPr>
              <a:t> </a:t>
            </a:r>
            <a:r>
              <a:rPr lang="en-US" sz="2000" dirty="0" err="1" smtClean="0"/>
              <a:t>Lanjut</a:t>
            </a:r>
            <a:r>
              <a:rPr lang="en-US" sz="2000" dirty="0" smtClean="0"/>
              <a:t> </a:t>
            </a:r>
            <a:r>
              <a:rPr lang="en-US" sz="2000" dirty="0" err="1" smtClean="0"/>
              <a:t>baca</a:t>
            </a:r>
            <a:r>
              <a:rPr lang="en-US" sz="2000" dirty="0" smtClean="0"/>
              <a:t> </a:t>
            </a:r>
            <a:r>
              <a:rPr lang="en-US" sz="2000" dirty="0" err="1" smtClean="0"/>
              <a:t>Kep</a:t>
            </a:r>
            <a:r>
              <a:rPr lang="en-US" sz="2000" dirty="0" smtClean="0"/>
              <a:t>. </a:t>
            </a:r>
            <a:r>
              <a:rPr lang="en-US" sz="2000" dirty="0" err="1" smtClean="0"/>
              <a:t>Menakertrans</a:t>
            </a:r>
            <a:r>
              <a:rPr lang="en-US" sz="2000" dirty="0" smtClean="0"/>
              <a:t> No. 82 </a:t>
            </a:r>
            <a:r>
              <a:rPr lang="en-US" sz="2000" dirty="0" err="1" smtClean="0"/>
              <a:t>Th</a:t>
            </a:r>
            <a:r>
              <a:rPr lang="en-US" sz="2000" dirty="0" smtClean="0"/>
              <a:t> 2012 </a:t>
            </a:r>
            <a:r>
              <a:rPr lang="en-US" sz="2000" dirty="0" err="1" smtClean="0"/>
              <a:t>ttg</a:t>
            </a:r>
            <a:r>
              <a:rPr lang="en-US" sz="2000" dirty="0" smtClean="0"/>
              <a:t> SKKNI Bid. Perp.</a:t>
            </a:r>
          </a:p>
          <a:p>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40</a:t>
            </a:fld>
            <a:endParaRPr lang="en-US"/>
          </a:p>
        </p:txBody>
      </p:sp>
      <p:sp>
        <p:nvSpPr>
          <p:cNvPr id="6" name="Title 5"/>
          <p:cNvSpPr>
            <a:spLocks noGrp="1"/>
          </p:cNvSpPr>
          <p:nvPr>
            <p:ph type="title"/>
          </p:nvPr>
        </p:nvSpPr>
        <p:spPr/>
        <p:txBody>
          <a:bodyPr>
            <a:normAutofit/>
          </a:bodyPr>
          <a:lstStyle/>
          <a:p>
            <a:r>
              <a:rPr lang="en-ID" sz="3600" i="1" dirty="0" err="1" smtClean="0"/>
              <a:t>Lanjutan</a:t>
            </a:r>
            <a:r>
              <a:rPr lang="en-ID" sz="3600" i="1" dirty="0" smtClean="0"/>
              <a:t> (</a:t>
            </a:r>
            <a:r>
              <a:rPr lang="en-ID" sz="3600" i="1" dirty="0" err="1" smtClean="0"/>
              <a:t>Pengangkatan</a:t>
            </a:r>
            <a:r>
              <a:rPr lang="en-ID" sz="3600" i="1" dirty="0" smtClean="0"/>
              <a:t> </a:t>
            </a:r>
            <a:r>
              <a:rPr lang="en-ID" sz="3600" i="1" dirty="0" err="1" smtClean="0"/>
              <a:t>Pertama</a:t>
            </a:r>
            <a:r>
              <a:rPr lang="en-ID" sz="3600" i="1" dirty="0" smtClean="0"/>
              <a:t>)</a:t>
            </a:r>
            <a:endParaRPr lang="en-US" sz="36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defRPr/>
            </a:pPr>
            <a:r>
              <a:rPr lang="en-ID" altLang="id-ID" sz="3600" i="1" dirty="0" err="1" smtClean="0"/>
              <a:t>Kep</a:t>
            </a:r>
            <a:r>
              <a:rPr lang="en-ID" altLang="id-ID" sz="3600" i="1" dirty="0" smtClean="0"/>
              <a:t>. </a:t>
            </a:r>
            <a:r>
              <a:rPr lang="en-ID" altLang="id-ID" sz="3600" i="1" dirty="0" err="1" smtClean="0"/>
              <a:t>Menakertrans</a:t>
            </a:r>
            <a:r>
              <a:rPr lang="en-ID" altLang="id-ID" sz="3600" i="1" dirty="0" smtClean="0"/>
              <a:t> </a:t>
            </a:r>
            <a:r>
              <a:rPr lang="en-ID" altLang="id-ID" sz="3600" i="1" dirty="0" err="1" smtClean="0"/>
              <a:t>ttg</a:t>
            </a:r>
            <a:r>
              <a:rPr lang="en-ID" altLang="id-ID" sz="3600" i="1" dirty="0" smtClean="0"/>
              <a:t> </a:t>
            </a:r>
            <a:r>
              <a:rPr lang="id-ID" altLang="id-ID" sz="3600" i="1" dirty="0" smtClean="0"/>
              <a:t>SKKNI bid</a:t>
            </a:r>
            <a:r>
              <a:rPr lang="en-ID" altLang="id-ID" sz="3600" i="1" dirty="0" smtClean="0"/>
              <a:t>.</a:t>
            </a:r>
            <a:r>
              <a:rPr lang="id-ID" altLang="id-ID" sz="3600" i="1" dirty="0" smtClean="0"/>
              <a:t> Perp</a:t>
            </a:r>
            <a:r>
              <a:rPr lang="en-ID" altLang="id-ID" sz="3600" i="1" dirty="0" smtClean="0"/>
              <a:t>.</a:t>
            </a:r>
            <a:r>
              <a:rPr lang="id-ID" altLang="id-ID" sz="3600" dirty="0" smtClean="0"/>
              <a:t> </a:t>
            </a:r>
          </a:p>
        </p:txBody>
      </p:sp>
      <p:sp>
        <p:nvSpPr>
          <p:cNvPr id="4" name="Content Placeholder 3"/>
          <p:cNvSpPr>
            <a:spLocks noGrp="1"/>
          </p:cNvSpPr>
          <p:nvPr>
            <p:ph sz="half" idx="2"/>
          </p:nvPr>
        </p:nvSpPr>
        <p:spPr>
          <a:xfrm>
            <a:off x="4419600" y="1600200"/>
            <a:ext cx="4248150" cy="4924425"/>
          </a:xfrm>
          <a:ln>
            <a:solidFill>
              <a:schemeClr val="bg1"/>
            </a:solidFill>
          </a:ln>
        </p:spPr>
        <p:style>
          <a:lnRef idx="1">
            <a:schemeClr val="accent1"/>
          </a:lnRef>
          <a:fillRef idx="2">
            <a:schemeClr val="accent1"/>
          </a:fillRef>
          <a:effectRef idx="1">
            <a:schemeClr val="accent1"/>
          </a:effectRef>
          <a:fontRef idx="minor">
            <a:schemeClr val="dk1"/>
          </a:fontRef>
        </p:style>
        <p:txBody>
          <a:bodyPr rtlCol="0">
            <a:normAutofit fontScale="92500" lnSpcReduction="10000"/>
          </a:bodyPr>
          <a:lstStyle/>
          <a:p>
            <a:pPr marL="0" indent="0" eaLnBrk="1" fontAlgn="auto" hangingPunct="1">
              <a:spcAft>
                <a:spcPts val="0"/>
              </a:spcAft>
              <a:buFont typeface="Arial" pitchFamily="34" charset="0"/>
              <a:buNone/>
              <a:defRPr/>
            </a:pPr>
            <a:r>
              <a:rPr lang="id-ID" sz="3200" dirty="0" smtClean="0"/>
              <a:t>Kompetensi: pengetahuan</a:t>
            </a:r>
            <a:r>
              <a:rPr lang="id-ID" sz="3200" dirty="0"/>
              <a:t>, keterampilan dan sikap </a:t>
            </a:r>
            <a:r>
              <a:rPr lang="id-ID" sz="3200" dirty="0" smtClean="0"/>
              <a:t>kerja. </a:t>
            </a:r>
          </a:p>
          <a:p>
            <a:pPr marL="0" indent="0" eaLnBrk="1" fontAlgn="auto" hangingPunct="1">
              <a:spcAft>
                <a:spcPts val="0"/>
              </a:spcAft>
              <a:buFont typeface="Arial" pitchFamily="34" charset="0"/>
              <a:buNone/>
              <a:defRPr/>
            </a:pPr>
            <a:r>
              <a:rPr lang="id-ID" sz="3600" dirty="0" smtClean="0"/>
              <a:t>1. Kompetensi </a:t>
            </a:r>
            <a:r>
              <a:rPr lang="id-ID" sz="3600" dirty="0"/>
              <a:t>Umum, </a:t>
            </a:r>
            <a:endParaRPr lang="id-ID" sz="3600" dirty="0" smtClean="0"/>
          </a:p>
          <a:p>
            <a:pPr marL="0" indent="0" eaLnBrk="1" fontAlgn="auto" hangingPunct="1">
              <a:spcAft>
                <a:spcPts val="0"/>
              </a:spcAft>
              <a:buFont typeface="Arial" pitchFamily="34" charset="0"/>
              <a:buNone/>
              <a:defRPr/>
            </a:pPr>
            <a:r>
              <a:rPr lang="id-ID" sz="3600" dirty="0" smtClean="0"/>
              <a:t>2. Kompetensi </a:t>
            </a:r>
            <a:r>
              <a:rPr lang="id-ID" sz="3600" dirty="0"/>
              <a:t>Inti dan </a:t>
            </a:r>
            <a:endParaRPr lang="id-ID" sz="3600" dirty="0" smtClean="0"/>
          </a:p>
          <a:p>
            <a:pPr marL="0" indent="0" eaLnBrk="1" fontAlgn="auto" hangingPunct="1">
              <a:spcAft>
                <a:spcPts val="0"/>
              </a:spcAft>
              <a:buFont typeface="Arial" pitchFamily="34" charset="0"/>
              <a:buNone/>
              <a:defRPr/>
            </a:pPr>
            <a:r>
              <a:rPr lang="id-ID" sz="3600" dirty="0" smtClean="0"/>
              <a:t>3. Kompetensi </a:t>
            </a:r>
            <a:r>
              <a:rPr lang="id-ID" sz="3600" dirty="0"/>
              <a:t>Khusus</a:t>
            </a:r>
          </a:p>
        </p:txBody>
      </p:sp>
      <p:pic>
        <p:nvPicPr>
          <p:cNvPr id="32772" name="Picture 2" descr="D:\SUHARYANTO BARU\Suharyanto 003.jpga.jpg"/>
          <p:cNvPicPr>
            <a:picLocks noChangeAspect="1" noChangeArrowheads="1"/>
          </p:cNvPicPr>
          <p:nvPr/>
        </p:nvPicPr>
        <p:blipFill>
          <a:blip r:embed="rId2" cstate="print"/>
          <a:srcRect/>
          <a:stretch>
            <a:fillRect/>
          </a:stretch>
        </p:blipFill>
        <p:spPr bwMode="auto">
          <a:xfrm>
            <a:off x="381000" y="1600200"/>
            <a:ext cx="4038600" cy="4892675"/>
          </a:xfrm>
          <a:prstGeom prst="rect">
            <a:avLst/>
          </a:prstGeom>
          <a:noFill/>
          <a:ln w="9525">
            <a:noFill/>
            <a:miter lim="800000"/>
            <a:headEnd/>
            <a:tailEnd/>
          </a:ln>
        </p:spPr>
      </p:pic>
    </p:spTree>
    <p:extLst>
      <p:ext uri="{BB962C8B-B14F-4D97-AF65-F5344CB8AC3E}">
        <p14:creationId xmlns:p14="http://schemas.microsoft.com/office/powerpoint/2010/main" xmlns="" val="2785909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685800" y="214290"/>
            <a:ext cx="8001000" cy="857256"/>
          </a:xfrm>
        </p:spPr>
        <p:txBody>
          <a:bodyPr>
            <a:noAutofit/>
          </a:bodyPr>
          <a:lstStyle/>
          <a:p>
            <a:pPr algn="l" eaLnBrk="1" hangingPunct="1">
              <a:lnSpc>
                <a:spcPct val="110000"/>
              </a:lnSpc>
              <a:defRPr/>
            </a:pPr>
            <a:r>
              <a:rPr lang="sv-SE" sz="3600" i="1" dirty="0" smtClean="0">
                <a:solidFill>
                  <a:schemeClr val="tx1"/>
                </a:solidFill>
              </a:rPr>
              <a:t>Lanjutan (KEP MENAKERTRANS)</a:t>
            </a:r>
            <a:endParaRPr lang="id-ID" sz="3600" i="1" dirty="0" smtClean="0">
              <a:solidFill>
                <a:schemeClr val="tx1"/>
              </a:solidFill>
            </a:endParaRPr>
          </a:p>
        </p:txBody>
      </p:sp>
      <p:sp>
        <p:nvSpPr>
          <p:cNvPr id="3" name="Rectangle 9"/>
          <p:cNvSpPr>
            <a:spLocks noChangeArrowheads="1"/>
          </p:cNvSpPr>
          <p:nvPr/>
        </p:nvSpPr>
        <p:spPr bwMode="auto">
          <a:xfrm>
            <a:off x="0" y="1071547"/>
            <a:ext cx="9144000" cy="6558307"/>
          </a:xfrm>
          <a:prstGeom prst="rect">
            <a:avLst/>
          </a:prstGeom>
          <a:solidFill>
            <a:srgbClr val="FFC000"/>
          </a:solidFill>
          <a:ln w="9525">
            <a:noFill/>
            <a:miter lim="800000"/>
            <a:headEnd/>
            <a:tailEnd/>
          </a:ln>
          <a:effectLst>
            <a:outerShdw dist="35921" dir="2700000" algn="ctr" rotWithShape="0">
              <a:schemeClr val="bg2"/>
            </a:outerShdw>
          </a:effectLst>
          <a:scene3d>
            <a:camera prst="orthographicFront"/>
            <a:lightRig rig="threePt" dir="t"/>
          </a:scene3d>
          <a:sp3d>
            <a:bevelT w="114300" prst="artDeco"/>
          </a:sp3d>
        </p:spPr>
        <p:txBody>
          <a:bodyPr wrap="square" lIns="180000" tIns="108000" rIns="180000" bIns="108000" anchor="ctr">
            <a:spAutoFit/>
          </a:bodyPr>
          <a:lstStyle/>
          <a:p>
            <a:pPr marL="514350" indent="-514350" algn="just"/>
            <a:r>
              <a:rPr lang="en-US" sz="2800" b="1" i="1" dirty="0" smtClean="0"/>
              <a:t> </a:t>
            </a:r>
            <a:r>
              <a:rPr lang="en-US" sz="2800" b="1" i="1" dirty="0" err="1" smtClean="0"/>
              <a:t>K</a:t>
            </a:r>
            <a:r>
              <a:rPr lang="en-US" sz="2400" b="1" i="1" dirty="0" err="1" smtClean="0"/>
              <a:t>ompetensi</a:t>
            </a:r>
            <a:r>
              <a:rPr lang="en-US" sz="2400" b="1" i="1" dirty="0" smtClean="0"/>
              <a:t>, </a:t>
            </a:r>
            <a:r>
              <a:rPr lang="en-US" sz="2400" dirty="0" err="1" smtClean="0"/>
              <a:t>adalah</a:t>
            </a:r>
            <a:r>
              <a:rPr lang="en-US" sz="2400" dirty="0" smtClean="0"/>
              <a:t> </a:t>
            </a:r>
            <a:r>
              <a:rPr lang="en-US" sz="2400" dirty="0" err="1" smtClean="0"/>
              <a:t>kemampuan</a:t>
            </a:r>
            <a:r>
              <a:rPr lang="en-US" sz="2400" dirty="0" smtClean="0"/>
              <a:t> </a:t>
            </a:r>
            <a:r>
              <a:rPr lang="en-US" sz="2400" dirty="0" err="1" smtClean="0"/>
              <a:t>seseorang</a:t>
            </a:r>
            <a:r>
              <a:rPr lang="en-US" sz="2400" dirty="0" smtClean="0"/>
              <a:t> </a:t>
            </a:r>
            <a:r>
              <a:rPr lang="en-US" sz="2400" dirty="0" err="1" smtClean="0"/>
              <a:t>yg</a:t>
            </a:r>
            <a:r>
              <a:rPr lang="en-US" sz="2400" dirty="0" smtClean="0"/>
              <a:t> </a:t>
            </a:r>
            <a:r>
              <a:rPr lang="en-US" sz="2400" dirty="0" err="1" smtClean="0"/>
              <a:t>mencakup</a:t>
            </a:r>
            <a:r>
              <a:rPr lang="en-US" sz="2400" dirty="0" smtClean="0"/>
              <a:t> </a:t>
            </a:r>
            <a:r>
              <a:rPr lang="en-US" sz="2400" dirty="0" err="1" smtClean="0"/>
              <a:t>pengetahuan</a:t>
            </a:r>
            <a:r>
              <a:rPr lang="en-US" sz="2400" dirty="0" smtClean="0"/>
              <a:t>, </a:t>
            </a:r>
            <a:r>
              <a:rPr lang="en-US" sz="2400" dirty="0" err="1" smtClean="0"/>
              <a:t>keterampilan</a:t>
            </a:r>
            <a:r>
              <a:rPr lang="en-US" sz="2400" dirty="0" smtClean="0"/>
              <a:t> &amp; </a:t>
            </a:r>
            <a:r>
              <a:rPr lang="en-US" sz="2400" dirty="0" err="1" smtClean="0"/>
              <a:t>sikap</a:t>
            </a:r>
            <a:r>
              <a:rPr lang="en-US" sz="2400" dirty="0" smtClean="0"/>
              <a:t> </a:t>
            </a:r>
            <a:r>
              <a:rPr lang="en-US" sz="2400" dirty="0" err="1" smtClean="0"/>
              <a:t>kerja</a:t>
            </a:r>
            <a:r>
              <a:rPr lang="en-US" sz="2400" dirty="0" smtClean="0"/>
              <a:t> </a:t>
            </a:r>
            <a:r>
              <a:rPr lang="en-US" sz="2400" dirty="0" err="1" smtClean="0"/>
              <a:t>yg</a:t>
            </a:r>
            <a:r>
              <a:rPr lang="en-US" sz="2400" dirty="0" smtClean="0"/>
              <a:t> </a:t>
            </a:r>
            <a:r>
              <a:rPr lang="en-US" sz="2400" dirty="0" err="1" smtClean="0"/>
              <a:t>dpt</a:t>
            </a:r>
            <a:r>
              <a:rPr lang="en-US" sz="2400" dirty="0" smtClean="0"/>
              <a:t> </a:t>
            </a:r>
            <a:r>
              <a:rPr lang="en-US" sz="2400" dirty="0" err="1" smtClean="0"/>
              <a:t>ter</a:t>
            </a:r>
            <a:r>
              <a:rPr lang="en-US" sz="2400" dirty="0" smtClean="0"/>
              <a:t>- </a:t>
            </a:r>
            <a:r>
              <a:rPr lang="en-US" sz="2400" dirty="0" err="1" smtClean="0"/>
              <a:t>observasi</a:t>
            </a:r>
            <a:r>
              <a:rPr lang="en-US" sz="2400" dirty="0" smtClean="0"/>
              <a:t> </a:t>
            </a:r>
            <a:r>
              <a:rPr lang="en-US" sz="2400" dirty="0" err="1" smtClean="0"/>
              <a:t>dlm</a:t>
            </a:r>
            <a:r>
              <a:rPr lang="en-US" sz="2400" dirty="0" smtClean="0"/>
              <a:t> </a:t>
            </a:r>
            <a:r>
              <a:rPr lang="en-US" sz="2400" dirty="0" err="1" smtClean="0"/>
              <a:t>menyelesaikan</a:t>
            </a:r>
            <a:r>
              <a:rPr lang="en-US" sz="2400" dirty="0" smtClean="0"/>
              <a:t> </a:t>
            </a:r>
            <a:r>
              <a:rPr lang="en-US" sz="2400" dirty="0" err="1" smtClean="0"/>
              <a:t>suatu</a:t>
            </a:r>
            <a:r>
              <a:rPr lang="en-US" sz="2400" dirty="0" smtClean="0"/>
              <a:t> </a:t>
            </a:r>
            <a:r>
              <a:rPr lang="en-US" sz="2400" dirty="0" err="1" smtClean="0"/>
              <a:t>pekerjaan</a:t>
            </a:r>
            <a:r>
              <a:rPr lang="en-US" sz="2400" dirty="0" smtClean="0"/>
              <a:t> </a:t>
            </a:r>
            <a:r>
              <a:rPr lang="en-US" sz="2400" dirty="0" err="1" smtClean="0"/>
              <a:t>atau</a:t>
            </a:r>
            <a:r>
              <a:rPr lang="en-US" sz="2400" dirty="0" smtClean="0"/>
              <a:t> </a:t>
            </a:r>
            <a:r>
              <a:rPr lang="en-US" sz="2400" dirty="0" err="1" smtClean="0"/>
              <a:t>tugas</a:t>
            </a:r>
            <a:r>
              <a:rPr lang="en-US" sz="2400" dirty="0" smtClean="0"/>
              <a:t> </a:t>
            </a:r>
            <a:r>
              <a:rPr lang="en-US" sz="2400" dirty="0" err="1" smtClean="0"/>
              <a:t>sesuai</a:t>
            </a:r>
            <a:r>
              <a:rPr lang="en-US" sz="2400" dirty="0" smtClean="0"/>
              <a:t> </a:t>
            </a:r>
            <a:r>
              <a:rPr lang="en-US" sz="2400" dirty="0" err="1" smtClean="0"/>
              <a:t>dgn</a:t>
            </a:r>
            <a:r>
              <a:rPr lang="en-US" sz="2400" dirty="0" smtClean="0"/>
              <a:t> </a:t>
            </a:r>
            <a:r>
              <a:rPr lang="en-US" sz="2400" dirty="0" err="1" smtClean="0"/>
              <a:t>standar</a:t>
            </a:r>
            <a:r>
              <a:rPr lang="en-US" sz="2400" dirty="0" smtClean="0"/>
              <a:t> </a:t>
            </a:r>
            <a:r>
              <a:rPr lang="en-US" sz="2400" dirty="0" err="1" smtClean="0"/>
              <a:t>kinerja</a:t>
            </a:r>
            <a:r>
              <a:rPr lang="en-US" sz="2400" dirty="0" smtClean="0"/>
              <a:t> </a:t>
            </a:r>
            <a:r>
              <a:rPr lang="en-US" sz="2400" dirty="0" err="1" smtClean="0"/>
              <a:t>yg</a:t>
            </a:r>
            <a:r>
              <a:rPr lang="en-US" sz="2400" dirty="0" smtClean="0"/>
              <a:t> </a:t>
            </a:r>
            <a:r>
              <a:rPr lang="en-US" sz="2400" dirty="0" err="1" smtClean="0"/>
              <a:t>ditetapkan</a:t>
            </a:r>
            <a:r>
              <a:rPr lang="en-US" sz="2400" dirty="0" smtClean="0"/>
              <a:t>.</a:t>
            </a:r>
          </a:p>
          <a:p>
            <a:pPr marL="514350" indent="-514350" algn="just">
              <a:buNone/>
            </a:pPr>
            <a:r>
              <a:rPr lang="en-US" sz="2400" dirty="0" smtClean="0"/>
              <a:t>   </a:t>
            </a:r>
          </a:p>
          <a:p>
            <a:pPr marL="514350" indent="-514350" algn="just">
              <a:buNone/>
            </a:pPr>
            <a:r>
              <a:rPr lang="en-US" sz="2400" dirty="0" smtClean="0"/>
              <a:t>     </a:t>
            </a:r>
            <a:r>
              <a:rPr lang="en-US" sz="2400" dirty="0" err="1" smtClean="0"/>
              <a:t>Dlm</a:t>
            </a:r>
            <a:r>
              <a:rPr lang="en-US" sz="2400" dirty="0" smtClean="0"/>
              <a:t> SKKNI </a:t>
            </a:r>
            <a:r>
              <a:rPr lang="en-US" sz="2400" dirty="0" err="1" smtClean="0"/>
              <a:t>ini</a:t>
            </a:r>
            <a:r>
              <a:rPr lang="en-US" sz="2400" dirty="0" smtClean="0"/>
              <a:t> </a:t>
            </a:r>
            <a:r>
              <a:rPr lang="en-US" sz="2400" dirty="0" err="1" smtClean="0"/>
              <a:t>pengetahuan</a:t>
            </a:r>
            <a:r>
              <a:rPr lang="en-US" sz="2400" dirty="0" smtClean="0"/>
              <a:t>, </a:t>
            </a:r>
            <a:r>
              <a:rPr lang="en-US" sz="2400" dirty="0" err="1" smtClean="0"/>
              <a:t>ketrampilan</a:t>
            </a:r>
            <a:r>
              <a:rPr lang="en-US" sz="2400" dirty="0" smtClean="0"/>
              <a:t> &amp; </a:t>
            </a:r>
            <a:r>
              <a:rPr lang="en-US" sz="2400" dirty="0" err="1" smtClean="0"/>
              <a:t>sikap</a:t>
            </a:r>
            <a:r>
              <a:rPr lang="en-US" sz="2400" dirty="0" smtClean="0"/>
              <a:t> </a:t>
            </a:r>
            <a:r>
              <a:rPr lang="en-US" sz="2400" dirty="0" err="1" smtClean="0"/>
              <a:t>kerja</a:t>
            </a:r>
            <a:r>
              <a:rPr lang="en-US" sz="2400" dirty="0" smtClean="0"/>
              <a:t> </a:t>
            </a:r>
            <a:r>
              <a:rPr lang="en-US" sz="2400" dirty="0" err="1" smtClean="0"/>
              <a:t>diwujudkn</a:t>
            </a:r>
            <a:r>
              <a:rPr lang="en-US" sz="2400" dirty="0" smtClean="0"/>
              <a:t> </a:t>
            </a:r>
            <a:r>
              <a:rPr lang="en-US" sz="2400" dirty="0" err="1" smtClean="0"/>
              <a:t>dlm</a:t>
            </a:r>
            <a:r>
              <a:rPr lang="en-US" sz="2400" dirty="0" smtClean="0"/>
              <a:t> </a:t>
            </a:r>
            <a:r>
              <a:rPr lang="en-US" sz="2400" b="1" i="1" dirty="0" smtClean="0"/>
              <a:t>3 (</a:t>
            </a:r>
            <a:r>
              <a:rPr lang="en-US" sz="2400" b="1" i="1" dirty="0" err="1" smtClean="0"/>
              <a:t>tiga</a:t>
            </a:r>
            <a:r>
              <a:rPr lang="en-US" sz="2400" b="1" i="1" dirty="0" smtClean="0"/>
              <a:t>) </a:t>
            </a:r>
            <a:r>
              <a:rPr lang="en-US" sz="2400" b="1" i="1" dirty="0" err="1" smtClean="0"/>
              <a:t>kelompok</a:t>
            </a:r>
            <a:r>
              <a:rPr lang="en-US" sz="2400" b="1" i="1" dirty="0" smtClean="0"/>
              <a:t> unit </a:t>
            </a:r>
            <a:r>
              <a:rPr lang="en-US" sz="2400" b="1" i="1" dirty="0" err="1" smtClean="0"/>
              <a:t>kompetensi</a:t>
            </a:r>
            <a:r>
              <a:rPr lang="en-US" sz="2400" b="1" i="1" dirty="0" smtClean="0"/>
              <a:t>, </a:t>
            </a:r>
            <a:r>
              <a:rPr lang="en-US" sz="2400" b="1" i="1" dirty="0" err="1" smtClean="0"/>
              <a:t>yi</a:t>
            </a:r>
            <a:r>
              <a:rPr lang="en-US" sz="2400" b="1" i="1" dirty="0" smtClean="0"/>
              <a:t> :</a:t>
            </a:r>
          </a:p>
          <a:p>
            <a:pPr algn="just">
              <a:buNone/>
            </a:pPr>
            <a:r>
              <a:rPr lang="en-US" sz="2400" b="1" i="1" dirty="0" smtClean="0"/>
              <a:t> a. </a:t>
            </a:r>
            <a:r>
              <a:rPr lang="en-US" sz="2400" b="1" i="1" dirty="0" err="1" smtClean="0"/>
              <a:t>Kompetensi</a:t>
            </a:r>
            <a:r>
              <a:rPr lang="en-US" sz="2400" b="1" i="1" dirty="0" smtClean="0"/>
              <a:t> </a:t>
            </a:r>
            <a:r>
              <a:rPr lang="en-US" sz="2400" b="1" i="1" dirty="0" err="1" smtClean="0"/>
              <a:t>Umum</a:t>
            </a:r>
            <a:r>
              <a:rPr lang="en-US" sz="2400" b="1" i="1" dirty="0" smtClean="0"/>
              <a:t>,</a:t>
            </a:r>
            <a:r>
              <a:rPr lang="en-US" sz="2400" dirty="0" smtClean="0"/>
              <a:t> </a:t>
            </a:r>
            <a:r>
              <a:rPr lang="en-US" sz="2400" dirty="0" err="1" smtClean="0"/>
              <a:t>ad.</a:t>
            </a:r>
            <a:r>
              <a:rPr lang="en-US" sz="2400" dirty="0" smtClean="0"/>
              <a:t> </a:t>
            </a:r>
            <a:r>
              <a:rPr lang="en-US" sz="2400" dirty="0" err="1" smtClean="0"/>
              <a:t>komptensi</a:t>
            </a:r>
            <a:r>
              <a:rPr lang="en-US" sz="2400" dirty="0" smtClean="0"/>
              <a:t> </a:t>
            </a:r>
            <a:r>
              <a:rPr lang="en-US" sz="2400" dirty="0" err="1" smtClean="0"/>
              <a:t>dasar</a:t>
            </a:r>
            <a:r>
              <a:rPr lang="en-US" sz="2400" dirty="0" smtClean="0"/>
              <a:t> </a:t>
            </a:r>
            <a:r>
              <a:rPr lang="en-US" sz="2400" dirty="0" err="1" smtClean="0"/>
              <a:t>yg</a:t>
            </a:r>
            <a:r>
              <a:rPr lang="en-US" sz="2400" dirty="0" smtClean="0"/>
              <a:t> hrs </a:t>
            </a:r>
            <a:r>
              <a:rPr lang="en-US" sz="2400" dirty="0" err="1" smtClean="0"/>
              <a:t>dimiliki</a:t>
            </a:r>
            <a:r>
              <a:rPr lang="en-US" sz="2400" dirty="0" smtClean="0"/>
              <a:t> </a:t>
            </a:r>
          </a:p>
          <a:p>
            <a:pPr algn="just">
              <a:buNone/>
            </a:pPr>
            <a:r>
              <a:rPr lang="en-US" sz="2400" dirty="0" smtClean="0"/>
              <a:t>     </a:t>
            </a:r>
            <a:r>
              <a:rPr lang="en-US" sz="2400" dirty="0" err="1" smtClean="0"/>
              <a:t>oleh</a:t>
            </a:r>
            <a:r>
              <a:rPr lang="en-US" sz="2400" dirty="0" smtClean="0"/>
              <a:t> </a:t>
            </a:r>
            <a:r>
              <a:rPr lang="en-US" sz="2400" dirty="0" err="1" smtClean="0"/>
              <a:t>stiap</a:t>
            </a:r>
            <a:r>
              <a:rPr lang="en-US" sz="2400" dirty="0" smtClean="0"/>
              <a:t> </a:t>
            </a:r>
            <a:r>
              <a:rPr lang="en-US" sz="2400" dirty="0" err="1" smtClean="0"/>
              <a:t>pustakawan</a:t>
            </a:r>
            <a:r>
              <a:rPr lang="en-US" sz="2400" dirty="0" smtClean="0"/>
              <a:t>, </a:t>
            </a:r>
            <a:r>
              <a:rPr lang="en-US" sz="2400" dirty="0" err="1" smtClean="0"/>
              <a:t>diperlukn</a:t>
            </a:r>
            <a:r>
              <a:rPr lang="en-US" sz="2400" dirty="0" smtClean="0"/>
              <a:t> </a:t>
            </a:r>
            <a:r>
              <a:rPr lang="en-US" sz="2400" dirty="0" err="1" smtClean="0"/>
              <a:t>utk</a:t>
            </a:r>
            <a:r>
              <a:rPr lang="en-US" sz="2400" dirty="0" smtClean="0"/>
              <a:t> </a:t>
            </a:r>
            <a:r>
              <a:rPr lang="en-US" sz="2400" dirty="0" err="1" smtClean="0"/>
              <a:t>melakukn</a:t>
            </a:r>
            <a:r>
              <a:rPr lang="en-US" sz="2400" dirty="0" smtClean="0"/>
              <a:t> </a:t>
            </a:r>
            <a:r>
              <a:rPr lang="en-US" sz="2400" b="1" i="1" dirty="0" smtClean="0"/>
              <a:t>tugas2</a:t>
            </a:r>
          </a:p>
          <a:p>
            <a:pPr algn="just">
              <a:buNone/>
            </a:pPr>
            <a:r>
              <a:rPr lang="en-US" sz="2400" dirty="0" smtClean="0"/>
              <a:t>     </a:t>
            </a:r>
            <a:r>
              <a:rPr lang="en-US" sz="2400" b="1" i="1" dirty="0" err="1" smtClean="0"/>
              <a:t>perpust</a:t>
            </a:r>
            <a:r>
              <a:rPr lang="en-US" sz="2400" b="1" i="1" dirty="0" smtClean="0"/>
              <a:t>., </a:t>
            </a:r>
            <a:r>
              <a:rPr lang="en-US" sz="2400" b="1" i="1" dirty="0" err="1" smtClean="0"/>
              <a:t>meliputi</a:t>
            </a:r>
            <a:r>
              <a:rPr lang="en-US" sz="2400" b="1" i="1" dirty="0" smtClean="0"/>
              <a:t> : </a:t>
            </a:r>
          </a:p>
          <a:p>
            <a:pPr marL="457200" indent="-457200" algn="just"/>
            <a:r>
              <a:rPr lang="en-US" sz="2400" b="1" i="1" dirty="0" smtClean="0"/>
              <a:t>     (1) </a:t>
            </a:r>
            <a:r>
              <a:rPr lang="en-US" sz="2400" b="1" i="1" dirty="0" err="1" smtClean="0"/>
              <a:t>Mengoperasikan</a:t>
            </a:r>
            <a:r>
              <a:rPr lang="en-US" sz="2400" b="1" i="1" dirty="0" smtClean="0"/>
              <a:t> </a:t>
            </a:r>
            <a:r>
              <a:rPr lang="en-US" sz="2400" b="1" i="1" dirty="0" err="1" smtClean="0"/>
              <a:t>komputer</a:t>
            </a:r>
            <a:r>
              <a:rPr lang="en-US" sz="2400" b="1" i="1" dirty="0" smtClean="0"/>
              <a:t> </a:t>
            </a:r>
            <a:r>
              <a:rPr lang="en-US" sz="2400" b="1" i="1" dirty="0" err="1" smtClean="0"/>
              <a:t>tkt</a:t>
            </a:r>
            <a:r>
              <a:rPr lang="en-US" sz="2400" b="1" i="1" dirty="0" smtClean="0"/>
              <a:t> </a:t>
            </a:r>
            <a:r>
              <a:rPr lang="en-US" sz="2400" b="1" i="1" dirty="0" err="1" smtClean="0"/>
              <a:t>dasar</a:t>
            </a:r>
            <a:r>
              <a:rPr lang="en-US" sz="2400" b="1" i="1" dirty="0" smtClean="0"/>
              <a:t>,  </a:t>
            </a:r>
          </a:p>
          <a:p>
            <a:pPr marL="457200" indent="-457200" algn="just"/>
            <a:r>
              <a:rPr lang="en-US" sz="2400" b="1" i="1" dirty="0" smtClean="0"/>
              <a:t>     (2) </a:t>
            </a:r>
            <a:r>
              <a:rPr lang="en-US" sz="2400" b="1" i="1" dirty="0" err="1" smtClean="0"/>
              <a:t>Menyusun</a:t>
            </a:r>
            <a:r>
              <a:rPr lang="en-US" sz="2400" b="1" i="1" dirty="0" smtClean="0"/>
              <a:t> </a:t>
            </a:r>
            <a:r>
              <a:rPr lang="en-US" sz="2400" b="1" i="1" dirty="0" err="1" smtClean="0"/>
              <a:t>rencana</a:t>
            </a:r>
            <a:r>
              <a:rPr lang="en-US" sz="2400" b="1" i="1" dirty="0" smtClean="0"/>
              <a:t> </a:t>
            </a:r>
            <a:r>
              <a:rPr lang="en-US" sz="2400" b="1" i="1" dirty="0" err="1" smtClean="0"/>
              <a:t>kerja</a:t>
            </a:r>
            <a:r>
              <a:rPr lang="en-US" sz="2400" b="1" i="1" dirty="0" smtClean="0"/>
              <a:t> </a:t>
            </a:r>
            <a:r>
              <a:rPr lang="en-US" sz="2400" b="1" i="1" dirty="0" err="1" smtClean="0"/>
              <a:t>perpust</a:t>
            </a:r>
            <a:r>
              <a:rPr lang="en-US" sz="2400" b="1" i="1" dirty="0" smtClean="0"/>
              <a:t>., </a:t>
            </a:r>
          </a:p>
          <a:p>
            <a:pPr marL="457200" indent="-457200" algn="just"/>
            <a:r>
              <a:rPr lang="en-US" sz="2400" b="1" i="1" dirty="0" smtClean="0"/>
              <a:t>     (3) </a:t>
            </a:r>
            <a:r>
              <a:rPr lang="en-US" sz="2400" b="1" i="1" dirty="0" err="1" smtClean="0"/>
              <a:t>Membuat</a:t>
            </a:r>
            <a:r>
              <a:rPr lang="en-US" sz="2400" b="1" i="1" dirty="0" smtClean="0"/>
              <a:t> </a:t>
            </a:r>
            <a:r>
              <a:rPr lang="en-US" sz="2400" b="1" i="1" dirty="0" err="1" smtClean="0"/>
              <a:t>laporan</a:t>
            </a:r>
            <a:r>
              <a:rPr lang="en-US" sz="2400" b="1" i="1" dirty="0" smtClean="0"/>
              <a:t> </a:t>
            </a:r>
            <a:r>
              <a:rPr lang="en-US" sz="2400" b="1" i="1" dirty="0" err="1" smtClean="0"/>
              <a:t>kerja</a:t>
            </a:r>
            <a:r>
              <a:rPr lang="en-US" sz="2400" b="1" i="1" dirty="0" smtClean="0"/>
              <a:t> </a:t>
            </a:r>
            <a:r>
              <a:rPr lang="en-US" sz="2400" b="1" i="1" dirty="0" err="1" smtClean="0"/>
              <a:t>perpust</a:t>
            </a:r>
            <a:r>
              <a:rPr lang="en-US" sz="2400" b="1" i="1" dirty="0" smtClean="0"/>
              <a:t>.</a:t>
            </a:r>
            <a:r>
              <a:rPr lang="en-US" sz="2400" dirty="0" smtClean="0"/>
              <a:t> </a:t>
            </a:r>
            <a:endParaRPr lang="en-US" sz="2400" b="1" i="1" dirty="0" smtClean="0">
              <a:sym typeface="Wingdings" pitchFamily="2" charset="2"/>
            </a:endParaRPr>
          </a:p>
          <a:p>
            <a:pPr algn="just">
              <a:buNone/>
            </a:pPr>
            <a:r>
              <a:rPr lang="en-US" sz="2400" b="1" i="1" dirty="0" smtClean="0">
                <a:sym typeface="Wingdings" pitchFamily="2" charset="2"/>
              </a:rPr>
              <a:t>     </a:t>
            </a:r>
            <a:r>
              <a:rPr lang="en-US" sz="2400" b="1" i="1" dirty="0" err="1" smtClean="0">
                <a:sym typeface="Wingdings" pitchFamily="2" charset="2"/>
              </a:rPr>
              <a:t>Kompetensi</a:t>
            </a:r>
            <a:r>
              <a:rPr lang="en-US" sz="2400" b="1" i="1" dirty="0" smtClean="0">
                <a:sym typeface="Wingdings" pitchFamily="2" charset="2"/>
              </a:rPr>
              <a:t> </a:t>
            </a:r>
            <a:r>
              <a:rPr lang="en-US" sz="2400" b="1" i="1" dirty="0" err="1" smtClean="0">
                <a:sym typeface="Wingdings" pitchFamily="2" charset="2"/>
              </a:rPr>
              <a:t>umum</a:t>
            </a:r>
            <a:r>
              <a:rPr lang="en-US" sz="2400" b="1" i="1" dirty="0" smtClean="0">
                <a:sym typeface="Wingdings" pitchFamily="2" charset="2"/>
              </a:rPr>
              <a:t> </a:t>
            </a:r>
            <a:r>
              <a:rPr lang="en-US" sz="2400" b="1" i="1" dirty="0" err="1" smtClean="0">
                <a:sym typeface="Wingdings" pitchFamily="2" charset="2"/>
              </a:rPr>
              <a:t>ini</a:t>
            </a:r>
            <a:r>
              <a:rPr lang="en-US" sz="2400" b="1" i="1" dirty="0" smtClean="0">
                <a:sym typeface="Wingdings" pitchFamily="2" charset="2"/>
              </a:rPr>
              <a:t> </a:t>
            </a:r>
            <a:r>
              <a:rPr lang="en-US" sz="2400" b="1" i="1" dirty="0" err="1" smtClean="0">
                <a:sym typeface="Wingdings" pitchFamily="2" charset="2"/>
              </a:rPr>
              <a:t>melekat</a:t>
            </a:r>
            <a:r>
              <a:rPr lang="en-US" sz="2400" b="1" i="1" dirty="0" smtClean="0">
                <a:sym typeface="Wingdings" pitchFamily="2" charset="2"/>
              </a:rPr>
              <a:t> </a:t>
            </a:r>
            <a:r>
              <a:rPr lang="en-US" sz="2400" b="1" i="1" dirty="0" err="1" smtClean="0">
                <a:sym typeface="Wingdings" pitchFamily="2" charset="2"/>
              </a:rPr>
              <a:t>dlm</a:t>
            </a:r>
            <a:r>
              <a:rPr lang="en-US" sz="2400" b="1" i="1" dirty="0" smtClean="0">
                <a:sym typeface="Wingdings" pitchFamily="2" charset="2"/>
              </a:rPr>
              <a:t> </a:t>
            </a:r>
            <a:r>
              <a:rPr lang="en-US" sz="2400" b="1" i="1" dirty="0" err="1" smtClean="0">
                <a:sym typeface="Wingdings" pitchFamily="2" charset="2"/>
              </a:rPr>
              <a:t>kompetensi</a:t>
            </a:r>
            <a:r>
              <a:rPr lang="en-US" sz="2400" b="1" i="1" dirty="0" smtClean="0">
                <a:sym typeface="Wingdings" pitchFamily="2" charset="2"/>
              </a:rPr>
              <a:t> </a:t>
            </a:r>
            <a:r>
              <a:rPr lang="en-US" sz="2400" b="1" i="1" dirty="0" err="1" smtClean="0">
                <a:sym typeface="Wingdings" pitchFamily="2" charset="2"/>
              </a:rPr>
              <a:t>inti</a:t>
            </a:r>
            <a:r>
              <a:rPr lang="en-US" sz="2400" b="1" i="1" dirty="0" smtClean="0">
                <a:sym typeface="Wingdings" pitchFamily="2" charset="2"/>
              </a:rPr>
              <a:t> &amp; </a:t>
            </a:r>
          </a:p>
          <a:p>
            <a:pPr algn="just">
              <a:buNone/>
            </a:pPr>
            <a:r>
              <a:rPr lang="en-US" sz="2400" b="1" i="1" dirty="0" smtClean="0">
                <a:sym typeface="Wingdings" pitchFamily="2" charset="2"/>
              </a:rPr>
              <a:t>     </a:t>
            </a:r>
            <a:r>
              <a:rPr lang="en-US" sz="2400" b="1" i="1" dirty="0" err="1" smtClean="0">
                <a:sym typeface="Wingdings" pitchFamily="2" charset="2"/>
              </a:rPr>
              <a:t>khusus</a:t>
            </a:r>
            <a:r>
              <a:rPr lang="en-US" sz="2400" b="1" i="1" dirty="0" smtClean="0">
                <a:sym typeface="Wingdings" pitchFamily="2" charset="2"/>
              </a:rPr>
              <a:t>.</a:t>
            </a:r>
          </a:p>
          <a:p>
            <a:pPr marL="514350" indent="-514350" algn="just">
              <a:buNone/>
            </a:pPr>
            <a:endParaRPr lang="en-US" sz="2400" dirty="0" smtClean="0"/>
          </a:p>
          <a:p>
            <a:pPr marL="514350" indent="-514350" algn="just">
              <a:buNone/>
            </a:pPr>
            <a:r>
              <a:rPr lang="en-US" sz="2400" dirty="0" smtClean="0"/>
              <a:t> </a:t>
            </a:r>
            <a:endParaRPr lang="en-US" sz="2400" b="1" i="1" dirty="0" smtClean="0"/>
          </a:p>
        </p:txBody>
      </p:sp>
      <p:sp>
        <p:nvSpPr>
          <p:cNvPr id="5" name="Date Placeholder 4"/>
          <p:cNvSpPr>
            <a:spLocks noGrp="1"/>
          </p:cNvSpPr>
          <p:nvPr>
            <p:ph type="dt" sz="half" idx="10"/>
          </p:nvPr>
        </p:nvSpPr>
        <p:spPr/>
        <p:txBody>
          <a:bodyPr/>
          <a:lstStyle/>
          <a:p>
            <a:r>
              <a:rPr lang="en-US" smtClean="0"/>
              <a:t>28 April 2016</a:t>
            </a:r>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p>
            <a:fld id="{E1AD78F7-9B0F-4F0A-9334-772460733DE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762000" y="152400"/>
            <a:ext cx="8229600" cy="796925"/>
          </a:xfrm>
        </p:spPr>
        <p:txBody>
          <a:bodyPr>
            <a:normAutofit/>
          </a:bodyPr>
          <a:lstStyle/>
          <a:p>
            <a:pPr algn="l" eaLnBrk="1" hangingPunct="1"/>
            <a:r>
              <a:rPr lang="fi-FI" sz="3600" b="1" i="1" dirty="0" smtClean="0">
                <a:solidFill>
                  <a:schemeClr val="tx1"/>
                </a:solidFill>
              </a:rPr>
              <a:t>Lanjutan (SKKNI) </a:t>
            </a:r>
            <a:endParaRPr lang="id-ID" sz="3600" i="1" dirty="0" smtClean="0">
              <a:solidFill>
                <a:schemeClr val="tx1"/>
              </a:solidFill>
            </a:endParaRPr>
          </a:p>
        </p:txBody>
      </p:sp>
      <p:sp>
        <p:nvSpPr>
          <p:cNvPr id="3" name="Rectangle 9"/>
          <p:cNvSpPr>
            <a:spLocks noChangeArrowheads="1"/>
          </p:cNvSpPr>
          <p:nvPr/>
        </p:nvSpPr>
        <p:spPr bwMode="auto">
          <a:xfrm>
            <a:off x="304800" y="857232"/>
            <a:ext cx="8534400" cy="5758088"/>
          </a:xfrm>
          <a:prstGeom prst="rect">
            <a:avLst/>
          </a:prstGeom>
          <a:solidFill>
            <a:srgbClr val="FFC000"/>
          </a:solid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wrap="square" lIns="180000" tIns="108000" rIns="180000" bIns="108000" anchor="ctr">
            <a:spAutoFit/>
          </a:bodyPr>
          <a:lstStyle/>
          <a:p>
            <a:pPr algn="just">
              <a:buNone/>
            </a:pPr>
            <a:r>
              <a:rPr lang="en-US" sz="2400" b="1" i="1" dirty="0" smtClean="0"/>
              <a:t>b. </a:t>
            </a:r>
            <a:r>
              <a:rPr lang="en-US" sz="2400" b="1" i="1" dirty="0" err="1" smtClean="0"/>
              <a:t>Kompetensi</a:t>
            </a:r>
            <a:r>
              <a:rPr lang="en-US" sz="2400" b="1" i="1" dirty="0" smtClean="0"/>
              <a:t> </a:t>
            </a:r>
            <a:r>
              <a:rPr lang="en-US" sz="2400" b="1" i="1" dirty="0" err="1" smtClean="0"/>
              <a:t>Inti</a:t>
            </a:r>
            <a:r>
              <a:rPr lang="en-US" sz="2400" b="1" i="1" dirty="0" smtClean="0"/>
              <a:t>, </a:t>
            </a:r>
            <a:r>
              <a:rPr lang="en-US" sz="2400" dirty="0" err="1" smtClean="0"/>
              <a:t>ad.</a:t>
            </a:r>
            <a:r>
              <a:rPr lang="en-US" sz="2400" dirty="0" smtClean="0"/>
              <a:t> </a:t>
            </a:r>
            <a:r>
              <a:rPr lang="en-US" sz="2400" dirty="0" err="1" smtClean="0"/>
              <a:t>kompetensi</a:t>
            </a:r>
            <a:r>
              <a:rPr lang="en-US" sz="2400" dirty="0" smtClean="0"/>
              <a:t> </a:t>
            </a:r>
            <a:r>
              <a:rPr lang="en-US" sz="2400" dirty="0" err="1" smtClean="0"/>
              <a:t>fungsional</a:t>
            </a:r>
            <a:r>
              <a:rPr lang="en-US" sz="2400" dirty="0" smtClean="0"/>
              <a:t> </a:t>
            </a:r>
            <a:r>
              <a:rPr lang="en-US" sz="2400" dirty="0" err="1" smtClean="0"/>
              <a:t>yg</a:t>
            </a:r>
            <a:r>
              <a:rPr lang="en-US" sz="2400" dirty="0" smtClean="0"/>
              <a:t> hrs </a:t>
            </a:r>
            <a:r>
              <a:rPr lang="en-US" sz="2400" dirty="0" err="1" smtClean="0"/>
              <a:t>dimiliki</a:t>
            </a:r>
            <a:r>
              <a:rPr lang="en-US" sz="2400" dirty="0" smtClean="0"/>
              <a:t> </a:t>
            </a:r>
            <a:r>
              <a:rPr lang="en-US" sz="2400" dirty="0" err="1" smtClean="0"/>
              <a:t>oleh</a:t>
            </a:r>
            <a:r>
              <a:rPr lang="en-US" sz="2400" dirty="0" smtClean="0"/>
              <a:t> </a:t>
            </a:r>
            <a:r>
              <a:rPr lang="en-US" sz="2400" dirty="0" err="1" smtClean="0"/>
              <a:t>stiap</a:t>
            </a:r>
            <a:r>
              <a:rPr lang="en-US" sz="2400" dirty="0" smtClean="0"/>
              <a:t> </a:t>
            </a:r>
            <a:r>
              <a:rPr lang="en-US" sz="2400" dirty="0" err="1" smtClean="0"/>
              <a:t>pustakawan</a:t>
            </a:r>
            <a:r>
              <a:rPr lang="en-US" sz="2400" dirty="0" smtClean="0"/>
              <a:t> </a:t>
            </a:r>
            <a:r>
              <a:rPr lang="en-US" sz="2400" dirty="0" err="1" smtClean="0"/>
              <a:t>dlm</a:t>
            </a:r>
            <a:r>
              <a:rPr lang="en-US" sz="2400" dirty="0" smtClean="0"/>
              <a:t> </a:t>
            </a:r>
            <a:r>
              <a:rPr lang="en-US" sz="2400" dirty="0" err="1" smtClean="0"/>
              <a:t>menjalankan</a:t>
            </a:r>
            <a:r>
              <a:rPr lang="en-US" sz="2400" dirty="0" smtClean="0"/>
              <a:t> tugas2 </a:t>
            </a:r>
            <a:r>
              <a:rPr lang="en-US" sz="2400" dirty="0" err="1" smtClean="0"/>
              <a:t>perpust</a:t>
            </a:r>
            <a:r>
              <a:rPr lang="en-US" sz="2400" dirty="0" smtClean="0"/>
              <a:t>. </a:t>
            </a:r>
            <a:r>
              <a:rPr lang="en-US" sz="2400" dirty="0" err="1" smtClean="0"/>
              <a:t>Kompetensi</a:t>
            </a:r>
            <a:r>
              <a:rPr lang="en-US" sz="2400" dirty="0" smtClean="0"/>
              <a:t> </a:t>
            </a:r>
            <a:r>
              <a:rPr lang="en-US" sz="2400" dirty="0" err="1" smtClean="0"/>
              <a:t>Inti</a:t>
            </a:r>
            <a:r>
              <a:rPr lang="en-US" sz="2400" dirty="0" smtClean="0"/>
              <a:t> </a:t>
            </a:r>
            <a:r>
              <a:rPr lang="en-US" sz="2400" dirty="0" err="1" smtClean="0"/>
              <a:t>mencakup</a:t>
            </a:r>
            <a:r>
              <a:rPr lang="en-US" sz="2400" dirty="0" smtClean="0"/>
              <a:t> unit2 </a:t>
            </a:r>
            <a:r>
              <a:rPr lang="en-US" sz="2400" dirty="0" err="1" smtClean="0"/>
              <a:t>kompetensi</a:t>
            </a:r>
            <a:r>
              <a:rPr lang="en-US" sz="2400" dirty="0" smtClean="0"/>
              <a:t> </a:t>
            </a:r>
            <a:r>
              <a:rPr lang="en-US" sz="2400" dirty="0" err="1" smtClean="0"/>
              <a:t>yg</a:t>
            </a:r>
            <a:r>
              <a:rPr lang="en-US" sz="2400" dirty="0" smtClean="0"/>
              <a:t> </a:t>
            </a:r>
            <a:r>
              <a:rPr lang="en-US" sz="2400" dirty="0" err="1" smtClean="0"/>
              <a:t>dibutuhkan</a:t>
            </a:r>
            <a:r>
              <a:rPr lang="en-US" sz="2400" dirty="0" smtClean="0"/>
              <a:t> </a:t>
            </a:r>
            <a:r>
              <a:rPr lang="en-US" sz="2400" dirty="0" err="1" smtClean="0"/>
              <a:t>utk</a:t>
            </a:r>
            <a:r>
              <a:rPr lang="en-US" sz="2400" dirty="0" smtClean="0"/>
              <a:t> </a:t>
            </a:r>
            <a:r>
              <a:rPr lang="en-US" sz="2400" dirty="0" err="1" smtClean="0"/>
              <a:t>mngerjakan</a:t>
            </a:r>
            <a:r>
              <a:rPr lang="en-US" sz="2400" dirty="0" smtClean="0"/>
              <a:t> tugas2 </a:t>
            </a:r>
            <a:r>
              <a:rPr lang="en-US" sz="2400" dirty="0" err="1" smtClean="0"/>
              <a:t>inti</a:t>
            </a:r>
            <a:r>
              <a:rPr lang="en-US" sz="2400" dirty="0" smtClean="0"/>
              <a:t> &amp; </a:t>
            </a:r>
            <a:r>
              <a:rPr lang="en-US" sz="2400" dirty="0" err="1" smtClean="0"/>
              <a:t>wajib</a:t>
            </a:r>
            <a:r>
              <a:rPr lang="en-US" sz="2400" dirty="0" smtClean="0"/>
              <a:t> </a:t>
            </a:r>
            <a:r>
              <a:rPr lang="en-US" sz="2400" dirty="0" err="1" smtClean="0"/>
              <a:t>dikuasai</a:t>
            </a:r>
            <a:r>
              <a:rPr lang="en-US" sz="2400" dirty="0" smtClean="0"/>
              <a:t> </a:t>
            </a:r>
            <a:r>
              <a:rPr lang="en-US" sz="2400" dirty="0" err="1" smtClean="0"/>
              <a:t>oleh</a:t>
            </a:r>
            <a:r>
              <a:rPr lang="en-US" sz="2400" dirty="0" smtClean="0"/>
              <a:t> </a:t>
            </a:r>
            <a:r>
              <a:rPr lang="en-US" sz="2400" dirty="0" err="1" smtClean="0"/>
              <a:t>pustakawan</a:t>
            </a:r>
            <a:r>
              <a:rPr lang="en-US" sz="2400" dirty="0" smtClean="0"/>
              <a:t>.</a:t>
            </a:r>
          </a:p>
          <a:p>
            <a:pPr algn="just">
              <a:buNone/>
            </a:pPr>
            <a:endParaRPr lang="en-US" sz="2400" b="1" i="1" dirty="0" smtClean="0"/>
          </a:p>
          <a:p>
            <a:pPr algn="just">
              <a:buNone/>
            </a:pPr>
            <a:r>
              <a:rPr lang="en-US" sz="2400" b="1" i="1" dirty="0" err="1" smtClean="0"/>
              <a:t>Kompetensi</a:t>
            </a:r>
            <a:r>
              <a:rPr lang="en-US" sz="2400" b="1" i="1" dirty="0" smtClean="0"/>
              <a:t> </a:t>
            </a:r>
            <a:r>
              <a:rPr lang="en-US" sz="2400" b="1" i="1" dirty="0" err="1" smtClean="0"/>
              <a:t>inti</a:t>
            </a:r>
            <a:r>
              <a:rPr lang="en-US" sz="2400" b="1" i="1" dirty="0" smtClean="0"/>
              <a:t> </a:t>
            </a:r>
            <a:r>
              <a:rPr lang="en-US" sz="2400" b="1" i="1" dirty="0" err="1" smtClean="0"/>
              <a:t>meliputi</a:t>
            </a:r>
            <a:r>
              <a:rPr lang="en-US" sz="2400" b="1" i="1" dirty="0" smtClean="0"/>
              <a:t> : </a:t>
            </a:r>
            <a:r>
              <a:rPr lang="en-US" sz="2400" dirty="0" smtClean="0"/>
              <a:t>(1) </a:t>
            </a:r>
            <a:r>
              <a:rPr lang="en-US" sz="2400" dirty="0" err="1" smtClean="0"/>
              <a:t>Melakukan</a:t>
            </a:r>
            <a:r>
              <a:rPr lang="en-US" sz="2400" dirty="0" smtClean="0"/>
              <a:t> </a:t>
            </a:r>
            <a:r>
              <a:rPr lang="en-US" sz="2400" dirty="0" err="1" smtClean="0"/>
              <a:t>seleksi</a:t>
            </a:r>
            <a:r>
              <a:rPr lang="en-US" sz="2400" dirty="0" smtClean="0"/>
              <a:t> BP., (2) </a:t>
            </a:r>
            <a:r>
              <a:rPr lang="en-US" sz="2400" dirty="0" err="1" smtClean="0"/>
              <a:t>Melakukan</a:t>
            </a:r>
            <a:r>
              <a:rPr lang="en-US" sz="2400" dirty="0" smtClean="0"/>
              <a:t> </a:t>
            </a:r>
            <a:r>
              <a:rPr lang="en-US" sz="2400" dirty="0" err="1" smtClean="0"/>
              <a:t>pengadaan</a:t>
            </a:r>
            <a:r>
              <a:rPr lang="en-US" sz="2400" dirty="0" smtClean="0"/>
              <a:t> BP., (3) </a:t>
            </a:r>
            <a:r>
              <a:rPr lang="en-US" sz="2400" dirty="0" err="1" smtClean="0"/>
              <a:t>Melakukan</a:t>
            </a:r>
            <a:r>
              <a:rPr lang="en-US" sz="2400" dirty="0" smtClean="0"/>
              <a:t> </a:t>
            </a:r>
            <a:r>
              <a:rPr lang="en-US" sz="2400" dirty="0" err="1" smtClean="0"/>
              <a:t>pengkata</a:t>
            </a:r>
            <a:r>
              <a:rPr lang="en-US" sz="2400" dirty="0" smtClean="0"/>
              <a:t> </a:t>
            </a:r>
            <a:r>
              <a:rPr lang="en-US" sz="2400" dirty="0" err="1" smtClean="0"/>
              <a:t>logan</a:t>
            </a:r>
            <a:r>
              <a:rPr lang="en-US" sz="2400" dirty="0" smtClean="0"/>
              <a:t> </a:t>
            </a:r>
            <a:r>
              <a:rPr lang="en-US" sz="2400" dirty="0" err="1" smtClean="0"/>
              <a:t>deskriptif</a:t>
            </a:r>
            <a:r>
              <a:rPr lang="en-US" sz="2400" dirty="0" smtClean="0"/>
              <a:t>, (4) </a:t>
            </a:r>
            <a:r>
              <a:rPr lang="en-US" sz="2400" dirty="0" err="1" smtClean="0"/>
              <a:t>Melakukan</a:t>
            </a:r>
            <a:r>
              <a:rPr lang="en-US" sz="2400" dirty="0" smtClean="0"/>
              <a:t> </a:t>
            </a:r>
            <a:r>
              <a:rPr lang="en-US" sz="2400" dirty="0" err="1" smtClean="0"/>
              <a:t>pengkatalogan</a:t>
            </a:r>
            <a:r>
              <a:rPr lang="en-US" sz="2400" dirty="0" smtClean="0"/>
              <a:t> </a:t>
            </a:r>
            <a:r>
              <a:rPr lang="en-US" sz="2400" dirty="0" err="1" smtClean="0"/>
              <a:t>subyek</a:t>
            </a:r>
            <a:r>
              <a:rPr lang="en-US" sz="2400" dirty="0" smtClean="0"/>
              <a:t>,  (5) </a:t>
            </a:r>
            <a:r>
              <a:rPr lang="en-US" sz="2400" dirty="0" err="1" smtClean="0"/>
              <a:t>Melakukan</a:t>
            </a:r>
            <a:r>
              <a:rPr lang="en-US" sz="2400" dirty="0" smtClean="0"/>
              <a:t> </a:t>
            </a:r>
            <a:r>
              <a:rPr lang="en-US" sz="2400" dirty="0" err="1" smtClean="0"/>
              <a:t>perawatan</a:t>
            </a:r>
            <a:r>
              <a:rPr lang="en-US" sz="2400" dirty="0" smtClean="0"/>
              <a:t> BP., (6) </a:t>
            </a:r>
            <a:r>
              <a:rPr lang="en-US" sz="2400" dirty="0" err="1" smtClean="0"/>
              <a:t>Melakukan</a:t>
            </a:r>
            <a:r>
              <a:rPr lang="en-US" sz="2400" dirty="0" smtClean="0"/>
              <a:t> </a:t>
            </a:r>
            <a:r>
              <a:rPr lang="en-US" sz="2400" dirty="0" err="1" smtClean="0"/>
              <a:t>layanan</a:t>
            </a:r>
            <a:r>
              <a:rPr lang="en-US" sz="2400" dirty="0" smtClean="0"/>
              <a:t> </a:t>
            </a:r>
            <a:r>
              <a:rPr lang="en-US" sz="2400" dirty="0" err="1" smtClean="0"/>
              <a:t>sirkulasi</a:t>
            </a:r>
            <a:r>
              <a:rPr lang="en-US" sz="2400" dirty="0" smtClean="0"/>
              <a:t>,  (7) </a:t>
            </a:r>
            <a:r>
              <a:rPr lang="en-US" sz="2400" dirty="0" err="1" smtClean="0"/>
              <a:t>Melakukan</a:t>
            </a:r>
            <a:r>
              <a:rPr lang="en-US" sz="2400" dirty="0" smtClean="0"/>
              <a:t> </a:t>
            </a:r>
            <a:r>
              <a:rPr lang="en-US" sz="2400" dirty="0" err="1" smtClean="0"/>
              <a:t>layanan</a:t>
            </a:r>
            <a:r>
              <a:rPr lang="en-US" sz="2400" dirty="0" smtClean="0"/>
              <a:t> </a:t>
            </a:r>
            <a:r>
              <a:rPr lang="en-US" sz="2400" dirty="0" err="1" smtClean="0"/>
              <a:t>referensi</a:t>
            </a:r>
            <a:r>
              <a:rPr lang="en-US" sz="2400" dirty="0" smtClean="0"/>
              <a:t>, (8) </a:t>
            </a:r>
            <a:r>
              <a:rPr lang="en-US" sz="2400" dirty="0" err="1" smtClean="0"/>
              <a:t>Melaku</a:t>
            </a:r>
            <a:r>
              <a:rPr lang="en-US" sz="2400" dirty="0" smtClean="0"/>
              <a:t>- </a:t>
            </a:r>
            <a:r>
              <a:rPr lang="en-US" sz="2400" dirty="0" err="1" smtClean="0"/>
              <a:t>kan</a:t>
            </a:r>
            <a:r>
              <a:rPr lang="en-US" sz="2400" dirty="0" smtClean="0"/>
              <a:t> </a:t>
            </a:r>
            <a:r>
              <a:rPr lang="en-US" sz="2400" dirty="0" err="1" smtClean="0"/>
              <a:t>penelusuran</a:t>
            </a:r>
            <a:r>
              <a:rPr lang="en-US" sz="2400" dirty="0" smtClean="0"/>
              <a:t> </a:t>
            </a:r>
            <a:r>
              <a:rPr lang="en-US" sz="2400" dirty="0" err="1" smtClean="0"/>
              <a:t>informasi</a:t>
            </a:r>
            <a:r>
              <a:rPr lang="en-US" sz="2400" dirty="0" smtClean="0"/>
              <a:t> </a:t>
            </a:r>
            <a:r>
              <a:rPr lang="en-US" sz="2400" dirty="0" err="1" smtClean="0"/>
              <a:t>sederhana</a:t>
            </a:r>
            <a:r>
              <a:rPr lang="en-US" sz="2400" dirty="0" smtClean="0"/>
              <a:t>, (9) </a:t>
            </a:r>
            <a:r>
              <a:rPr lang="en-US" sz="2400" dirty="0" err="1" smtClean="0"/>
              <a:t>Melakukan</a:t>
            </a:r>
            <a:r>
              <a:rPr lang="en-US" sz="2400" dirty="0" smtClean="0"/>
              <a:t> </a:t>
            </a:r>
            <a:r>
              <a:rPr lang="en-US" sz="2400" dirty="0" err="1" smtClean="0"/>
              <a:t>promosi</a:t>
            </a:r>
            <a:r>
              <a:rPr lang="en-US" sz="2400" dirty="0" smtClean="0"/>
              <a:t> </a:t>
            </a:r>
            <a:r>
              <a:rPr lang="en-US" sz="2400" dirty="0" err="1" smtClean="0"/>
              <a:t>perpust</a:t>
            </a:r>
            <a:r>
              <a:rPr lang="en-US" sz="2400" dirty="0" smtClean="0"/>
              <a:t>., (10) </a:t>
            </a:r>
            <a:r>
              <a:rPr lang="en-US" sz="2400" dirty="0" err="1" smtClean="0"/>
              <a:t>Melakukan</a:t>
            </a:r>
            <a:r>
              <a:rPr lang="en-US" sz="2400" dirty="0" smtClean="0"/>
              <a:t> </a:t>
            </a:r>
            <a:r>
              <a:rPr lang="en-US" sz="2400" dirty="0" err="1" smtClean="0"/>
              <a:t>kegiatan</a:t>
            </a:r>
            <a:r>
              <a:rPr lang="en-US" sz="2400" dirty="0" smtClean="0"/>
              <a:t> </a:t>
            </a:r>
            <a:r>
              <a:rPr lang="en-US" sz="2400" dirty="0" err="1" smtClean="0"/>
              <a:t>literasi</a:t>
            </a:r>
            <a:r>
              <a:rPr lang="en-US" sz="2400" dirty="0" smtClean="0"/>
              <a:t> </a:t>
            </a:r>
            <a:r>
              <a:rPr lang="en-US" sz="2400" dirty="0" err="1" smtClean="0"/>
              <a:t>informasi</a:t>
            </a:r>
            <a:r>
              <a:rPr lang="en-US" sz="2400" dirty="0" smtClean="0"/>
              <a:t>, </a:t>
            </a:r>
            <a:r>
              <a:rPr lang="en-US" sz="2400" b="1" i="1" dirty="0" smtClean="0">
                <a:solidFill>
                  <a:srgbClr val="FF0000"/>
                </a:solidFill>
              </a:rPr>
              <a:t>(11) </a:t>
            </a:r>
            <a:r>
              <a:rPr lang="en-US" sz="2400" b="1" i="1" dirty="0" err="1" smtClean="0">
                <a:solidFill>
                  <a:srgbClr val="FF0000"/>
                </a:solidFill>
              </a:rPr>
              <a:t>Memanfaatkan</a:t>
            </a:r>
            <a:r>
              <a:rPr lang="en-US" sz="2400" b="1" i="1" dirty="0" smtClean="0">
                <a:solidFill>
                  <a:srgbClr val="FF0000"/>
                </a:solidFill>
              </a:rPr>
              <a:t> </a:t>
            </a:r>
            <a:r>
              <a:rPr lang="en-US" sz="2400" b="1" i="1" dirty="0" err="1" smtClean="0">
                <a:solidFill>
                  <a:srgbClr val="FF0000"/>
                </a:solidFill>
              </a:rPr>
              <a:t>jaringan</a:t>
            </a:r>
            <a:r>
              <a:rPr lang="en-US" sz="2400" b="1" i="1" dirty="0" smtClean="0">
                <a:solidFill>
                  <a:srgbClr val="FF0000"/>
                </a:solidFill>
              </a:rPr>
              <a:t> internet </a:t>
            </a:r>
            <a:r>
              <a:rPr lang="en-US" sz="2400" b="1" i="1" dirty="0" err="1" smtClean="0">
                <a:solidFill>
                  <a:srgbClr val="FF0000"/>
                </a:solidFill>
              </a:rPr>
              <a:t>layan</a:t>
            </a:r>
            <a:r>
              <a:rPr lang="en-US" sz="2400" b="1" i="1" dirty="0" smtClean="0">
                <a:solidFill>
                  <a:srgbClr val="FF0000"/>
                </a:solidFill>
              </a:rPr>
              <a:t>- an </a:t>
            </a:r>
            <a:r>
              <a:rPr lang="en-US" sz="2400" b="1" i="1" dirty="0" err="1" smtClean="0">
                <a:solidFill>
                  <a:srgbClr val="FF0000"/>
                </a:solidFill>
              </a:rPr>
              <a:t>perpust</a:t>
            </a:r>
            <a:r>
              <a:rPr lang="en-US" sz="2400" b="1" i="1" dirty="0" smtClean="0">
                <a:solidFill>
                  <a:srgbClr val="FF0000"/>
                </a:solidFill>
              </a:rPr>
              <a:t>.</a:t>
            </a:r>
            <a:endParaRPr lang="en-US" sz="800" b="1" i="1" dirty="0" smtClean="0">
              <a:sym typeface="Wingdings" pitchFamily="2" charset="2"/>
            </a:endParaRPr>
          </a:p>
        </p:txBody>
      </p:sp>
      <p:sp>
        <p:nvSpPr>
          <p:cNvPr id="5" name="Date Placeholder 4"/>
          <p:cNvSpPr>
            <a:spLocks noGrp="1"/>
          </p:cNvSpPr>
          <p:nvPr>
            <p:ph type="dt" sz="half" idx="10"/>
          </p:nvPr>
        </p:nvSpPr>
        <p:spPr/>
        <p:txBody>
          <a:bodyPr/>
          <a:lstStyle/>
          <a:p>
            <a:r>
              <a:rPr lang="en-US" smtClean="0"/>
              <a:t>28 April 2016</a:t>
            </a:r>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p>
            <a:fld id="{E1AD78F7-9B0F-4F0A-9334-772460733DE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685800" y="381000"/>
            <a:ext cx="8001000" cy="511175"/>
          </a:xfrm>
        </p:spPr>
        <p:txBody>
          <a:bodyPr>
            <a:normAutofit fontScale="90000"/>
          </a:bodyPr>
          <a:lstStyle/>
          <a:p>
            <a:pPr algn="l" eaLnBrk="1" hangingPunct="1">
              <a:lnSpc>
                <a:spcPct val="110000"/>
              </a:lnSpc>
            </a:pPr>
            <a:r>
              <a:rPr lang="sv-SE" sz="3500" b="1" i="1" dirty="0" smtClean="0">
                <a:solidFill>
                  <a:srgbClr val="660033"/>
                </a:solidFill>
              </a:rPr>
              <a:t>Lanjutan (SKKNI)</a:t>
            </a:r>
            <a:endParaRPr lang="id-ID" sz="3500" i="1" dirty="0" smtClean="0">
              <a:solidFill>
                <a:srgbClr val="660033"/>
              </a:solidFill>
            </a:endParaRPr>
          </a:p>
        </p:txBody>
      </p:sp>
      <p:sp>
        <p:nvSpPr>
          <p:cNvPr id="3" name="Rectangle 9"/>
          <p:cNvSpPr>
            <a:spLocks noChangeArrowheads="1"/>
          </p:cNvSpPr>
          <p:nvPr/>
        </p:nvSpPr>
        <p:spPr bwMode="auto">
          <a:xfrm>
            <a:off x="381000" y="1295400"/>
            <a:ext cx="8382000" cy="4665481"/>
          </a:xfrm>
          <a:prstGeom prst="rect">
            <a:avLst/>
          </a:prstGeom>
          <a:solidFill>
            <a:srgbClr val="FFC000"/>
          </a:solidFill>
          <a:ln w="9525">
            <a:noFill/>
            <a:miter lim="800000"/>
            <a:headEnd/>
            <a:tailEnd/>
          </a:ln>
          <a:effectLst>
            <a:outerShdw dist="35921" dir="2700000" algn="ctr" rotWithShape="0">
              <a:schemeClr val="bg2"/>
            </a:outerShdw>
          </a:effectLst>
          <a:scene3d>
            <a:camera prst="orthographicFront"/>
            <a:lightRig rig="threePt" dir="t"/>
          </a:scene3d>
          <a:sp3d>
            <a:bevelT w="114300" prst="artDeco"/>
          </a:sp3d>
        </p:spPr>
        <p:txBody>
          <a:bodyPr wrap="square" lIns="180000" tIns="108000" rIns="180000" bIns="108000" anchor="ctr">
            <a:spAutoFit/>
          </a:bodyPr>
          <a:lstStyle/>
          <a:p>
            <a:pPr algn="just">
              <a:buNone/>
            </a:pPr>
            <a:r>
              <a:rPr lang="en-US" sz="2800" b="1" i="1" dirty="0" smtClean="0"/>
              <a:t>c. </a:t>
            </a:r>
            <a:r>
              <a:rPr lang="en-US" sz="2800" b="1" i="1" dirty="0" err="1" smtClean="0"/>
              <a:t>Kompetensi</a:t>
            </a:r>
            <a:r>
              <a:rPr lang="en-US" sz="2800" b="1" i="1" dirty="0" smtClean="0"/>
              <a:t> </a:t>
            </a:r>
            <a:r>
              <a:rPr lang="en-US" sz="2800" b="1" i="1" dirty="0" err="1" smtClean="0"/>
              <a:t>Khusus</a:t>
            </a:r>
            <a:r>
              <a:rPr lang="en-US" sz="2800" b="1" i="1" dirty="0" smtClean="0"/>
              <a:t>, </a:t>
            </a:r>
            <a:r>
              <a:rPr lang="en-US" sz="2800" dirty="0" err="1" smtClean="0"/>
              <a:t>mrupakan</a:t>
            </a:r>
            <a:r>
              <a:rPr lang="en-US" sz="2800" dirty="0" smtClean="0"/>
              <a:t> </a:t>
            </a:r>
            <a:r>
              <a:rPr lang="en-US" sz="2800" dirty="0" err="1" smtClean="0"/>
              <a:t>kompetensi</a:t>
            </a:r>
            <a:r>
              <a:rPr lang="en-US" sz="2800" dirty="0" smtClean="0"/>
              <a:t> </a:t>
            </a:r>
            <a:r>
              <a:rPr lang="en-US" sz="2800" dirty="0" err="1" smtClean="0"/>
              <a:t>tingkat</a:t>
            </a:r>
            <a:r>
              <a:rPr lang="en-US" sz="2800" dirty="0" smtClean="0"/>
              <a:t> </a:t>
            </a:r>
            <a:r>
              <a:rPr lang="en-US" sz="2800" dirty="0" err="1" smtClean="0"/>
              <a:t>lanjut</a:t>
            </a:r>
            <a:r>
              <a:rPr lang="en-US" sz="2800" dirty="0" smtClean="0"/>
              <a:t> </a:t>
            </a:r>
            <a:r>
              <a:rPr lang="en-US" sz="2800" dirty="0" err="1" smtClean="0"/>
              <a:t>yg</a:t>
            </a:r>
            <a:r>
              <a:rPr lang="en-US" sz="2800" dirty="0" smtClean="0"/>
              <a:t> </a:t>
            </a:r>
            <a:r>
              <a:rPr lang="en-US" sz="2800" dirty="0" err="1" smtClean="0"/>
              <a:t>bersifat</a:t>
            </a:r>
            <a:r>
              <a:rPr lang="en-US" sz="2800" dirty="0" smtClean="0"/>
              <a:t> </a:t>
            </a:r>
            <a:r>
              <a:rPr lang="en-US" sz="2800" dirty="0" err="1" smtClean="0"/>
              <a:t>spesifik</a:t>
            </a:r>
            <a:r>
              <a:rPr lang="en-US" sz="2800" dirty="0" smtClean="0"/>
              <a:t>, </a:t>
            </a:r>
            <a:r>
              <a:rPr lang="en-US" sz="2800" dirty="0" err="1" smtClean="0"/>
              <a:t>meliputi</a:t>
            </a:r>
            <a:r>
              <a:rPr lang="en-US" sz="2800" dirty="0" smtClean="0"/>
              <a:t> :</a:t>
            </a:r>
          </a:p>
          <a:p>
            <a:pPr algn="just">
              <a:buNone/>
            </a:pPr>
            <a:endParaRPr lang="en-US" sz="2800" dirty="0" smtClean="0"/>
          </a:p>
          <a:p>
            <a:pPr algn="just">
              <a:buNone/>
            </a:pPr>
            <a:r>
              <a:rPr lang="en-US" sz="2800" dirty="0" smtClean="0"/>
              <a:t>(1) </a:t>
            </a:r>
            <a:r>
              <a:rPr lang="en-US" sz="2800" dirty="0" err="1" smtClean="0"/>
              <a:t>Merancang</a:t>
            </a:r>
            <a:r>
              <a:rPr lang="en-US" sz="2800" dirty="0" smtClean="0"/>
              <a:t> </a:t>
            </a:r>
            <a:r>
              <a:rPr lang="en-US" sz="2800" dirty="0" err="1" smtClean="0"/>
              <a:t>tata</a:t>
            </a:r>
            <a:r>
              <a:rPr lang="en-US" sz="2800" dirty="0" smtClean="0"/>
              <a:t> </a:t>
            </a:r>
            <a:r>
              <a:rPr lang="en-US" sz="2800" dirty="0" err="1" smtClean="0"/>
              <a:t>ruang</a:t>
            </a:r>
            <a:r>
              <a:rPr lang="en-US" sz="2800" dirty="0" smtClean="0"/>
              <a:t> &amp; </a:t>
            </a:r>
            <a:r>
              <a:rPr lang="en-US" sz="2800" dirty="0" err="1" smtClean="0"/>
              <a:t>perabot</a:t>
            </a:r>
            <a:r>
              <a:rPr lang="en-US" sz="2800" dirty="0" smtClean="0"/>
              <a:t> perp.</a:t>
            </a:r>
          </a:p>
          <a:p>
            <a:pPr algn="just">
              <a:buNone/>
            </a:pPr>
            <a:r>
              <a:rPr lang="en-US" sz="2800" dirty="0" smtClean="0"/>
              <a:t>(2) </a:t>
            </a:r>
            <a:r>
              <a:rPr lang="en-US" sz="2800" dirty="0" err="1" smtClean="0"/>
              <a:t>Melakukan</a:t>
            </a:r>
            <a:r>
              <a:rPr lang="en-US" sz="2800" dirty="0" smtClean="0"/>
              <a:t> </a:t>
            </a:r>
            <a:r>
              <a:rPr lang="en-US" sz="2800" dirty="0" err="1" smtClean="0"/>
              <a:t>perbaikan</a:t>
            </a:r>
            <a:r>
              <a:rPr lang="en-US" sz="2800" dirty="0" smtClean="0"/>
              <a:t> </a:t>
            </a:r>
            <a:r>
              <a:rPr lang="en-US" sz="2800" dirty="0" err="1" smtClean="0"/>
              <a:t>bahan</a:t>
            </a:r>
            <a:r>
              <a:rPr lang="en-US" sz="2800" dirty="0" smtClean="0"/>
              <a:t> </a:t>
            </a:r>
            <a:r>
              <a:rPr lang="en-US" sz="2800" dirty="0" err="1" smtClean="0"/>
              <a:t>perpustakaan</a:t>
            </a:r>
            <a:r>
              <a:rPr lang="en-US" sz="2800" dirty="0" smtClean="0"/>
              <a:t>,  (3) </a:t>
            </a:r>
            <a:r>
              <a:rPr lang="en-US" sz="2800" dirty="0" err="1" smtClean="0"/>
              <a:t>Membuat</a:t>
            </a:r>
            <a:r>
              <a:rPr lang="en-US" sz="2800" dirty="0" smtClean="0"/>
              <a:t> </a:t>
            </a:r>
            <a:r>
              <a:rPr lang="en-US" sz="2800" dirty="0" err="1" smtClean="0"/>
              <a:t>literatur</a:t>
            </a:r>
            <a:r>
              <a:rPr lang="en-US" sz="2800" dirty="0" smtClean="0"/>
              <a:t> </a:t>
            </a:r>
            <a:r>
              <a:rPr lang="en-US" sz="2800" dirty="0" err="1" smtClean="0"/>
              <a:t>sekunder</a:t>
            </a:r>
            <a:r>
              <a:rPr lang="en-US" sz="2800" dirty="0" smtClean="0"/>
              <a:t>, </a:t>
            </a:r>
          </a:p>
          <a:p>
            <a:pPr algn="just">
              <a:buNone/>
            </a:pPr>
            <a:r>
              <a:rPr lang="en-US" sz="2800" dirty="0" smtClean="0"/>
              <a:t>(4) </a:t>
            </a:r>
            <a:r>
              <a:rPr lang="en-US" sz="2800" dirty="0" err="1" smtClean="0"/>
              <a:t>Mlakukan</a:t>
            </a:r>
            <a:r>
              <a:rPr lang="en-US" sz="2800" dirty="0" smtClean="0"/>
              <a:t> </a:t>
            </a:r>
            <a:r>
              <a:rPr lang="en-US" sz="2800" dirty="0" err="1" smtClean="0"/>
              <a:t>penelusuran</a:t>
            </a:r>
            <a:r>
              <a:rPr lang="en-US" sz="2800" dirty="0" smtClean="0"/>
              <a:t> </a:t>
            </a:r>
            <a:r>
              <a:rPr lang="en-US" sz="2800" dirty="0" err="1" smtClean="0"/>
              <a:t>informasi</a:t>
            </a:r>
            <a:r>
              <a:rPr lang="en-US" sz="2800" dirty="0" smtClean="0"/>
              <a:t> </a:t>
            </a:r>
            <a:r>
              <a:rPr lang="en-US" sz="2800" dirty="0" err="1" smtClean="0"/>
              <a:t>kompleks</a:t>
            </a:r>
            <a:endParaRPr lang="en-US" sz="2800" dirty="0" smtClean="0"/>
          </a:p>
          <a:p>
            <a:pPr algn="just">
              <a:buNone/>
            </a:pPr>
            <a:r>
              <a:rPr lang="en-US" sz="2800" dirty="0" smtClean="0"/>
              <a:t>(5) </a:t>
            </a:r>
            <a:r>
              <a:rPr lang="en-US" sz="2800" dirty="0" err="1" smtClean="0"/>
              <a:t>Melakukan</a:t>
            </a:r>
            <a:r>
              <a:rPr lang="en-US" sz="2800" dirty="0" smtClean="0"/>
              <a:t> </a:t>
            </a:r>
            <a:r>
              <a:rPr lang="en-US" sz="2800" dirty="0" err="1" smtClean="0"/>
              <a:t>kajian</a:t>
            </a:r>
            <a:r>
              <a:rPr lang="en-US" sz="2800" dirty="0" smtClean="0"/>
              <a:t> </a:t>
            </a:r>
            <a:r>
              <a:rPr lang="en-US" sz="2800" dirty="0" err="1" smtClean="0"/>
              <a:t>perpustakaan</a:t>
            </a:r>
            <a:r>
              <a:rPr lang="en-US" sz="2800" dirty="0" smtClean="0"/>
              <a:t>, </a:t>
            </a:r>
          </a:p>
          <a:p>
            <a:pPr algn="just">
              <a:buNone/>
            </a:pPr>
            <a:r>
              <a:rPr lang="en-US" sz="2800" dirty="0" smtClean="0"/>
              <a:t>(6) </a:t>
            </a:r>
            <a:r>
              <a:rPr lang="en-US" sz="2800" dirty="0" err="1" smtClean="0"/>
              <a:t>Membuat</a:t>
            </a:r>
            <a:r>
              <a:rPr lang="en-US" sz="2800" dirty="0" smtClean="0"/>
              <a:t> </a:t>
            </a:r>
            <a:r>
              <a:rPr lang="en-US" sz="2800" dirty="0" err="1" smtClean="0"/>
              <a:t>karya</a:t>
            </a:r>
            <a:r>
              <a:rPr lang="en-US" sz="2800" dirty="0" smtClean="0"/>
              <a:t> </a:t>
            </a:r>
            <a:r>
              <a:rPr lang="en-US" sz="2800" dirty="0" err="1" smtClean="0"/>
              <a:t>tulis</a:t>
            </a:r>
            <a:r>
              <a:rPr lang="en-US" sz="2800" dirty="0" smtClean="0"/>
              <a:t> </a:t>
            </a:r>
            <a:r>
              <a:rPr lang="en-US" sz="2800" dirty="0" err="1" smtClean="0"/>
              <a:t>ilmiah</a:t>
            </a:r>
            <a:r>
              <a:rPr lang="en-US" sz="2800" dirty="0" smtClean="0"/>
              <a:t>.</a:t>
            </a:r>
          </a:p>
          <a:p>
            <a:pPr algn="just">
              <a:buNone/>
            </a:pPr>
            <a:endParaRPr lang="en-US" sz="2800" dirty="0" smtClean="0"/>
          </a:p>
          <a:p>
            <a:pPr>
              <a:buNone/>
            </a:pPr>
            <a:endParaRPr lang="en-US" sz="900" dirty="0" smtClean="0"/>
          </a:p>
        </p:txBody>
      </p:sp>
      <p:sp>
        <p:nvSpPr>
          <p:cNvPr id="5" name="Date Placeholder 4"/>
          <p:cNvSpPr>
            <a:spLocks noGrp="1"/>
          </p:cNvSpPr>
          <p:nvPr>
            <p:ph type="dt" sz="half" idx="10"/>
          </p:nvPr>
        </p:nvSpPr>
        <p:spPr/>
        <p:txBody>
          <a:bodyPr/>
          <a:lstStyle/>
          <a:p>
            <a:r>
              <a:rPr lang="en-US" smtClean="0"/>
              <a:t>28 April 2016</a:t>
            </a:r>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
        <p:nvSpPr>
          <p:cNvPr id="7" name="Slide Number Placeholder 6"/>
          <p:cNvSpPr>
            <a:spLocks noGrp="1"/>
          </p:cNvSpPr>
          <p:nvPr>
            <p:ph type="sldNum" sz="quarter" idx="12"/>
          </p:nvPr>
        </p:nvSpPr>
        <p:spPr/>
        <p:txBody>
          <a:bodyPr/>
          <a:lstStyle/>
          <a:p>
            <a:fld id="{E1AD78F7-9B0F-4F0A-9334-772460733DE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ack ground presentasi UI"/>
          <p:cNvPicPr>
            <a:picLocks noChangeAspect="1" noChangeArrowheads="1"/>
          </p:cNvPicPr>
          <p:nvPr/>
        </p:nvPicPr>
        <p:blipFill>
          <a:blip r:embed="rId2" cstate="print"/>
          <a:srcRect b="81110"/>
          <a:stretch>
            <a:fillRect/>
          </a:stretch>
        </p:blipFill>
        <p:spPr bwMode="auto">
          <a:xfrm flipV="1">
            <a:off x="0" y="6857999"/>
            <a:ext cx="9144000" cy="45719"/>
          </a:xfrm>
          <a:prstGeom prst="rect">
            <a:avLst/>
          </a:prstGeom>
          <a:noFill/>
          <a:ln w="9525">
            <a:noFill/>
            <a:miter lim="800000"/>
            <a:headEnd/>
            <a:tailEnd/>
          </a:ln>
        </p:spPr>
      </p:pic>
      <p:sp>
        <p:nvSpPr>
          <p:cNvPr id="7" name="Text Box 15"/>
          <p:cNvSpPr txBox="1">
            <a:spLocks noChangeArrowheads="1"/>
          </p:cNvSpPr>
          <p:nvPr/>
        </p:nvSpPr>
        <p:spPr bwMode="auto">
          <a:xfrm>
            <a:off x="323850" y="2362200"/>
            <a:ext cx="1581150" cy="461963"/>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smtClean="0">
                <a:solidFill>
                  <a:srgbClr val="A10000"/>
                </a:solidFill>
                <a:effectLst>
                  <a:outerShdw blurRad="38100" dist="38100" dir="2700000" algn="tl">
                    <a:srgbClr val="C0C0C0"/>
                  </a:outerShdw>
                </a:effectLst>
              </a:rPr>
              <a:t>Assertive</a:t>
            </a:r>
          </a:p>
        </p:txBody>
      </p:sp>
      <p:sp>
        <p:nvSpPr>
          <p:cNvPr id="9" name="Text Box 17"/>
          <p:cNvSpPr txBox="1">
            <a:spLocks noChangeArrowheads="1"/>
          </p:cNvSpPr>
          <p:nvPr/>
        </p:nvSpPr>
        <p:spPr bwMode="auto">
          <a:xfrm>
            <a:off x="539750" y="1341438"/>
            <a:ext cx="2133600" cy="830262"/>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smtClean="0">
                <a:effectLst>
                  <a:outerShdw blurRad="38100" dist="38100" dir="2700000" algn="tl">
                    <a:srgbClr val="C0C0C0"/>
                  </a:outerShdw>
                </a:effectLst>
              </a:rPr>
              <a:t>Information literate</a:t>
            </a:r>
          </a:p>
        </p:txBody>
      </p:sp>
      <p:sp>
        <p:nvSpPr>
          <p:cNvPr id="10" name="Text Box 18"/>
          <p:cNvSpPr txBox="1">
            <a:spLocks noChangeArrowheads="1"/>
          </p:cNvSpPr>
          <p:nvPr/>
        </p:nvSpPr>
        <p:spPr bwMode="auto">
          <a:xfrm rot="21463922">
            <a:off x="482600" y="304800"/>
            <a:ext cx="2209800" cy="831850"/>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b="1" i="1" smtClean="0">
                <a:effectLst>
                  <a:outerShdw blurRad="38100" dist="38100" dir="2700000" algn="tl">
                    <a:srgbClr val="C0C0C0"/>
                  </a:outerShdw>
                </a:effectLst>
              </a:rPr>
              <a:t>Continuous improvement</a:t>
            </a:r>
          </a:p>
        </p:txBody>
      </p:sp>
      <p:sp>
        <p:nvSpPr>
          <p:cNvPr id="12" name="Text Box 20"/>
          <p:cNvSpPr txBox="1">
            <a:spLocks noChangeArrowheads="1"/>
          </p:cNvSpPr>
          <p:nvPr/>
        </p:nvSpPr>
        <p:spPr bwMode="auto">
          <a:xfrm>
            <a:off x="2771775" y="692150"/>
            <a:ext cx="2438400" cy="400050"/>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000" b="1" smtClean="0">
                <a:solidFill>
                  <a:srgbClr val="A10000"/>
                </a:solidFill>
                <a:effectLst>
                  <a:outerShdw blurRad="38100" dist="38100" dir="2700000" algn="tl">
                    <a:srgbClr val="C0C0C0"/>
                  </a:outerShdw>
                </a:effectLst>
              </a:rPr>
              <a:t>Confidence</a:t>
            </a:r>
          </a:p>
        </p:txBody>
      </p:sp>
      <p:sp>
        <p:nvSpPr>
          <p:cNvPr id="25607" name="Line 21"/>
          <p:cNvSpPr>
            <a:spLocks noChangeShapeType="1"/>
          </p:cNvSpPr>
          <p:nvPr/>
        </p:nvSpPr>
        <p:spPr bwMode="auto">
          <a:xfrm>
            <a:off x="5867400" y="1524000"/>
            <a:ext cx="838200" cy="0"/>
          </a:xfrm>
          <a:prstGeom prst="line">
            <a:avLst/>
          </a:prstGeom>
          <a:noFill/>
          <a:ln w="9525">
            <a:noFill/>
            <a:round/>
            <a:headEnd/>
            <a:tailEnd type="triangle" w="med" len="med"/>
          </a:ln>
        </p:spPr>
        <p:txBody>
          <a:bodyPr>
            <a:spAutoFit/>
          </a:bodyPr>
          <a:lstStyle/>
          <a:p>
            <a:endParaRPr lang="en-US"/>
          </a:p>
        </p:txBody>
      </p:sp>
      <p:pic>
        <p:nvPicPr>
          <p:cNvPr id="25608" name="Picture 12"/>
          <p:cNvPicPr>
            <a:picLocks noChangeAspect="1"/>
          </p:cNvPicPr>
          <p:nvPr/>
        </p:nvPicPr>
        <p:blipFill>
          <a:blip r:embed="rId3" cstate="print"/>
          <a:srcRect/>
          <a:stretch>
            <a:fillRect/>
          </a:stretch>
        </p:blipFill>
        <p:spPr bwMode="auto">
          <a:xfrm>
            <a:off x="5364163" y="3465513"/>
            <a:ext cx="3419475" cy="2143125"/>
          </a:xfrm>
          <a:prstGeom prst="rect">
            <a:avLst/>
          </a:prstGeom>
          <a:noFill/>
          <a:ln w="9525">
            <a:noFill/>
            <a:miter lim="800000"/>
            <a:headEnd/>
            <a:tailEnd/>
          </a:ln>
        </p:spPr>
      </p:pic>
      <p:pic>
        <p:nvPicPr>
          <p:cNvPr id="14" name="Picture 13" descr="social-network.jpg"/>
          <p:cNvPicPr>
            <a:picLocks noChangeAspect="1"/>
          </p:cNvPicPr>
          <p:nvPr/>
        </p:nvPicPr>
        <p:blipFill>
          <a:blip r:embed="rId4" cstate="print"/>
          <a:srcRect/>
          <a:stretch>
            <a:fillRect/>
          </a:stretch>
        </p:blipFill>
        <p:spPr bwMode="auto">
          <a:xfrm>
            <a:off x="539750" y="3429000"/>
            <a:ext cx="3489325" cy="2232025"/>
          </a:xfrm>
          <a:prstGeom prst="rect">
            <a:avLst/>
          </a:prstGeom>
          <a:noFill/>
          <a:ln w="9525">
            <a:noFill/>
            <a:miter lim="800000"/>
            <a:headEnd/>
            <a:tailEnd/>
          </a:ln>
        </p:spPr>
      </p:pic>
      <p:sp>
        <p:nvSpPr>
          <p:cNvPr id="25610" name="TextBox 14"/>
          <p:cNvSpPr txBox="1">
            <a:spLocks noChangeArrowheads="1"/>
          </p:cNvSpPr>
          <p:nvPr/>
        </p:nvSpPr>
        <p:spPr bwMode="auto">
          <a:xfrm>
            <a:off x="1331913" y="4149725"/>
            <a:ext cx="2087562" cy="460375"/>
          </a:xfrm>
          <a:prstGeom prst="rect">
            <a:avLst/>
          </a:prstGeom>
          <a:noFill/>
          <a:ln w="9525">
            <a:noFill/>
            <a:miter lim="800000"/>
            <a:headEnd/>
            <a:tailEnd/>
          </a:ln>
        </p:spPr>
        <p:txBody>
          <a:bodyPr>
            <a:spAutoFit/>
          </a:bodyPr>
          <a:lstStyle/>
          <a:p>
            <a:pPr algn="ctr"/>
            <a:r>
              <a:rPr lang="en-US" sz="2400" b="1">
                <a:latin typeface="Arial Narrow" pitchFamily="34" charset="0"/>
              </a:rPr>
              <a:t>Networking</a:t>
            </a:r>
          </a:p>
        </p:txBody>
      </p:sp>
      <p:pic>
        <p:nvPicPr>
          <p:cNvPr id="25611" name="Picture 1"/>
          <p:cNvPicPr>
            <a:picLocks noChangeAspect="1"/>
          </p:cNvPicPr>
          <p:nvPr/>
        </p:nvPicPr>
        <p:blipFill>
          <a:blip r:embed="rId5" cstate="print"/>
          <a:srcRect/>
          <a:stretch>
            <a:fillRect/>
          </a:stretch>
        </p:blipFill>
        <p:spPr bwMode="auto">
          <a:xfrm>
            <a:off x="5724525" y="1557338"/>
            <a:ext cx="2540000" cy="1498600"/>
          </a:xfrm>
          <a:prstGeom prst="rect">
            <a:avLst/>
          </a:prstGeom>
          <a:noFill/>
          <a:ln w="9525">
            <a:noFill/>
            <a:miter lim="800000"/>
            <a:headEnd/>
            <a:tailEnd/>
          </a:ln>
        </p:spPr>
      </p:pic>
      <p:pic>
        <p:nvPicPr>
          <p:cNvPr id="25612" name="Picture 2"/>
          <p:cNvPicPr>
            <a:picLocks noChangeAspect="1"/>
          </p:cNvPicPr>
          <p:nvPr/>
        </p:nvPicPr>
        <p:blipFill>
          <a:blip r:embed="rId6" cstate="print"/>
          <a:srcRect/>
          <a:stretch>
            <a:fillRect/>
          </a:stretch>
        </p:blipFill>
        <p:spPr bwMode="auto">
          <a:xfrm>
            <a:off x="2843213" y="1052513"/>
            <a:ext cx="2503487" cy="2492375"/>
          </a:xfrm>
          <a:prstGeom prst="rect">
            <a:avLst/>
          </a:prstGeom>
          <a:noFill/>
          <a:ln w="9525">
            <a:noFill/>
            <a:miter lim="800000"/>
            <a:headEnd/>
            <a:tailEnd/>
          </a:ln>
        </p:spPr>
      </p:pic>
      <p:sp>
        <p:nvSpPr>
          <p:cNvPr id="4" name="Cloud Callout 3"/>
          <p:cNvSpPr/>
          <p:nvPr/>
        </p:nvSpPr>
        <p:spPr>
          <a:xfrm>
            <a:off x="5429256" y="285728"/>
            <a:ext cx="2571768" cy="1143008"/>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000" b="1" dirty="0" smtClean="0">
                <a:solidFill>
                  <a:schemeClr val="bg1"/>
                </a:solidFill>
                <a:latin typeface="Comic Sans MS" pitchFamily="66" charset="0"/>
              </a:rPr>
              <a:t>LIBRARIAN</a:t>
            </a:r>
            <a:r>
              <a:rPr lang="en-US" sz="2000" b="1" dirty="0" smtClean="0">
                <a:solidFill>
                  <a:srgbClr val="000090"/>
                </a:solidFill>
                <a:latin typeface="Comic Sans MS" pitchFamily="66" charset="0"/>
              </a:rPr>
              <a:t>…</a:t>
            </a:r>
          </a:p>
        </p:txBody>
      </p:sp>
      <p:cxnSp>
        <p:nvCxnSpPr>
          <p:cNvPr id="16" name="Curved Connector 15"/>
          <p:cNvCxnSpPr>
            <a:cxnSpLocks noChangeShapeType="1"/>
          </p:cNvCxnSpPr>
          <p:nvPr/>
        </p:nvCxnSpPr>
        <p:spPr bwMode="auto">
          <a:xfrm rot="10800000" flipV="1">
            <a:off x="4932363" y="981075"/>
            <a:ext cx="576262" cy="360363"/>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18" name="Curved Connector 17"/>
          <p:cNvCxnSpPr>
            <a:cxnSpLocks noChangeShapeType="1"/>
          </p:cNvCxnSpPr>
          <p:nvPr/>
        </p:nvCxnSpPr>
        <p:spPr bwMode="auto">
          <a:xfrm>
            <a:off x="7092950" y="1125538"/>
            <a:ext cx="431800" cy="358775"/>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20" name="Curved Connector 19"/>
          <p:cNvCxnSpPr>
            <a:cxnSpLocks noChangeShapeType="1"/>
          </p:cNvCxnSpPr>
          <p:nvPr/>
        </p:nvCxnSpPr>
        <p:spPr bwMode="auto">
          <a:xfrm rot="10800000">
            <a:off x="2484438" y="549275"/>
            <a:ext cx="3095625" cy="12700"/>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22" name="Curved Connector 21"/>
          <p:cNvCxnSpPr>
            <a:cxnSpLocks noChangeShapeType="1"/>
          </p:cNvCxnSpPr>
          <p:nvPr/>
        </p:nvCxnSpPr>
        <p:spPr bwMode="auto">
          <a:xfrm rot="10800000">
            <a:off x="2411413" y="1628775"/>
            <a:ext cx="360362" cy="71438"/>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24" name="Curved Connector 23"/>
          <p:cNvCxnSpPr>
            <a:cxnSpLocks noChangeShapeType="1"/>
          </p:cNvCxnSpPr>
          <p:nvPr/>
        </p:nvCxnSpPr>
        <p:spPr bwMode="auto">
          <a:xfrm rot="10800000" flipV="1">
            <a:off x="1835150" y="2565400"/>
            <a:ext cx="1223963" cy="142875"/>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26" name="Curved Connector 25"/>
          <p:cNvCxnSpPr>
            <a:cxnSpLocks noChangeShapeType="1"/>
          </p:cNvCxnSpPr>
          <p:nvPr/>
        </p:nvCxnSpPr>
        <p:spPr bwMode="auto">
          <a:xfrm rot="5400000">
            <a:off x="3419476" y="3429000"/>
            <a:ext cx="576262" cy="287337"/>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cxnSp>
        <p:nvCxnSpPr>
          <p:cNvPr id="28" name="Curved Connector 27"/>
          <p:cNvCxnSpPr>
            <a:cxnSpLocks noChangeShapeType="1"/>
          </p:cNvCxnSpPr>
          <p:nvPr/>
        </p:nvCxnSpPr>
        <p:spPr bwMode="auto">
          <a:xfrm>
            <a:off x="4932363" y="3068638"/>
            <a:ext cx="576262" cy="431800"/>
          </a:xfrm>
          <a:prstGeom prst="curvedConnector3">
            <a:avLst>
              <a:gd name="adj1" fmla="val 50000"/>
            </a:avLst>
          </a:prstGeom>
          <a:noFill/>
          <a:ln w="25400">
            <a:solidFill>
              <a:schemeClr val="accent1"/>
            </a:solidFill>
            <a:round/>
            <a:headEnd/>
            <a:tailEnd type="arrow" w="med" len="med"/>
          </a:ln>
          <a:effectLst>
            <a:outerShdw blurRad="50800" dist="25000" dir="5400000" rotWithShape="0">
              <a:srgbClr val="808080">
                <a:alpha val="39999"/>
              </a:srgbClr>
            </a:outerShdw>
          </a:effectLst>
          <a:extLst>
            <a:ext uri="{909E8E84-426E-40DD-AFC4-6F175D3DCCD1}">
              <a14:hiddenFill xmlns:a14="http://schemas.microsoft.com/office/drawing/2010/main" xmlns="">
                <a:noFill/>
              </a14:hiddenFill>
            </a:ext>
          </a:extLst>
        </p:spPr>
      </p:cxnSp>
      <p:sp>
        <p:nvSpPr>
          <p:cNvPr id="21" name="Slide Number Placeholder 20"/>
          <p:cNvSpPr>
            <a:spLocks noGrp="1"/>
          </p:cNvSpPr>
          <p:nvPr>
            <p:ph type="sldNum" sz="quarter" idx="12"/>
          </p:nvPr>
        </p:nvSpPr>
        <p:spPr/>
        <p:txBody>
          <a:bodyPr/>
          <a:lstStyle/>
          <a:p>
            <a:fld id="{E1AD78F7-9B0F-4F0A-9334-772460733DEB}" type="slidenum">
              <a:rPr lang="en-US" smtClean="0"/>
              <a:pPr/>
              <a:t>45</a:t>
            </a:fld>
            <a:endParaRPr lang="en-US"/>
          </a:p>
        </p:txBody>
      </p:sp>
      <p:sp>
        <p:nvSpPr>
          <p:cNvPr id="2" name="Date Placeholder 1"/>
          <p:cNvSpPr>
            <a:spLocks noGrp="1"/>
          </p:cNvSpPr>
          <p:nvPr>
            <p:ph type="dt" sz="half" idx="10"/>
          </p:nvPr>
        </p:nvSpPr>
        <p:spPr/>
        <p:txBody>
          <a:bodyPr/>
          <a:lstStyle/>
          <a:p>
            <a:r>
              <a:rPr lang="en-US" smtClean="0"/>
              <a:t>24 SEPTEMBER 2016</a:t>
            </a:r>
            <a:endParaRPr lang="en-US"/>
          </a:p>
        </p:txBody>
      </p:sp>
      <p:sp>
        <p:nvSpPr>
          <p:cNvPr id="3" name="Footer Placeholder 2"/>
          <p:cNvSpPr>
            <a:spLocks noGrp="1"/>
          </p:cNvSpPr>
          <p:nvPr>
            <p:ph type="ftr" sz="quarter" idx="11"/>
          </p:nvPr>
        </p:nvSpPr>
        <p:spPr/>
        <p:txBody>
          <a:bodyPr/>
          <a:lstStyle/>
          <a:p>
            <a:r>
              <a:rPr lang="en-US" smtClean="0"/>
              <a:t>supriyanto_prabowo@yahoo.com</a:t>
            </a:r>
            <a:endParaRPr lang="en-US"/>
          </a:p>
        </p:txBody>
      </p:sp>
    </p:spTree>
    <p:extLst>
      <p:ext uri="{BB962C8B-B14F-4D97-AF65-F5344CB8AC3E}">
        <p14:creationId xmlns:p14="http://schemas.microsoft.com/office/powerpoint/2010/main" xmlns="" val="1757637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157" name="Object 5"/>
          <p:cNvGraphicFramePr>
            <a:graphicFrameLocks noChangeAspect="1"/>
          </p:cNvGraphicFramePr>
          <p:nvPr/>
        </p:nvGraphicFramePr>
        <p:xfrm>
          <a:off x="0" y="1219200"/>
          <a:ext cx="9144000" cy="5700713"/>
        </p:xfrm>
        <a:graphic>
          <a:graphicData uri="http://schemas.openxmlformats.org/presentationml/2006/ole">
            <p:oleObj spid="_x0000_s749584" name="Slide" r:id="rId4" imgW="4572000" imgH="3429000" progId="PowerPoint.Slide.8">
              <p:embed/>
            </p:oleObj>
          </a:graphicData>
        </a:graphic>
      </p:graphicFrame>
      <p:sp>
        <p:nvSpPr>
          <p:cNvPr id="6" name="Slide Number Placeholder 5"/>
          <p:cNvSpPr>
            <a:spLocks noGrp="1"/>
          </p:cNvSpPr>
          <p:nvPr>
            <p:ph type="sldNum" sz="quarter" idx="12"/>
          </p:nvPr>
        </p:nvSpPr>
        <p:spPr/>
        <p:txBody>
          <a:bodyPr/>
          <a:lstStyle/>
          <a:p>
            <a:pPr>
              <a:defRPr/>
            </a:pPr>
            <a:fld id="{0B249A73-640F-4894-9650-05236B36E4C7}" type="slidenum">
              <a:rPr lang="en-US"/>
              <a:pPr>
                <a:defRPr/>
              </a:pPr>
              <a:t>46</a:t>
            </a:fld>
            <a:endParaRPr lang="en-US"/>
          </a:p>
        </p:txBody>
      </p:sp>
      <p:sp>
        <p:nvSpPr>
          <p:cNvPr id="101380" name="WordArt 4"/>
          <p:cNvSpPr>
            <a:spLocks noChangeArrowheads="1" noChangeShapeType="1" noTextEdit="1"/>
          </p:cNvSpPr>
          <p:nvPr/>
        </p:nvSpPr>
        <p:spPr bwMode="auto">
          <a:xfrm>
            <a:off x="990600" y="428604"/>
            <a:ext cx="7162800" cy="673121"/>
          </a:xfrm>
          <a:prstGeom prst="rect">
            <a:avLst/>
          </a:prstGeom>
        </p:spPr>
        <p:txBody>
          <a:bodyPr wrap="none" fromWordArt="1">
            <a:prstTxWarp prst="textPlain">
              <a:avLst>
                <a:gd name="adj" fmla="val 50000"/>
              </a:avLst>
            </a:prstTxWarp>
          </a:bodyPr>
          <a:lstStyle/>
          <a:p>
            <a:r>
              <a:rPr lang="en-US" sz="3600" i="1" kern="10" dirty="0" smtClean="0">
                <a:ln w="9525">
                  <a:solidFill>
                    <a:srgbClr val="0000FF"/>
                  </a:solidFill>
                  <a:round/>
                  <a:headEnd/>
                  <a:tailEnd/>
                </a:ln>
                <a:solidFill>
                  <a:srgbClr val="FF0000">
                    <a:alpha val="76862"/>
                  </a:srgbClr>
                </a:solidFill>
                <a:effectLst>
                  <a:outerShdw dist="35921" dir="2700000" algn="ctr" rotWithShape="0">
                    <a:srgbClr val="808080">
                      <a:alpha val="79999"/>
                    </a:srgbClr>
                  </a:outerShdw>
                </a:effectLst>
                <a:latin typeface="Arial Black"/>
              </a:rPr>
              <a:t>D. STRATEGI PENGEMBANGAN</a:t>
            </a:r>
            <a:endParaRPr lang="en-US" sz="3600" i="1" kern="10" dirty="0">
              <a:ln w="9525">
                <a:solidFill>
                  <a:srgbClr val="0000FF"/>
                </a:solidFill>
                <a:round/>
                <a:headEnd/>
                <a:tailEnd/>
              </a:ln>
              <a:solidFill>
                <a:srgbClr val="FF0000">
                  <a:alpha val="76862"/>
                </a:srgbClr>
              </a:solidFill>
              <a:effectLst>
                <a:outerShdw dist="35921" dir="2700000" algn="ctr" rotWithShape="0">
                  <a:srgbClr val="808080">
                    <a:alpha val="79999"/>
                  </a:srgbClr>
                </a:outerShdw>
              </a:effectLst>
              <a:latin typeface="Arial Black"/>
            </a:endParaRPr>
          </a:p>
        </p:txBody>
      </p:sp>
      <p:sp>
        <p:nvSpPr>
          <p:cNvPr id="3077" name="Content Placeholder 2"/>
          <p:cNvSpPr>
            <a:spLocks noGrp="1"/>
          </p:cNvSpPr>
          <p:nvPr>
            <p:ph idx="1"/>
          </p:nvPr>
        </p:nvSpPr>
        <p:spPr>
          <a:xfrm>
            <a:off x="0" y="1295400"/>
            <a:ext cx="9144000" cy="5715000"/>
          </a:xfrm>
        </p:spPr>
        <p:txBody>
          <a:bodyPr>
            <a:normAutofit/>
          </a:bodyPr>
          <a:lstStyle/>
          <a:p>
            <a:pPr marL="457200" indent="-457200" algn="just">
              <a:buFont typeface="Wingdings" pitchFamily="2" charset="2"/>
              <a:buChar char="q"/>
            </a:pPr>
            <a:r>
              <a:rPr lang="en-US" sz="2200" b="1" dirty="0" smtClean="0">
                <a:solidFill>
                  <a:schemeClr val="bg1"/>
                </a:solidFill>
              </a:rPr>
              <a:t>UU </a:t>
            </a:r>
            <a:r>
              <a:rPr lang="en-US" sz="2000" b="1" dirty="0" smtClean="0">
                <a:solidFill>
                  <a:schemeClr val="bg1"/>
                </a:solidFill>
              </a:rPr>
              <a:t>No. 43 </a:t>
            </a:r>
            <a:r>
              <a:rPr lang="en-US" sz="2000" b="1" dirty="0" err="1" smtClean="0">
                <a:solidFill>
                  <a:schemeClr val="bg1"/>
                </a:solidFill>
              </a:rPr>
              <a:t>Th</a:t>
            </a:r>
            <a:r>
              <a:rPr lang="en-US" sz="2000" b="1" dirty="0" smtClean="0">
                <a:solidFill>
                  <a:schemeClr val="bg1"/>
                </a:solidFill>
              </a:rPr>
              <a:t> 2007 </a:t>
            </a:r>
            <a:r>
              <a:rPr lang="en-US" sz="2000" b="1" dirty="0" err="1" smtClean="0">
                <a:solidFill>
                  <a:schemeClr val="bg1"/>
                </a:solidFill>
              </a:rPr>
              <a:t>ttg</a:t>
            </a:r>
            <a:r>
              <a:rPr lang="en-US" sz="2000" b="1" dirty="0" smtClean="0">
                <a:solidFill>
                  <a:schemeClr val="bg1"/>
                </a:solidFill>
              </a:rPr>
              <a:t> </a:t>
            </a:r>
            <a:r>
              <a:rPr lang="en-US" sz="2000" b="1" dirty="0" err="1" smtClean="0">
                <a:solidFill>
                  <a:schemeClr val="bg1"/>
                </a:solidFill>
              </a:rPr>
              <a:t>Perpustakaan</a:t>
            </a:r>
            <a:r>
              <a:rPr lang="en-US" sz="2000" b="1" dirty="0" smtClean="0">
                <a:solidFill>
                  <a:schemeClr val="bg1"/>
                </a:solidFill>
              </a:rPr>
              <a:t>, </a:t>
            </a:r>
            <a:r>
              <a:rPr lang="en-US" sz="2000" b="1" i="1" dirty="0" err="1" smtClean="0">
                <a:solidFill>
                  <a:schemeClr val="bg1"/>
                </a:solidFill>
              </a:rPr>
              <a:t>Bab</a:t>
            </a:r>
            <a:r>
              <a:rPr lang="en-US" sz="2000" b="1" i="1" dirty="0" smtClean="0">
                <a:solidFill>
                  <a:schemeClr val="bg1"/>
                </a:solidFill>
              </a:rPr>
              <a:t> VIII </a:t>
            </a:r>
            <a:r>
              <a:rPr lang="en-US" sz="2000" b="1" i="1" dirty="0" err="1" smtClean="0">
                <a:solidFill>
                  <a:schemeClr val="bg1"/>
                </a:solidFill>
              </a:rPr>
              <a:t>Tng</a:t>
            </a:r>
            <a:r>
              <a:rPr lang="en-US" sz="2000" b="1" i="1" dirty="0" smtClean="0">
                <a:solidFill>
                  <a:schemeClr val="bg1"/>
                </a:solidFill>
              </a:rPr>
              <a:t> Perp., </a:t>
            </a:r>
            <a:r>
              <a:rPr lang="en-US" sz="2000" b="1" i="1" dirty="0" err="1" smtClean="0">
                <a:solidFill>
                  <a:schemeClr val="bg1"/>
                </a:solidFill>
              </a:rPr>
              <a:t>Pendidikan</a:t>
            </a:r>
            <a:r>
              <a:rPr lang="en-US" sz="2000" b="1" i="1" dirty="0" smtClean="0">
                <a:solidFill>
                  <a:schemeClr val="bg1"/>
                </a:solidFill>
              </a:rPr>
              <a:t> &amp; </a:t>
            </a:r>
            <a:r>
              <a:rPr lang="en-US" sz="2000" b="1" i="1" dirty="0" err="1" smtClean="0">
                <a:solidFill>
                  <a:schemeClr val="bg1"/>
                </a:solidFill>
              </a:rPr>
              <a:t>Organisasi</a:t>
            </a:r>
            <a:r>
              <a:rPr lang="en-US" sz="2000" b="1" i="1" dirty="0" smtClean="0">
                <a:solidFill>
                  <a:schemeClr val="bg1"/>
                </a:solidFill>
              </a:rPr>
              <a:t> </a:t>
            </a:r>
            <a:r>
              <a:rPr lang="en-US" sz="2000" b="1" i="1" dirty="0" err="1" smtClean="0">
                <a:solidFill>
                  <a:schemeClr val="bg1"/>
                </a:solidFill>
              </a:rPr>
              <a:t>Profesi</a:t>
            </a:r>
            <a:r>
              <a:rPr lang="en-US" sz="2000" b="1" i="1" dirty="0" smtClean="0">
                <a:solidFill>
                  <a:schemeClr val="bg1"/>
                </a:solidFill>
              </a:rPr>
              <a:t>, </a:t>
            </a:r>
            <a:r>
              <a:rPr lang="en-US" sz="2000" b="1" dirty="0" err="1" smtClean="0">
                <a:solidFill>
                  <a:schemeClr val="bg1"/>
                </a:solidFill>
              </a:rPr>
              <a:t>mrpk</a:t>
            </a:r>
            <a:r>
              <a:rPr lang="en-US" sz="2000" b="1" dirty="0" smtClean="0">
                <a:solidFill>
                  <a:schemeClr val="bg1"/>
                </a:solidFill>
              </a:rPr>
              <a:t> </a:t>
            </a:r>
            <a:r>
              <a:rPr lang="en-US" sz="2000" b="1" dirty="0" err="1" smtClean="0">
                <a:solidFill>
                  <a:schemeClr val="bg1"/>
                </a:solidFill>
              </a:rPr>
              <a:t>satu</a:t>
            </a:r>
            <a:r>
              <a:rPr lang="en-US" sz="2000" b="1" dirty="0" smtClean="0">
                <a:solidFill>
                  <a:schemeClr val="bg1"/>
                </a:solidFill>
              </a:rPr>
              <a:t> </a:t>
            </a:r>
            <a:r>
              <a:rPr lang="en-US" sz="2000" b="1" dirty="0" err="1" smtClean="0">
                <a:solidFill>
                  <a:schemeClr val="bg1"/>
                </a:solidFill>
              </a:rPr>
              <a:t>kesatuan</a:t>
            </a:r>
            <a:r>
              <a:rPr lang="en-US" sz="2000" b="1" dirty="0" smtClean="0">
                <a:solidFill>
                  <a:schemeClr val="bg1"/>
                </a:solidFill>
              </a:rPr>
              <a:t> BAB </a:t>
            </a:r>
            <a:r>
              <a:rPr lang="en-US" sz="2000" b="1" dirty="0" smtClean="0">
                <a:solidFill>
                  <a:schemeClr val="bg1"/>
                </a:solidFill>
                <a:sym typeface="Wingdings" pitchFamily="2" charset="2"/>
              </a:rPr>
              <a:t></a:t>
            </a:r>
            <a:r>
              <a:rPr lang="en-US" sz="2000" b="1" dirty="0" smtClean="0">
                <a:solidFill>
                  <a:schemeClr val="bg1"/>
                </a:solidFill>
              </a:rPr>
              <a:t>  </a:t>
            </a:r>
            <a:r>
              <a:rPr lang="en-US" sz="2000" b="1" dirty="0" err="1" smtClean="0">
                <a:solidFill>
                  <a:schemeClr val="bg1"/>
                </a:solidFill>
              </a:rPr>
              <a:t>Tng</a:t>
            </a:r>
            <a:r>
              <a:rPr lang="en-US" sz="2000" b="1" dirty="0" smtClean="0">
                <a:solidFill>
                  <a:schemeClr val="bg1"/>
                </a:solidFill>
              </a:rPr>
              <a:t> perp. </a:t>
            </a:r>
            <a:r>
              <a:rPr lang="en-US" sz="2000" b="1" dirty="0" err="1" smtClean="0">
                <a:solidFill>
                  <a:schemeClr val="bg1"/>
                </a:solidFill>
              </a:rPr>
              <a:t>baik</a:t>
            </a:r>
            <a:r>
              <a:rPr lang="en-US" sz="2000" b="1" dirty="0" smtClean="0">
                <a:solidFill>
                  <a:schemeClr val="bg1"/>
                </a:solidFill>
              </a:rPr>
              <a:t> </a:t>
            </a:r>
            <a:r>
              <a:rPr lang="en-US" sz="2000" b="1" dirty="0" err="1" smtClean="0">
                <a:solidFill>
                  <a:schemeClr val="bg1"/>
                </a:solidFill>
              </a:rPr>
              <a:t>itu</a:t>
            </a:r>
            <a:r>
              <a:rPr lang="en-US" sz="2000" b="1" dirty="0" smtClean="0">
                <a:solidFill>
                  <a:schemeClr val="bg1"/>
                </a:solidFill>
              </a:rPr>
              <a:t> </a:t>
            </a:r>
            <a:r>
              <a:rPr lang="en-US" sz="2000" b="1" dirty="0" err="1" smtClean="0">
                <a:solidFill>
                  <a:schemeClr val="bg1"/>
                </a:solidFill>
              </a:rPr>
              <a:t>pustakawan</a:t>
            </a:r>
            <a:r>
              <a:rPr lang="en-US" sz="2000" b="1" dirty="0" smtClean="0">
                <a:solidFill>
                  <a:schemeClr val="bg1"/>
                </a:solidFill>
              </a:rPr>
              <a:t>, </a:t>
            </a:r>
            <a:r>
              <a:rPr lang="en-US" sz="2000" b="1" dirty="0" err="1" smtClean="0">
                <a:solidFill>
                  <a:schemeClr val="bg1"/>
                </a:solidFill>
              </a:rPr>
              <a:t>tng</a:t>
            </a:r>
            <a:r>
              <a:rPr lang="en-US" sz="2000" b="1" dirty="0" smtClean="0">
                <a:solidFill>
                  <a:schemeClr val="bg1"/>
                </a:solidFill>
              </a:rPr>
              <a:t> </a:t>
            </a:r>
            <a:r>
              <a:rPr lang="en-US" sz="2000" b="1" dirty="0" err="1" smtClean="0">
                <a:solidFill>
                  <a:schemeClr val="bg1"/>
                </a:solidFill>
              </a:rPr>
              <a:t>teknis</a:t>
            </a:r>
            <a:r>
              <a:rPr lang="en-US" sz="2000" b="1" dirty="0" smtClean="0">
                <a:solidFill>
                  <a:schemeClr val="bg1"/>
                </a:solidFill>
              </a:rPr>
              <a:t> </a:t>
            </a:r>
            <a:r>
              <a:rPr lang="en-US" sz="2000" b="1" dirty="0" err="1" smtClean="0">
                <a:solidFill>
                  <a:schemeClr val="bg1"/>
                </a:solidFill>
              </a:rPr>
              <a:t>maupun</a:t>
            </a:r>
            <a:r>
              <a:rPr lang="en-US" sz="2000" b="1" dirty="0" smtClean="0">
                <a:solidFill>
                  <a:schemeClr val="bg1"/>
                </a:solidFill>
              </a:rPr>
              <a:t> </a:t>
            </a:r>
            <a:r>
              <a:rPr lang="en-US" sz="2000" b="1" dirty="0" err="1" smtClean="0">
                <a:solidFill>
                  <a:schemeClr val="bg1"/>
                </a:solidFill>
              </a:rPr>
              <a:t>tng</a:t>
            </a:r>
            <a:r>
              <a:rPr lang="en-US" sz="2000" b="1" dirty="0" smtClean="0">
                <a:solidFill>
                  <a:schemeClr val="bg1"/>
                </a:solidFill>
              </a:rPr>
              <a:t> </a:t>
            </a:r>
            <a:r>
              <a:rPr lang="en-US" sz="2000" b="1" dirty="0" err="1" smtClean="0">
                <a:solidFill>
                  <a:schemeClr val="bg1"/>
                </a:solidFill>
              </a:rPr>
              <a:t>ahli</a:t>
            </a:r>
            <a:r>
              <a:rPr lang="en-US" sz="2000" b="1" dirty="0" smtClean="0">
                <a:solidFill>
                  <a:schemeClr val="bg1"/>
                </a:solidFill>
              </a:rPr>
              <a:t> bid. Perp. </a:t>
            </a:r>
            <a:r>
              <a:rPr lang="en-US" sz="2000" b="1" dirty="0" err="1" smtClean="0">
                <a:solidFill>
                  <a:schemeClr val="bg1"/>
                </a:solidFill>
              </a:rPr>
              <a:t>dlm</a:t>
            </a:r>
            <a:r>
              <a:rPr lang="en-US" sz="2000" b="1" dirty="0" smtClean="0">
                <a:solidFill>
                  <a:schemeClr val="bg1"/>
                </a:solidFill>
              </a:rPr>
              <a:t> </a:t>
            </a:r>
            <a:r>
              <a:rPr lang="en-US" sz="2000" b="1" dirty="0" err="1" smtClean="0">
                <a:solidFill>
                  <a:schemeClr val="bg1"/>
                </a:solidFill>
              </a:rPr>
              <a:t>kerangka</a:t>
            </a:r>
            <a:r>
              <a:rPr lang="en-US" sz="2000" b="1" dirty="0" smtClean="0">
                <a:solidFill>
                  <a:schemeClr val="bg1"/>
                </a:solidFill>
              </a:rPr>
              <a:t> </a:t>
            </a:r>
            <a:r>
              <a:rPr lang="en-US" sz="2000" b="1" dirty="0" err="1" smtClean="0">
                <a:solidFill>
                  <a:schemeClr val="bg1"/>
                </a:solidFill>
              </a:rPr>
              <a:t>pengemb</a:t>
            </a:r>
            <a:r>
              <a:rPr lang="en-US" sz="2000" b="1" dirty="0" smtClean="0">
                <a:solidFill>
                  <a:schemeClr val="bg1"/>
                </a:solidFill>
              </a:rPr>
              <a:t>. </a:t>
            </a:r>
            <a:r>
              <a:rPr lang="en-US" sz="2000" b="1" dirty="0" err="1" smtClean="0">
                <a:solidFill>
                  <a:schemeClr val="bg1"/>
                </a:solidFill>
              </a:rPr>
              <a:t>kompetensinya</a:t>
            </a:r>
            <a:r>
              <a:rPr lang="en-US" sz="2000" b="1" dirty="0" smtClean="0">
                <a:solidFill>
                  <a:schemeClr val="bg1"/>
                </a:solidFill>
              </a:rPr>
              <a:t> </a:t>
            </a:r>
            <a:r>
              <a:rPr lang="en-US" sz="2000" b="1" dirty="0" err="1" smtClean="0">
                <a:solidFill>
                  <a:schemeClr val="bg1"/>
                </a:solidFill>
              </a:rPr>
              <a:t>tdk</a:t>
            </a:r>
            <a:r>
              <a:rPr lang="en-US" sz="2000" b="1" dirty="0" smtClean="0">
                <a:solidFill>
                  <a:schemeClr val="bg1"/>
                </a:solidFill>
              </a:rPr>
              <a:t> </a:t>
            </a:r>
            <a:r>
              <a:rPr lang="en-US" sz="2000" b="1" dirty="0" err="1" smtClean="0">
                <a:solidFill>
                  <a:schemeClr val="bg1"/>
                </a:solidFill>
              </a:rPr>
              <a:t>boleh</a:t>
            </a:r>
            <a:r>
              <a:rPr lang="en-US" sz="2000" b="1" dirty="0" smtClean="0">
                <a:solidFill>
                  <a:schemeClr val="bg1"/>
                </a:solidFill>
              </a:rPr>
              <a:t> </a:t>
            </a:r>
            <a:r>
              <a:rPr lang="en-US" sz="2000" b="1" dirty="0" err="1" smtClean="0">
                <a:solidFill>
                  <a:schemeClr val="bg1"/>
                </a:solidFill>
              </a:rPr>
              <a:t>jauh</a:t>
            </a:r>
            <a:r>
              <a:rPr lang="en-US" sz="2000" b="1" dirty="0" smtClean="0">
                <a:solidFill>
                  <a:schemeClr val="bg1"/>
                </a:solidFill>
              </a:rPr>
              <a:t> </a:t>
            </a:r>
            <a:r>
              <a:rPr lang="en-US" sz="2000" b="1" dirty="0" err="1" smtClean="0">
                <a:solidFill>
                  <a:schemeClr val="bg1"/>
                </a:solidFill>
              </a:rPr>
              <a:t>dr</a:t>
            </a:r>
            <a:r>
              <a:rPr lang="en-US" sz="2000" b="1" dirty="0" smtClean="0">
                <a:solidFill>
                  <a:schemeClr val="bg1"/>
                </a:solidFill>
              </a:rPr>
              <a:t> </a:t>
            </a:r>
            <a:r>
              <a:rPr lang="en-US" sz="2000" b="1" dirty="0" err="1" smtClean="0">
                <a:solidFill>
                  <a:schemeClr val="bg1"/>
                </a:solidFill>
              </a:rPr>
              <a:t>pendidikn</a:t>
            </a:r>
            <a:r>
              <a:rPr lang="en-US" sz="2000" b="1" dirty="0" smtClean="0">
                <a:solidFill>
                  <a:schemeClr val="bg1"/>
                </a:solidFill>
              </a:rPr>
              <a:t> &amp;  </a:t>
            </a:r>
            <a:r>
              <a:rPr lang="en-US" sz="2000" b="1" dirty="0" err="1" smtClean="0">
                <a:solidFill>
                  <a:schemeClr val="bg1"/>
                </a:solidFill>
              </a:rPr>
              <a:t>organisasi</a:t>
            </a:r>
            <a:r>
              <a:rPr lang="en-US" sz="2000" b="1" dirty="0" smtClean="0">
                <a:solidFill>
                  <a:schemeClr val="bg1"/>
                </a:solidFill>
              </a:rPr>
              <a:t> </a:t>
            </a:r>
            <a:r>
              <a:rPr lang="en-US" sz="2000" b="1" dirty="0" err="1" smtClean="0">
                <a:solidFill>
                  <a:schemeClr val="bg1"/>
                </a:solidFill>
              </a:rPr>
              <a:t>profesi</a:t>
            </a:r>
            <a:r>
              <a:rPr lang="en-US" sz="2000" b="1" dirty="0" smtClean="0">
                <a:solidFill>
                  <a:schemeClr val="bg1"/>
                </a:solidFill>
              </a:rPr>
              <a:t>, </a:t>
            </a:r>
            <a:r>
              <a:rPr lang="en-US" sz="2000" b="1" dirty="0" err="1" smtClean="0">
                <a:solidFill>
                  <a:schemeClr val="bg1"/>
                </a:solidFill>
              </a:rPr>
              <a:t>shingga</a:t>
            </a:r>
            <a:r>
              <a:rPr lang="en-US" sz="2000" b="1" dirty="0" smtClean="0">
                <a:solidFill>
                  <a:schemeClr val="bg1"/>
                </a:solidFill>
              </a:rPr>
              <a:t> </a:t>
            </a:r>
            <a:r>
              <a:rPr lang="en-US" sz="2000" b="1" dirty="0" err="1" smtClean="0">
                <a:solidFill>
                  <a:schemeClr val="bg1"/>
                </a:solidFill>
              </a:rPr>
              <a:t>dimungkinkn</a:t>
            </a:r>
            <a:r>
              <a:rPr lang="en-US" sz="2000" b="1" dirty="0" smtClean="0">
                <a:solidFill>
                  <a:schemeClr val="bg1"/>
                </a:solidFill>
              </a:rPr>
              <a:t> </a:t>
            </a:r>
            <a:r>
              <a:rPr lang="en-US" sz="2000" b="1" dirty="0" err="1" smtClean="0">
                <a:solidFill>
                  <a:schemeClr val="bg1"/>
                </a:solidFill>
              </a:rPr>
              <a:t>bagi</a:t>
            </a:r>
            <a:r>
              <a:rPr lang="en-US" sz="2000" b="1" dirty="0" smtClean="0">
                <a:solidFill>
                  <a:schemeClr val="bg1"/>
                </a:solidFill>
              </a:rPr>
              <a:t> </a:t>
            </a:r>
            <a:r>
              <a:rPr lang="en-US" sz="2000" b="1" dirty="0" err="1" smtClean="0">
                <a:solidFill>
                  <a:schemeClr val="bg1"/>
                </a:solidFill>
              </a:rPr>
              <a:t>pengemb</a:t>
            </a:r>
            <a:r>
              <a:rPr lang="en-US" sz="2000" b="1" dirty="0" smtClean="0">
                <a:solidFill>
                  <a:schemeClr val="bg1"/>
                </a:solidFill>
              </a:rPr>
              <a:t>. </a:t>
            </a:r>
            <a:r>
              <a:rPr lang="en-US" sz="2000" b="1" dirty="0" err="1" smtClean="0">
                <a:solidFill>
                  <a:schemeClr val="bg1"/>
                </a:solidFill>
              </a:rPr>
              <a:t>diri</a:t>
            </a:r>
            <a:r>
              <a:rPr lang="en-US" sz="2000" b="1" dirty="0" smtClean="0">
                <a:solidFill>
                  <a:schemeClr val="bg1"/>
                </a:solidFill>
              </a:rPr>
              <a:t> </a:t>
            </a:r>
            <a:r>
              <a:rPr lang="en-US" sz="2000" b="1" dirty="0" err="1" smtClean="0">
                <a:solidFill>
                  <a:schemeClr val="bg1"/>
                </a:solidFill>
              </a:rPr>
              <a:t>berkelanjutan</a:t>
            </a:r>
            <a:r>
              <a:rPr lang="en-US" sz="2000" b="1" dirty="0" smtClean="0">
                <a:solidFill>
                  <a:schemeClr val="bg1"/>
                </a:solidFill>
              </a:rPr>
              <a:t> &amp; </a:t>
            </a:r>
            <a:r>
              <a:rPr lang="en-US" sz="2000" b="1" dirty="0" err="1" smtClean="0">
                <a:solidFill>
                  <a:schemeClr val="bg1"/>
                </a:solidFill>
              </a:rPr>
              <a:t>brmakna</a:t>
            </a:r>
            <a:r>
              <a:rPr lang="en-US" sz="2000" b="1" dirty="0" smtClean="0">
                <a:solidFill>
                  <a:schemeClr val="bg1"/>
                </a:solidFill>
              </a:rPr>
              <a:t> </a:t>
            </a:r>
            <a:r>
              <a:rPr lang="en-US" sz="2000" b="1" dirty="0" err="1" smtClean="0">
                <a:solidFill>
                  <a:schemeClr val="bg1"/>
                </a:solidFill>
              </a:rPr>
              <a:t>bagi</a:t>
            </a:r>
            <a:r>
              <a:rPr lang="en-US" sz="2000" b="1" dirty="0" smtClean="0">
                <a:solidFill>
                  <a:schemeClr val="bg1"/>
                </a:solidFill>
              </a:rPr>
              <a:t> </a:t>
            </a:r>
            <a:r>
              <a:rPr lang="en-US" sz="2000" b="1" dirty="0" err="1" smtClean="0">
                <a:solidFill>
                  <a:schemeClr val="bg1"/>
                </a:solidFill>
              </a:rPr>
              <a:t>lingkungan</a:t>
            </a:r>
            <a:r>
              <a:rPr lang="en-US" sz="2000" b="1" dirty="0" smtClean="0">
                <a:solidFill>
                  <a:schemeClr val="bg1"/>
                </a:solidFill>
              </a:rPr>
              <a:t> </a:t>
            </a:r>
            <a:r>
              <a:rPr lang="en-US" sz="2000" b="1" dirty="0" err="1" smtClean="0">
                <a:solidFill>
                  <a:schemeClr val="bg1"/>
                </a:solidFill>
              </a:rPr>
              <a:t>sosial</a:t>
            </a:r>
            <a:r>
              <a:rPr lang="en-US" sz="2000" b="1" dirty="0" smtClean="0">
                <a:solidFill>
                  <a:schemeClr val="bg1"/>
                </a:solidFill>
              </a:rPr>
              <a:t>/</a:t>
            </a:r>
            <a:r>
              <a:rPr lang="en-US" sz="2000" b="1" dirty="0" err="1" smtClean="0">
                <a:solidFill>
                  <a:schemeClr val="bg1"/>
                </a:solidFill>
              </a:rPr>
              <a:t>ktrnya</a:t>
            </a:r>
            <a:r>
              <a:rPr lang="en-US" sz="2000" b="1" dirty="0" smtClean="0">
                <a:solidFill>
                  <a:schemeClr val="bg1"/>
                </a:solidFill>
              </a:rPr>
              <a:t>. Dg  </a:t>
            </a:r>
            <a:r>
              <a:rPr lang="en-US" sz="2000" b="1" i="1" dirty="0" err="1" smtClean="0">
                <a:solidFill>
                  <a:schemeClr val="bg1"/>
                </a:solidFill>
              </a:rPr>
              <a:t>kualifikasi</a:t>
            </a:r>
            <a:r>
              <a:rPr lang="en-US" sz="2000" b="1" i="1" dirty="0" smtClean="0">
                <a:solidFill>
                  <a:schemeClr val="bg1"/>
                </a:solidFill>
              </a:rPr>
              <a:t> professional </a:t>
            </a:r>
            <a:r>
              <a:rPr lang="en-US" sz="2000" b="1" i="1" dirty="0" err="1" smtClean="0">
                <a:solidFill>
                  <a:schemeClr val="bg1"/>
                </a:solidFill>
              </a:rPr>
              <a:t>salah</a:t>
            </a:r>
            <a:r>
              <a:rPr lang="en-US" sz="2000" b="1" i="1" dirty="0" smtClean="0">
                <a:solidFill>
                  <a:schemeClr val="bg1"/>
                </a:solidFill>
              </a:rPr>
              <a:t> </a:t>
            </a:r>
            <a:r>
              <a:rPr lang="en-US" sz="2000" b="1" i="1" dirty="0" err="1" smtClean="0">
                <a:solidFill>
                  <a:schemeClr val="bg1"/>
                </a:solidFill>
              </a:rPr>
              <a:t>satu</a:t>
            </a:r>
            <a:r>
              <a:rPr lang="en-US" sz="2000" b="1" i="1" dirty="0" smtClean="0">
                <a:solidFill>
                  <a:schemeClr val="bg1"/>
                </a:solidFill>
              </a:rPr>
              <a:t> </a:t>
            </a:r>
            <a:r>
              <a:rPr lang="en-US" sz="2000" b="1" i="1" dirty="0" err="1" smtClean="0">
                <a:solidFill>
                  <a:schemeClr val="bg1"/>
                </a:solidFill>
              </a:rPr>
              <a:t>prinsip</a:t>
            </a:r>
            <a:r>
              <a:rPr lang="en-US" sz="2000" b="1" i="1" dirty="0" smtClean="0">
                <a:solidFill>
                  <a:schemeClr val="bg1"/>
                </a:solidFill>
              </a:rPr>
              <a:t> </a:t>
            </a:r>
            <a:r>
              <a:rPr lang="en-US" sz="2000" b="1" i="1" dirty="0" err="1" smtClean="0">
                <a:solidFill>
                  <a:schemeClr val="bg1"/>
                </a:solidFill>
              </a:rPr>
              <a:t>dasarnya</a:t>
            </a:r>
            <a:r>
              <a:rPr lang="en-US" sz="2000" b="1" i="1" dirty="0" smtClean="0">
                <a:solidFill>
                  <a:schemeClr val="bg1"/>
                </a:solidFill>
              </a:rPr>
              <a:t> </a:t>
            </a:r>
            <a:r>
              <a:rPr lang="en-US" sz="2000" b="1" i="1" dirty="0" err="1" smtClean="0">
                <a:solidFill>
                  <a:schemeClr val="bg1"/>
                </a:solidFill>
              </a:rPr>
              <a:t>adlh</a:t>
            </a:r>
            <a:r>
              <a:rPr lang="en-US" sz="2000" b="1" i="1" dirty="0" smtClean="0">
                <a:solidFill>
                  <a:schemeClr val="bg1"/>
                </a:solidFill>
              </a:rPr>
              <a:t> “</a:t>
            </a:r>
            <a:r>
              <a:rPr lang="en-US" sz="2000" b="1" i="1" dirty="0" err="1" smtClean="0">
                <a:solidFill>
                  <a:schemeClr val="bg1"/>
                </a:solidFill>
              </a:rPr>
              <a:t>didsrkan</a:t>
            </a:r>
            <a:r>
              <a:rPr lang="en-US" sz="2000" b="1" i="1" dirty="0" smtClean="0">
                <a:solidFill>
                  <a:schemeClr val="bg1"/>
                </a:solidFill>
              </a:rPr>
              <a:t> pd </a:t>
            </a:r>
            <a:r>
              <a:rPr lang="en-US" sz="2000" b="1" i="1" dirty="0" err="1" smtClean="0">
                <a:solidFill>
                  <a:schemeClr val="bg1"/>
                </a:solidFill>
              </a:rPr>
              <a:t>ilmu</a:t>
            </a:r>
            <a:r>
              <a:rPr lang="en-US" sz="2000" b="1" i="1" dirty="0" smtClean="0">
                <a:solidFill>
                  <a:schemeClr val="bg1"/>
                </a:solidFill>
              </a:rPr>
              <a:t> </a:t>
            </a:r>
            <a:r>
              <a:rPr lang="en-US" sz="2000" b="1" i="1" dirty="0" err="1" smtClean="0">
                <a:solidFill>
                  <a:schemeClr val="bg1"/>
                </a:solidFill>
              </a:rPr>
              <a:t>pengetahuan</a:t>
            </a:r>
            <a:r>
              <a:rPr lang="en-US" sz="2000" b="1" i="1" dirty="0" smtClean="0">
                <a:solidFill>
                  <a:schemeClr val="bg1"/>
                </a:solidFill>
              </a:rPr>
              <a:t> </a:t>
            </a:r>
            <a:r>
              <a:rPr lang="en-US" sz="2000" b="1" i="1" dirty="0" err="1" smtClean="0">
                <a:solidFill>
                  <a:schemeClr val="bg1"/>
                </a:solidFill>
              </a:rPr>
              <a:t>yg</a:t>
            </a:r>
            <a:r>
              <a:rPr lang="en-US" sz="2000" b="1" i="1" dirty="0" smtClean="0">
                <a:solidFill>
                  <a:schemeClr val="bg1"/>
                </a:solidFill>
              </a:rPr>
              <a:t> </a:t>
            </a:r>
            <a:r>
              <a:rPr lang="en-US" sz="2000" b="1" i="1" dirty="0" err="1" smtClean="0">
                <a:solidFill>
                  <a:schemeClr val="bg1"/>
                </a:solidFill>
              </a:rPr>
              <a:t>didapatkan</a:t>
            </a:r>
            <a:r>
              <a:rPr lang="en-US" sz="2000" b="1" i="1" dirty="0" smtClean="0">
                <a:solidFill>
                  <a:schemeClr val="bg1"/>
                </a:solidFill>
              </a:rPr>
              <a:t> </a:t>
            </a:r>
            <a:r>
              <a:rPr lang="en-US" sz="2000" b="1" i="1" dirty="0" err="1" smtClean="0">
                <a:solidFill>
                  <a:schemeClr val="bg1"/>
                </a:solidFill>
              </a:rPr>
              <a:t>dari</a:t>
            </a:r>
            <a:r>
              <a:rPr lang="en-US" sz="2000" b="1" i="1" dirty="0" smtClean="0">
                <a:solidFill>
                  <a:schemeClr val="bg1"/>
                </a:solidFill>
              </a:rPr>
              <a:t> </a:t>
            </a:r>
            <a:r>
              <a:rPr lang="en-US" sz="2000" b="1" i="1" dirty="0" err="1" smtClean="0">
                <a:solidFill>
                  <a:schemeClr val="bg1"/>
                </a:solidFill>
              </a:rPr>
              <a:t>pendidikan</a:t>
            </a:r>
            <a:r>
              <a:rPr lang="en-US" sz="2000" b="1" i="1" dirty="0" smtClean="0">
                <a:solidFill>
                  <a:schemeClr val="bg1"/>
                </a:solidFill>
              </a:rPr>
              <a:t> </a:t>
            </a:r>
            <a:r>
              <a:rPr lang="en-US" sz="2000" b="1" i="1" dirty="0" err="1" smtClean="0">
                <a:solidFill>
                  <a:schemeClr val="bg1"/>
                </a:solidFill>
              </a:rPr>
              <a:t>yg</a:t>
            </a:r>
            <a:r>
              <a:rPr lang="en-US" sz="2000" b="1" i="1" dirty="0" smtClean="0">
                <a:solidFill>
                  <a:schemeClr val="bg1"/>
                </a:solidFill>
              </a:rPr>
              <a:t> </a:t>
            </a:r>
            <a:r>
              <a:rPr lang="en-US" sz="2000" b="1" i="1" dirty="0" err="1" smtClean="0">
                <a:solidFill>
                  <a:schemeClr val="bg1"/>
                </a:solidFill>
              </a:rPr>
              <a:t>berkelanjutan</a:t>
            </a:r>
            <a:r>
              <a:rPr lang="en-US" sz="2000" b="1" i="1" dirty="0" smtClean="0">
                <a:solidFill>
                  <a:schemeClr val="bg1"/>
                </a:solidFill>
              </a:rPr>
              <a:t> </a:t>
            </a:r>
            <a:r>
              <a:rPr lang="en-US" sz="2000" b="1" i="1" dirty="0" err="1" smtClean="0">
                <a:solidFill>
                  <a:schemeClr val="bg1"/>
                </a:solidFill>
              </a:rPr>
              <a:t>scr</a:t>
            </a:r>
            <a:r>
              <a:rPr lang="en-US" sz="2000" b="1" i="1" dirty="0" smtClean="0">
                <a:solidFill>
                  <a:schemeClr val="bg1"/>
                </a:solidFill>
              </a:rPr>
              <a:t> </a:t>
            </a:r>
            <a:r>
              <a:rPr lang="en-US" sz="2000" b="1" i="1" dirty="0" err="1" smtClean="0">
                <a:solidFill>
                  <a:schemeClr val="bg1"/>
                </a:solidFill>
              </a:rPr>
              <a:t>sistematis</a:t>
            </a:r>
            <a:r>
              <a:rPr lang="en-US" sz="2000" b="1" i="1" dirty="0" smtClean="0">
                <a:solidFill>
                  <a:schemeClr val="bg1"/>
                </a:solidFill>
              </a:rPr>
              <a:t> </a:t>
            </a:r>
            <a:r>
              <a:rPr lang="en-US" sz="2000" b="1" i="1" dirty="0" err="1" smtClean="0">
                <a:solidFill>
                  <a:schemeClr val="bg1"/>
                </a:solidFill>
              </a:rPr>
              <a:t>atau</a:t>
            </a:r>
            <a:r>
              <a:rPr lang="en-US" sz="2000" b="1" i="1" dirty="0" smtClean="0">
                <a:solidFill>
                  <a:schemeClr val="bg1"/>
                </a:solidFill>
              </a:rPr>
              <a:t> continuing professional development (CPD)”.  </a:t>
            </a:r>
          </a:p>
          <a:p>
            <a:pPr marL="457200" indent="-457200" algn="just">
              <a:buFont typeface="Wingdings" pitchFamily="2" charset="2"/>
              <a:buChar char="q"/>
            </a:pPr>
            <a:r>
              <a:rPr lang="en-US" sz="2000" b="1" dirty="0" err="1" smtClean="0">
                <a:solidFill>
                  <a:schemeClr val="bg1"/>
                </a:solidFill>
              </a:rPr>
              <a:t>Demikian</a:t>
            </a:r>
            <a:r>
              <a:rPr lang="en-US" sz="2000" b="1" dirty="0" smtClean="0">
                <a:solidFill>
                  <a:schemeClr val="bg1"/>
                </a:solidFill>
              </a:rPr>
              <a:t> </a:t>
            </a:r>
            <a:r>
              <a:rPr lang="en-US" sz="2000" b="1" dirty="0" err="1" smtClean="0">
                <a:solidFill>
                  <a:schemeClr val="bg1"/>
                </a:solidFill>
              </a:rPr>
              <a:t>halnya</a:t>
            </a:r>
            <a:r>
              <a:rPr lang="en-US" sz="2000" b="1" dirty="0" smtClean="0">
                <a:solidFill>
                  <a:schemeClr val="bg1"/>
                </a:solidFill>
              </a:rPr>
              <a:t> </a:t>
            </a:r>
            <a:r>
              <a:rPr lang="en-US" sz="2000" b="1" dirty="0" err="1" smtClean="0">
                <a:solidFill>
                  <a:schemeClr val="bg1"/>
                </a:solidFill>
              </a:rPr>
              <a:t>peran</a:t>
            </a:r>
            <a:r>
              <a:rPr lang="en-US" sz="2000" b="1" dirty="0" smtClean="0">
                <a:solidFill>
                  <a:schemeClr val="bg1"/>
                </a:solidFill>
              </a:rPr>
              <a:t> </a:t>
            </a:r>
            <a:r>
              <a:rPr lang="en-US" sz="2000" b="1" dirty="0" err="1" smtClean="0">
                <a:solidFill>
                  <a:schemeClr val="bg1"/>
                </a:solidFill>
              </a:rPr>
              <a:t>Organisasi</a:t>
            </a:r>
            <a:r>
              <a:rPr lang="en-US" sz="2000" b="1" dirty="0" smtClean="0">
                <a:solidFill>
                  <a:schemeClr val="bg1"/>
                </a:solidFill>
              </a:rPr>
              <a:t> </a:t>
            </a:r>
            <a:r>
              <a:rPr lang="en-US" sz="2000" b="1" dirty="0" err="1" smtClean="0">
                <a:solidFill>
                  <a:schemeClr val="bg1"/>
                </a:solidFill>
              </a:rPr>
              <a:t>profesi</a:t>
            </a:r>
            <a:r>
              <a:rPr lang="en-US" sz="2000" b="1" dirty="0" smtClean="0">
                <a:solidFill>
                  <a:schemeClr val="bg1"/>
                </a:solidFill>
              </a:rPr>
              <a:t> </a:t>
            </a:r>
            <a:r>
              <a:rPr lang="en-US" sz="2000" b="1" dirty="0" err="1" smtClean="0">
                <a:solidFill>
                  <a:schemeClr val="bg1"/>
                </a:solidFill>
              </a:rPr>
              <a:t>berfungsi</a:t>
            </a:r>
            <a:r>
              <a:rPr lang="en-US" sz="2000" b="1" dirty="0" smtClean="0">
                <a:solidFill>
                  <a:schemeClr val="bg1"/>
                </a:solidFill>
              </a:rPr>
              <a:t> </a:t>
            </a:r>
            <a:r>
              <a:rPr lang="en-US" sz="2000" b="1" dirty="0" err="1" smtClean="0">
                <a:solidFill>
                  <a:schemeClr val="bg1"/>
                </a:solidFill>
              </a:rPr>
              <a:t>untuk</a:t>
            </a:r>
            <a:r>
              <a:rPr lang="en-US" sz="2000" b="1" dirty="0" smtClean="0">
                <a:solidFill>
                  <a:schemeClr val="bg1"/>
                </a:solidFill>
              </a:rPr>
              <a:t> </a:t>
            </a:r>
            <a:r>
              <a:rPr lang="en-US" sz="2000" b="1" dirty="0" err="1" smtClean="0">
                <a:solidFill>
                  <a:schemeClr val="bg1"/>
                </a:solidFill>
              </a:rPr>
              <a:t>memajukan</a:t>
            </a:r>
            <a:r>
              <a:rPr lang="en-US" sz="2000" b="1" dirty="0" smtClean="0">
                <a:solidFill>
                  <a:schemeClr val="bg1"/>
                </a:solidFill>
              </a:rPr>
              <a:t> </a:t>
            </a:r>
            <a:r>
              <a:rPr lang="en-US" sz="2000" b="1" dirty="0" err="1" smtClean="0">
                <a:solidFill>
                  <a:schemeClr val="bg1"/>
                </a:solidFill>
              </a:rPr>
              <a:t>dan</a:t>
            </a:r>
            <a:r>
              <a:rPr lang="en-US" sz="2000" b="1" dirty="0" smtClean="0">
                <a:solidFill>
                  <a:schemeClr val="bg1"/>
                </a:solidFill>
              </a:rPr>
              <a:t> </a:t>
            </a:r>
            <a:r>
              <a:rPr lang="en-US" sz="2000" b="1" dirty="0" err="1" smtClean="0">
                <a:solidFill>
                  <a:schemeClr val="bg1"/>
                </a:solidFill>
              </a:rPr>
              <a:t>memberi</a:t>
            </a:r>
            <a:r>
              <a:rPr lang="en-US" sz="2000" b="1" dirty="0" smtClean="0">
                <a:solidFill>
                  <a:schemeClr val="bg1"/>
                </a:solidFill>
              </a:rPr>
              <a:t> </a:t>
            </a:r>
            <a:r>
              <a:rPr lang="en-US" sz="2000" b="1" dirty="0" err="1" smtClean="0">
                <a:solidFill>
                  <a:schemeClr val="bg1"/>
                </a:solidFill>
              </a:rPr>
              <a:t>perlindungan</a:t>
            </a:r>
            <a:r>
              <a:rPr lang="en-US" sz="2000" b="1" dirty="0" smtClean="0">
                <a:solidFill>
                  <a:schemeClr val="bg1"/>
                </a:solidFill>
              </a:rPr>
              <a:t> </a:t>
            </a:r>
            <a:r>
              <a:rPr lang="en-US" sz="2000" b="1" dirty="0" err="1" smtClean="0">
                <a:solidFill>
                  <a:schemeClr val="bg1"/>
                </a:solidFill>
              </a:rPr>
              <a:t>profesi</a:t>
            </a:r>
            <a:r>
              <a:rPr lang="en-US" sz="2000" b="1" dirty="0" smtClean="0">
                <a:solidFill>
                  <a:schemeClr val="bg1"/>
                </a:solidFill>
              </a:rPr>
              <a:t> </a:t>
            </a:r>
            <a:r>
              <a:rPr lang="en-US" sz="2000" b="1" dirty="0" err="1" smtClean="0">
                <a:solidFill>
                  <a:schemeClr val="bg1"/>
                </a:solidFill>
              </a:rPr>
              <a:t>kepada</a:t>
            </a:r>
            <a:r>
              <a:rPr lang="en-US" sz="2000" b="1" dirty="0" smtClean="0">
                <a:solidFill>
                  <a:schemeClr val="bg1"/>
                </a:solidFill>
              </a:rPr>
              <a:t> </a:t>
            </a:r>
            <a:r>
              <a:rPr lang="en-US" sz="2000" b="1" dirty="0" err="1" smtClean="0">
                <a:solidFill>
                  <a:schemeClr val="bg1"/>
                </a:solidFill>
              </a:rPr>
              <a:t>pustakawan</a:t>
            </a:r>
            <a:r>
              <a:rPr lang="en-US" sz="2000" b="1" dirty="0" smtClean="0">
                <a:solidFill>
                  <a:schemeClr val="bg1"/>
                </a:solidFill>
              </a:rPr>
              <a:t> yang </a:t>
            </a:r>
            <a:r>
              <a:rPr lang="en-US" sz="2000" b="1" i="1" dirty="0" err="1" smtClean="0">
                <a:solidFill>
                  <a:schemeClr val="bg1"/>
                </a:solidFill>
              </a:rPr>
              <a:t>meliputi</a:t>
            </a:r>
            <a:r>
              <a:rPr lang="en-US" sz="2000" b="1" i="1" dirty="0" smtClean="0">
                <a:solidFill>
                  <a:schemeClr val="bg1"/>
                </a:solidFill>
              </a:rPr>
              <a:t> </a:t>
            </a:r>
            <a:r>
              <a:rPr lang="en-US" sz="2000" b="1" i="1" dirty="0" err="1" smtClean="0">
                <a:solidFill>
                  <a:schemeClr val="bg1"/>
                </a:solidFill>
              </a:rPr>
              <a:t>peningkatan</a:t>
            </a:r>
            <a:r>
              <a:rPr lang="en-US" sz="2000" b="1" i="1" dirty="0" smtClean="0">
                <a:solidFill>
                  <a:schemeClr val="bg1"/>
                </a:solidFill>
              </a:rPr>
              <a:t> </a:t>
            </a:r>
            <a:r>
              <a:rPr lang="en-US" sz="2000" b="1" i="1" dirty="0" err="1" smtClean="0">
                <a:solidFill>
                  <a:schemeClr val="bg1"/>
                </a:solidFill>
              </a:rPr>
              <a:t>kompetensi</a:t>
            </a:r>
            <a:r>
              <a:rPr lang="en-US" sz="2000" b="1" i="1" dirty="0" smtClean="0">
                <a:solidFill>
                  <a:schemeClr val="bg1"/>
                </a:solidFill>
              </a:rPr>
              <a:t>, </a:t>
            </a:r>
            <a:r>
              <a:rPr lang="en-US" sz="2000" b="1" i="1" dirty="0" err="1" smtClean="0">
                <a:solidFill>
                  <a:schemeClr val="bg1"/>
                </a:solidFill>
              </a:rPr>
              <a:t>karier</a:t>
            </a:r>
            <a:r>
              <a:rPr lang="en-US" sz="2000" b="1" i="1" dirty="0" smtClean="0">
                <a:solidFill>
                  <a:schemeClr val="bg1"/>
                </a:solidFill>
              </a:rPr>
              <a:t> </a:t>
            </a:r>
            <a:r>
              <a:rPr lang="en-US" sz="2000" b="1" i="1" dirty="0" err="1" smtClean="0">
                <a:solidFill>
                  <a:schemeClr val="bg1"/>
                </a:solidFill>
              </a:rPr>
              <a:t>dan</a:t>
            </a:r>
            <a:r>
              <a:rPr lang="en-US" sz="2000" b="1" i="1" dirty="0" smtClean="0">
                <a:solidFill>
                  <a:schemeClr val="bg1"/>
                </a:solidFill>
              </a:rPr>
              <a:t> </a:t>
            </a:r>
            <a:r>
              <a:rPr lang="en-US" sz="2000" b="1" i="1" dirty="0" err="1" smtClean="0">
                <a:solidFill>
                  <a:schemeClr val="bg1"/>
                </a:solidFill>
              </a:rPr>
              <a:t>wawasan</a:t>
            </a:r>
            <a:r>
              <a:rPr lang="en-US" sz="2000" b="1" i="1" dirty="0" smtClean="0">
                <a:solidFill>
                  <a:schemeClr val="bg1"/>
                </a:solidFill>
              </a:rPr>
              <a:t> </a:t>
            </a:r>
            <a:r>
              <a:rPr lang="en-US" sz="2000" b="1" i="1" dirty="0" err="1" smtClean="0">
                <a:solidFill>
                  <a:schemeClr val="bg1"/>
                </a:solidFill>
              </a:rPr>
              <a:t>kepustakawanan</a:t>
            </a:r>
            <a:r>
              <a:rPr lang="en-US" sz="2000" b="1" i="1" dirty="0" smtClean="0">
                <a:solidFill>
                  <a:schemeClr val="bg1"/>
                </a:solidFill>
              </a:rPr>
              <a:t>. </a:t>
            </a:r>
            <a:r>
              <a:rPr lang="en-US" sz="2000" b="1" dirty="0" err="1" smtClean="0">
                <a:solidFill>
                  <a:schemeClr val="bg1"/>
                </a:solidFill>
              </a:rPr>
              <a:t>Untuk</a:t>
            </a:r>
            <a:r>
              <a:rPr lang="en-US" sz="2000" b="1" dirty="0" smtClean="0">
                <a:solidFill>
                  <a:schemeClr val="bg1"/>
                </a:solidFill>
              </a:rPr>
              <a:t> </a:t>
            </a:r>
            <a:r>
              <a:rPr lang="en-US" sz="2000" b="1" dirty="0" err="1" smtClean="0">
                <a:solidFill>
                  <a:schemeClr val="bg1"/>
                </a:solidFill>
              </a:rPr>
              <a:t>itu</a:t>
            </a:r>
            <a:r>
              <a:rPr lang="en-US" sz="2000" b="1" dirty="0" smtClean="0">
                <a:solidFill>
                  <a:schemeClr val="bg1"/>
                </a:solidFill>
              </a:rPr>
              <a:t> </a:t>
            </a:r>
            <a:r>
              <a:rPr lang="en-US" sz="2000" b="1" dirty="0" err="1" smtClean="0">
                <a:solidFill>
                  <a:schemeClr val="bg1"/>
                </a:solidFill>
              </a:rPr>
              <a:t>perlu</a:t>
            </a:r>
            <a:r>
              <a:rPr lang="en-US" sz="2000" b="1" dirty="0" smtClean="0">
                <a:solidFill>
                  <a:schemeClr val="bg1"/>
                </a:solidFill>
              </a:rPr>
              <a:t> </a:t>
            </a:r>
            <a:r>
              <a:rPr lang="en-US" sz="2000" b="1" i="1" dirty="0" err="1" smtClean="0">
                <a:solidFill>
                  <a:schemeClr val="bg1"/>
                </a:solidFill>
              </a:rPr>
              <a:t>dibangun</a:t>
            </a:r>
            <a:r>
              <a:rPr lang="en-US" sz="2000" b="1" i="1" dirty="0" smtClean="0">
                <a:solidFill>
                  <a:schemeClr val="bg1"/>
                </a:solidFill>
              </a:rPr>
              <a:t> </a:t>
            </a:r>
            <a:r>
              <a:rPr lang="en-US" sz="2000" b="1" i="1" dirty="0" err="1" smtClean="0">
                <a:solidFill>
                  <a:schemeClr val="bg1"/>
                </a:solidFill>
              </a:rPr>
              <a:t>mekanisme</a:t>
            </a:r>
            <a:r>
              <a:rPr lang="en-US" sz="2000" b="1" i="1" dirty="0" smtClean="0">
                <a:solidFill>
                  <a:schemeClr val="bg1"/>
                </a:solidFill>
              </a:rPr>
              <a:t> </a:t>
            </a:r>
            <a:r>
              <a:rPr lang="en-US" sz="2000" b="1" i="1" dirty="0" err="1" smtClean="0">
                <a:solidFill>
                  <a:schemeClr val="bg1"/>
                </a:solidFill>
              </a:rPr>
              <a:t>kerja</a:t>
            </a:r>
            <a:r>
              <a:rPr lang="en-US" sz="2000" b="1" i="1" dirty="0" smtClean="0">
                <a:solidFill>
                  <a:schemeClr val="bg1"/>
                </a:solidFill>
              </a:rPr>
              <a:t> yang </a:t>
            </a:r>
            <a:r>
              <a:rPr lang="en-US" sz="2000" b="1" i="1" dirty="0" err="1" smtClean="0">
                <a:solidFill>
                  <a:schemeClr val="bg1"/>
                </a:solidFill>
              </a:rPr>
              <a:t>harmonis</a:t>
            </a:r>
            <a:r>
              <a:rPr lang="en-US" sz="2000" b="1" i="1" dirty="0" smtClean="0">
                <a:solidFill>
                  <a:schemeClr val="bg1"/>
                </a:solidFill>
              </a:rPr>
              <a:t>, </a:t>
            </a:r>
            <a:r>
              <a:rPr lang="en-US" sz="2000" b="1" i="1" dirty="0" err="1" smtClean="0">
                <a:solidFill>
                  <a:schemeClr val="bg1"/>
                </a:solidFill>
              </a:rPr>
              <a:t>satu</a:t>
            </a:r>
            <a:r>
              <a:rPr lang="en-US" sz="2000" b="1" i="1" dirty="0" smtClean="0">
                <a:solidFill>
                  <a:schemeClr val="bg1"/>
                </a:solidFill>
              </a:rPr>
              <a:t> </a:t>
            </a:r>
            <a:r>
              <a:rPr lang="en-US" sz="2000" b="1" i="1" dirty="0" err="1" smtClean="0">
                <a:solidFill>
                  <a:schemeClr val="bg1"/>
                </a:solidFill>
              </a:rPr>
              <a:t>sisi</a:t>
            </a:r>
            <a:r>
              <a:rPr lang="en-US" sz="2000" b="1" i="1" dirty="0" smtClean="0">
                <a:solidFill>
                  <a:schemeClr val="bg1"/>
                </a:solidFill>
              </a:rPr>
              <a:t> </a:t>
            </a:r>
            <a:r>
              <a:rPr lang="en-US" sz="2000" b="1" i="1" dirty="0" err="1" smtClean="0">
                <a:solidFill>
                  <a:schemeClr val="bg1"/>
                </a:solidFill>
              </a:rPr>
              <a:t>pustakawan</a:t>
            </a:r>
            <a:r>
              <a:rPr lang="en-US" sz="2000" b="1" i="1" dirty="0" smtClean="0">
                <a:solidFill>
                  <a:schemeClr val="bg1"/>
                </a:solidFill>
              </a:rPr>
              <a:t> </a:t>
            </a:r>
            <a:r>
              <a:rPr lang="en-US" sz="2000" b="1" i="1" dirty="0" err="1" smtClean="0">
                <a:solidFill>
                  <a:schemeClr val="bg1"/>
                </a:solidFill>
              </a:rPr>
              <a:t>dapat</a:t>
            </a:r>
            <a:r>
              <a:rPr lang="en-US" sz="2000" b="1" i="1" dirty="0" smtClean="0">
                <a:solidFill>
                  <a:schemeClr val="bg1"/>
                </a:solidFill>
              </a:rPr>
              <a:t> </a:t>
            </a:r>
            <a:r>
              <a:rPr lang="en-US" sz="2000" b="1" i="1" dirty="0" err="1" smtClean="0">
                <a:solidFill>
                  <a:schemeClr val="bg1"/>
                </a:solidFill>
              </a:rPr>
              <a:t>meningkatkan</a:t>
            </a:r>
            <a:r>
              <a:rPr lang="en-US" sz="2000" b="1" i="1" dirty="0" smtClean="0">
                <a:solidFill>
                  <a:schemeClr val="bg1"/>
                </a:solidFill>
              </a:rPr>
              <a:t> </a:t>
            </a:r>
            <a:r>
              <a:rPr lang="en-US" sz="2000" b="1" i="1" dirty="0" err="1" smtClean="0">
                <a:solidFill>
                  <a:schemeClr val="bg1"/>
                </a:solidFill>
              </a:rPr>
              <a:t>kompetensi</a:t>
            </a:r>
            <a:r>
              <a:rPr lang="en-US" sz="2000" b="1" i="1" dirty="0" smtClean="0">
                <a:solidFill>
                  <a:schemeClr val="bg1"/>
                </a:solidFill>
              </a:rPr>
              <a:t> </a:t>
            </a:r>
            <a:r>
              <a:rPr lang="en-US" sz="2000" b="1" i="1" dirty="0" err="1" smtClean="0">
                <a:solidFill>
                  <a:schemeClr val="bg1"/>
                </a:solidFill>
              </a:rPr>
              <a:t>dan</a:t>
            </a:r>
            <a:r>
              <a:rPr lang="en-US" sz="2000" b="1" i="1" dirty="0" smtClean="0">
                <a:solidFill>
                  <a:schemeClr val="bg1"/>
                </a:solidFill>
              </a:rPr>
              <a:t> </a:t>
            </a:r>
            <a:r>
              <a:rPr lang="en-US" sz="2000" b="1" i="1" dirty="0" err="1" smtClean="0">
                <a:solidFill>
                  <a:schemeClr val="bg1"/>
                </a:solidFill>
              </a:rPr>
              <a:t>berkembangnya</a:t>
            </a:r>
            <a:r>
              <a:rPr lang="en-US" sz="2000" b="1" i="1" dirty="0" smtClean="0">
                <a:solidFill>
                  <a:schemeClr val="bg1"/>
                </a:solidFill>
              </a:rPr>
              <a:t> </a:t>
            </a:r>
            <a:r>
              <a:rPr lang="en-US" sz="2000" b="1" i="1" dirty="0" err="1" smtClean="0">
                <a:solidFill>
                  <a:schemeClr val="bg1"/>
                </a:solidFill>
              </a:rPr>
              <a:t>wawasan</a:t>
            </a:r>
            <a:r>
              <a:rPr lang="en-US" sz="2000" b="1" i="1" dirty="0" smtClean="0">
                <a:solidFill>
                  <a:schemeClr val="bg1"/>
                </a:solidFill>
              </a:rPr>
              <a:t> </a:t>
            </a:r>
            <a:r>
              <a:rPr lang="en-US" sz="2000" b="1" i="1" dirty="0" err="1" smtClean="0">
                <a:solidFill>
                  <a:schemeClr val="bg1"/>
                </a:solidFill>
              </a:rPr>
              <a:t>kepustakawanan</a:t>
            </a:r>
            <a:r>
              <a:rPr lang="en-US" sz="2000" b="1" i="1" dirty="0" smtClean="0">
                <a:solidFill>
                  <a:schemeClr val="bg1"/>
                </a:solidFill>
              </a:rPr>
              <a:t> </a:t>
            </a:r>
            <a:r>
              <a:rPr lang="en-US" sz="2000" b="1" i="1" dirty="0" err="1" smtClean="0">
                <a:solidFill>
                  <a:schemeClr val="bg1"/>
                </a:solidFill>
              </a:rPr>
              <a:t>dapat</a:t>
            </a:r>
            <a:r>
              <a:rPr lang="en-US" sz="2000" b="1" i="1" dirty="0" smtClean="0">
                <a:solidFill>
                  <a:schemeClr val="bg1"/>
                </a:solidFill>
              </a:rPr>
              <a:t> </a:t>
            </a:r>
            <a:r>
              <a:rPr lang="en-US" sz="2000" b="1" i="1" dirty="0" err="1" smtClean="0">
                <a:solidFill>
                  <a:schemeClr val="bg1"/>
                </a:solidFill>
              </a:rPr>
              <a:t>terwujud</a:t>
            </a:r>
            <a:r>
              <a:rPr lang="en-US" sz="2000" b="1" i="1" dirty="0" smtClean="0">
                <a:solidFill>
                  <a:schemeClr val="bg1"/>
                </a:solidFill>
              </a:rPr>
              <a:t> </a:t>
            </a:r>
            <a:r>
              <a:rPr lang="en-US" sz="2000" b="1" i="1" dirty="0" err="1" smtClean="0">
                <a:solidFill>
                  <a:schemeClr val="bg1"/>
                </a:solidFill>
              </a:rPr>
              <a:t>sebagaimana</a:t>
            </a:r>
            <a:r>
              <a:rPr lang="en-US" sz="2000" b="1" i="1" dirty="0" smtClean="0">
                <a:solidFill>
                  <a:schemeClr val="bg1"/>
                </a:solidFill>
              </a:rPr>
              <a:t> </a:t>
            </a:r>
            <a:r>
              <a:rPr lang="en-US" sz="2000" b="1" i="1" dirty="0" err="1" smtClean="0">
                <a:solidFill>
                  <a:schemeClr val="bg1"/>
                </a:solidFill>
              </a:rPr>
              <a:t>mestinya</a:t>
            </a:r>
            <a:r>
              <a:rPr lang="en-US" sz="2000" b="1" i="1" dirty="0" smtClean="0">
                <a:solidFill>
                  <a:schemeClr val="bg1"/>
                </a:solidFill>
              </a:rPr>
              <a:t> </a:t>
            </a:r>
            <a:r>
              <a:rPr lang="en-US" sz="2000" b="1" i="1" dirty="0" err="1" smtClean="0">
                <a:solidFill>
                  <a:schemeClr val="bg1"/>
                </a:solidFill>
              </a:rPr>
              <a:t>antara</a:t>
            </a:r>
            <a:r>
              <a:rPr lang="en-US" sz="2000" b="1" i="1" dirty="0" smtClean="0">
                <a:solidFill>
                  <a:schemeClr val="bg1"/>
                </a:solidFill>
              </a:rPr>
              <a:t> </a:t>
            </a:r>
            <a:r>
              <a:rPr lang="en-US" sz="2000" b="1" i="1" dirty="0" err="1" smtClean="0">
                <a:solidFill>
                  <a:schemeClr val="bg1"/>
                </a:solidFill>
              </a:rPr>
              <a:t>Lembaga</a:t>
            </a:r>
            <a:r>
              <a:rPr lang="en-US" sz="2000" b="1" i="1" dirty="0" smtClean="0">
                <a:solidFill>
                  <a:schemeClr val="bg1"/>
                </a:solidFill>
              </a:rPr>
              <a:t> </a:t>
            </a:r>
            <a:r>
              <a:rPr lang="en-US" sz="2000" b="1" i="1" dirty="0" err="1" smtClean="0">
                <a:solidFill>
                  <a:schemeClr val="bg1"/>
                </a:solidFill>
              </a:rPr>
              <a:t>Kerja</a:t>
            </a:r>
            <a:r>
              <a:rPr lang="en-US" sz="2000" b="1" i="1" dirty="0" smtClean="0">
                <a:solidFill>
                  <a:schemeClr val="bg1"/>
                </a:solidFill>
              </a:rPr>
              <a:t> </a:t>
            </a:r>
            <a:r>
              <a:rPr lang="en-US" sz="2000" b="1" i="1" dirty="0" err="1" smtClean="0">
                <a:solidFill>
                  <a:schemeClr val="bg1"/>
                </a:solidFill>
              </a:rPr>
              <a:t>Pustakawan</a:t>
            </a:r>
            <a:r>
              <a:rPr lang="en-US" sz="2000" b="1" i="1" dirty="0" smtClean="0">
                <a:solidFill>
                  <a:schemeClr val="bg1"/>
                </a:solidFill>
              </a:rPr>
              <a:t> (LKP); </a:t>
            </a:r>
            <a:r>
              <a:rPr lang="en-US" sz="2000" b="1" i="1" dirty="0" err="1" smtClean="0">
                <a:solidFill>
                  <a:schemeClr val="bg1"/>
                </a:solidFill>
              </a:rPr>
              <a:t>Lembaga</a:t>
            </a:r>
            <a:r>
              <a:rPr lang="en-US" sz="2000" b="1" i="1" dirty="0" smtClean="0">
                <a:solidFill>
                  <a:schemeClr val="bg1"/>
                </a:solidFill>
              </a:rPr>
              <a:t> </a:t>
            </a:r>
            <a:r>
              <a:rPr lang="en-US" sz="2000" b="1" i="1" dirty="0" err="1" smtClean="0">
                <a:solidFill>
                  <a:schemeClr val="bg1"/>
                </a:solidFill>
              </a:rPr>
              <a:t>Pendidikan</a:t>
            </a:r>
            <a:r>
              <a:rPr lang="en-US" sz="2000" b="1" i="1" dirty="0" smtClean="0">
                <a:solidFill>
                  <a:schemeClr val="bg1"/>
                </a:solidFill>
              </a:rPr>
              <a:t> </a:t>
            </a:r>
            <a:r>
              <a:rPr lang="en-US" sz="2000" b="1" i="1" dirty="0" err="1" smtClean="0">
                <a:solidFill>
                  <a:schemeClr val="bg1"/>
                </a:solidFill>
              </a:rPr>
              <a:t>Pustakawan</a:t>
            </a:r>
            <a:r>
              <a:rPr lang="en-US" sz="2000" b="1" i="1" dirty="0" smtClean="0">
                <a:solidFill>
                  <a:schemeClr val="bg1"/>
                </a:solidFill>
              </a:rPr>
              <a:t> (LPP); </a:t>
            </a:r>
            <a:r>
              <a:rPr lang="en-US" sz="2000" b="1" i="1" dirty="0" err="1" smtClean="0">
                <a:solidFill>
                  <a:schemeClr val="bg1"/>
                </a:solidFill>
              </a:rPr>
              <a:t>dan</a:t>
            </a:r>
            <a:r>
              <a:rPr lang="en-US" sz="2000" b="1" i="1" dirty="0" smtClean="0">
                <a:solidFill>
                  <a:schemeClr val="bg1"/>
                </a:solidFill>
              </a:rPr>
              <a:t> </a:t>
            </a:r>
            <a:r>
              <a:rPr lang="en-US" sz="2000" b="1" i="1" dirty="0" err="1" smtClean="0">
                <a:solidFill>
                  <a:schemeClr val="bg1"/>
                </a:solidFill>
              </a:rPr>
              <a:t>Organisasi</a:t>
            </a:r>
            <a:r>
              <a:rPr lang="en-US" sz="2000" b="1" i="1" dirty="0" smtClean="0">
                <a:solidFill>
                  <a:schemeClr val="bg1"/>
                </a:solidFill>
              </a:rPr>
              <a:t> </a:t>
            </a:r>
            <a:r>
              <a:rPr lang="en-US" sz="2000" b="1" i="1" dirty="0" err="1" smtClean="0">
                <a:solidFill>
                  <a:schemeClr val="bg1"/>
                </a:solidFill>
              </a:rPr>
              <a:t>Profesi</a:t>
            </a:r>
            <a:r>
              <a:rPr lang="en-US" sz="2000" b="1" i="1" dirty="0" smtClean="0">
                <a:solidFill>
                  <a:schemeClr val="bg1"/>
                </a:solidFill>
              </a:rPr>
              <a:t> </a:t>
            </a:r>
            <a:r>
              <a:rPr lang="en-US" sz="2000" b="1" i="1" dirty="0" err="1" smtClean="0">
                <a:solidFill>
                  <a:schemeClr val="bg1"/>
                </a:solidFill>
              </a:rPr>
              <a:t>Pustakawan</a:t>
            </a:r>
            <a:r>
              <a:rPr lang="en-US" sz="2000" b="1" i="1" dirty="0" smtClean="0">
                <a:solidFill>
                  <a:schemeClr val="bg1"/>
                </a:solidFill>
              </a:rPr>
              <a:t> (OPP). </a:t>
            </a:r>
            <a:r>
              <a:rPr lang="en-US" sz="2000" b="1" i="1" dirty="0" err="1" smtClean="0">
                <a:solidFill>
                  <a:schemeClr val="bg1"/>
                </a:solidFill>
              </a:rPr>
              <a:t>Tampak</a:t>
            </a:r>
            <a:r>
              <a:rPr lang="en-US" sz="2000" b="1" i="1" dirty="0" smtClean="0">
                <a:solidFill>
                  <a:schemeClr val="bg1"/>
                </a:solidFill>
              </a:rPr>
              <a:t> </a:t>
            </a:r>
            <a:r>
              <a:rPr lang="en-US" sz="2000" b="1" i="1" dirty="0" err="1" smtClean="0">
                <a:solidFill>
                  <a:schemeClr val="bg1"/>
                </a:solidFill>
              </a:rPr>
              <a:t>sebagai</a:t>
            </a:r>
            <a:r>
              <a:rPr lang="en-US" sz="2000" b="1" i="1" dirty="0" smtClean="0">
                <a:solidFill>
                  <a:schemeClr val="bg1"/>
                </a:solidFill>
              </a:rPr>
              <a:t> </a:t>
            </a:r>
            <a:r>
              <a:rPr lang="en-US" sz="2000" b="1" i="1" dirty="0" err="1" smtClean="0">
                <a:solidFill>
                  <a:schemeClr val="bg1"/>
                </a:solidFill>
              </a:rPr>
              <a:t>berikut</a:t>
            </a:r>
            <a:r>
              <a:rPr lang="en-US" sz="2000" b="1" i="1" dirty="0" smtClean="0">
                <a:solidFill>
                  <a:schemeClr val="bg1"/>
                </a:solidFill>
              </a:rPr>
              <a:t>:</a:t>
            </a:r>
            <a:endParaRPr lang="en-US" sz="2000" b="1" dirty="0" smtClean="0">
              <a:solidFill>
                <a:schemeClr val="bg1"/>
              </a:solidFill>
            </a:endParaRPr>
          </a:p>
          <a:p>
            <a:pPr marL="457200" indent="-457200" algn="just">
              <a:buFont typeface="Wingdings" pitchFamily="2" charset="2"/>
              <a:buChar char="q"/>
            </a:pPr>
            <a:endParaRPr lang="en-US" sz="2000" b="1" i="1" dirty="0" smtClean="0">
              <a:solidFill>
                <a:schemeClr val="bg1"/>
              </a:solidFill>
            </a:endParaRPr>
          </a:p>
        </p:txBody>
      </p:sp>
      <p:sp>
        <p:nvSpPr>
          <p:cNvPr id="7" name="Date Placeholder 6"/>
          <p:cNvSpPr>
            <a:spLocks noGrp="1"/>
          </p:cNvSpPr>
          <p:nvPr>
            <p:ph type="dt" sz="half" idx="10"/>
          </p:nvPr>
        </p:nvSpPr>
        <p:spPr/>
        <p:txBody>
          <a:bodyPr/>
          <a:lstStyle/>
          <a:p>
            <a:r>
              <a:rPr lang="en-US" smtClean="0"/>
              <a:t>24 SEPTEMBER 2016</a:t>
            </a:r>
            <a:endParaRPr lang="en-US"/>
          </a:p>
        </p:txBody>
      </p:sp>
      <p:sp>
        <p:nvSpPr>
          <p:cNvPr id="8" name="Footer Placeholder 7"/>
          <p:cNvSpPr>
            <a:spLocks noGrp="1"/>
          </p:cNvSpPr>
          <p:nvPr>
            <p:ph type="ftr" sz="quarter" idx="11"/>
          </p:nvPr>
        </p:nvSpPr>
        <p:spPr/>
        <p:txBody>
          <a:bodyPr/>
          <a:lstStyle/>
          <a:p>
            <a:r>
              <a:rPr lang="en-US" smtClean="0"/>
              <a:t>supriyanto_prabowo@yahoo.com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plus(in)">
                                      <p:cBhvr>
                                        <p:cTn id="7" dur="2000"/>
                                        <p:tgtEl>
                                          <p:spTgt spid="101380"/>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61157"/>
                                        </p:tgtEl>
                                        <p:attrNameLst>
                                          <p:attrName>style.visibility</p:attrName>
                                        </p:attrNameLst>
                                      </p:cBhvr>
                                      <p:to>
                                        <p:strVal val="visible"/>
                                      </p:to>
                                    </p:set>
                                    <p:animEffect transition="in" filter="box(in)">
                                      <p:cBhvr>
                                        <p:cTn id="11" dur="500"/>
                                        <p:tgtEl>
                                          <p:spTgt spid="56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447800"/>
            <a:ext cx="4495800" cy="4559491"/>
          </a:xfrm>
        </p:spPr>
        <p:txBody>
          <a:bodyPr>
            <a:normAutofit fontScale="25000" lnSpcReduction="20000"/>
          </a:bodyPr>
          <a:lstStyle/>
          <a:p>
            <a:pPr marL="109728" lvl="0" indent="0">
              <a:buNone/>
            </a:pPr>
            <a:r>
              <a:rPr lang="en-AU" sz="8000" b="1" dirty="0" smtClean="0"/>
              <a:t>1) </a:t>
            </a:r>
            <a:r>
              <a:rPr lang="en-AU" sz="8000" b="1" dirty="0" err="1" smtClean="0"/>
              <a:t>Lembaga</a:t>
            </a:r>
            <a:r>
              <a:rPr lang="en-AU" sz="8000" b="1" dirty="0" smtClean="0"/>
              <a:t> </a:t>
            </a:r>
            <a:r>
              <a:rPr lang="en-AU" sz="8000" b="1" dirty="0" err="1"/>
              <a:t>Kerja</a:t>
            </a:r>
            <a:r>
              <a:rPr lang="en-AU" sz="8000" b="1" dirty="0"/>
              <a:t> </a:t>
            </a:r>
            <a:r>
              <a:rPr lang="en-AU" sz="8000" b="1" dirty="0" err="1"/>
              <a:t>Pustakwan</a:t>
            </a:r>
            <a:r>
              <a:rPr lang="en-AU" sz="8000" b="1" dirty="0"/>
              <a:t>; </a:t>
            </a:r>
            <a:r>
              <a:rPr lang="en-AU" sz="8000" dirty="0" smtClean="0"/>
              <a:t>ad. </a:t>
            </a:r>
            <a:r>
              <a:rPr lang="en-AU" sz="8000" dirty="0" err="1"/>
              <a:t>tempat</a:t>
            </a:r>
            <a:r>
              <a:rPr lang="en-AU" sz="8000" dirty="0"/>
              <a:t>/ </a:t>
            </a:r>
            <a:r>
              <a:rPr lang="en-AU" sz="8000" dirty="0" err="1"/>
              <a:t>institusi</a:t>
            </a:r>
            <a:r>
              <a:rPr lang="en-AU" sz="8000" dirty="0"/>
              <a:t>/ </a:t>
            </a:r>
            <a:r>
              <a:rPr lang="en-AU" sz="8000" dirty="0" err="1"/>
              <a:t>lembaga</a:t>
            </a:r>
            <a:r>
              <a:rPr lang="en-AU" sz="8000" dirty="0"/>
              <a:t> </a:t>
            </a:r>
            <a:r>
              <a:rPr lang="en-AU" sz="8000" dirty="0" err="1"/>
              <a:t>dmn</a:t>
            </a:r>
            <a:r>
              <a:rPr lang="en-AU" sz="8000" dirty="0"/>
              <a:t> </a:t>
            </a:r>
            <a:r>
              <a:rPr lang="en-AU" sz="8000" dirty="0" err="1" smtClean="0"/>
              <a:t>pustkw</a:t>
            </a:r>
            <a:r>
              <a:rPr lang="en-AU" sz="8000" dirty="0" smtClean="0"/>
              <a:t> </a:t>
            </a:r>
            <a:r>
              <a:rPr lang="en-AU" sz="8000" dirty="0" err="1"/>
              <a:t>bekerja</a:t>
            </a:r>
            <a:r>
              <a:rPr lang="en-AU" sz="8000" dirty="0"/>
              <a:t>, </a:t>
            </a:r>
            <a:r>
              <a:rPr lang="en-AU" sz="8000" dirty="0" err="1"/>
              <a:t>dikehendaki</a:t>
            </a:r>
            <a:r>
              <a:rPr lang="en-AU" sz="8000" dirty="0"/>
              <a:t> </a:t>
            </a:r>
            <a:r>
              <a:rPr lang="en-AU" sz="8000" dirty="0" err="1"/>
              <a:t>dlm</a:t>
            </a:r>
            <a:r>
              <a:rPr lang="en-AU" sz="8000" dirty="0"/>
              <a:t> UU </a:t>
            </a:r>
            <a:r>
              <a:rPr lang="en-AU" sz="8000" dirty="0" smtClean="0"/>
              <a:t>Perp., </a:t>
            </a:r>
            <a:r>
              <a:rPr lang="en-AU" sz="8000" dirty="0" err="1"/>
              <a:t>bhw</a:t>
            </a:r>
            <a:r>
              <a:rPr lang="en-AU" sz="8000" dirty="0"/>
              <a:t> </a:t>
            </a:r>
            <a:r>
              <a:rPr lang="en-AU" sz="8000" dirty="0" smtClean="0"/>
              <a:t>perp. Ad.</a:t>
            </a:r>
            <a:r>
              <a:rPr lang="en-AU" sz="8000" b="1" i="1" dirty="0" smtClean="0"/>
              <a:t>“</a:t>
            </a:r>
            <a:r>
              <a:rPr lang="en-AU" sz="8000" b="1" i="1" dirty="0" err="1" smtClean="0"/>
              <a:t>Institusi</a:t>
            </a:r>
            <a:r>
              <a:rPr lang="en-AU" sz="8000" b="1" i="1" dirty="0" smtClean="0"/>
              <a:t> </a:t>
            </a:r>
            <a:r>
              <a:rPr lang="en-AU" sz="8000" b="1" i="1" dirty="0" err="1"/>
              <a:t>pengelola</a:t>
            </a:r>
            <a:r>
              <a:rPr lang="en-AU" sz="8000" b="1" i="1" dirty="0"/>
              <a:t> </a:t>
            </a:r>
            <a:r>
              <a:rPr lang="en-AU" sz="8000" b="1" i="1" dirty="0" err="1"/>
              <a:t>koleksi</a:t>
            </a:r>
            <a:r>
              <a:rPr lang="en-AU" sz="8000" b="1" i="1" dirty="0"/>
              <a:t> </a:t>
            </a:r>
            <a:r>
              <a:rPr lang="en-AU" sz="8000" b="1" i="1" dirty="0" err="1"/>
              <a:t>karya</a:t>
            </a:r>
            <a:r>
              <a:rPr lang="en-AU" sz="8000" b="1" i="1" dirty="0"/>
              <a:t> </a:t>
            </a:r>
            <a:r>
              <a:rPr lang="en-AU" sz="8000" b="1" i="1" dirty="0" err="1"/>
              <a:t>tulis</a:t>
            </a:r>
            <a:r>
              <a:rPr lang="en-AU" sz="8000" b="1" i="1" dirty="0"/>
              <a:t>, </a:t>
            </a:r>
            <a:r>
              <a:rPr lang="en-AU" sz="8000" b="1" i="1" dirty="0" err="1"/>
              <a:t>karya</a:t>
            </a:r>
            <a:r>
              <a:rPr lang="en-AU" sz="8000" b="1" i="1" dirty="0"/>
              <a:t> </a:t>
            </a:r>
            <a:r>
              <a:rPr lang="en-AU" sz="8000" b="1" i="1" dirty="0" err="1"/>
              <a:t>cetak</a:t>
            </a:r>
            <a:r>
              <a:rPr lang="en-AU" sz="8000" b="1" i="1" dirty="0"/>
              <a:t>, &amp;/</a:t>
            </a:r>
            <a:r>
              <a:rPr lang="en-AU" sz="8000" b="1" i="1" dirty="0" err="1"/>
              <a:t>atau</a:t>
            </a:r>
            <a:r>
              <a:rPr lang="en-AU" sz="8000" b="1" i="1" dirty="0"/>
              <a:t> </a:t>
            </a:r>
            <a:r>
              <a:rPr lang="en-AU" sz="8000" b="1" i="1" dirty="0" err="1"/>
              <a:t>karya</a:t>
            </a:r>
            <a:r>
              <a:rPr lang="en-AU" sz="8000" b="1" i="1" dirty="0"/>
              <a:t> </a:t>
            </a:r>
            <a:r>
              <a:rPr lang="en-AU" sz="8000" b="1" i="1" dirty="0" err="1"/>
              <a:t>rekam</a:t>
            </a:r>
            <a:r>
              <a:rPr lang="en-AU" sz="8000" b="1" i="1" dirty="0"/>
              <a:t> </a:t>
            </a:r>
            <a:r>
              <a:rPr lang="en-AU" sz="8000" b="1" i="1" dirty="0" err="1"/>
              <a:t>secara</a:t>
            </a:r>
            <a:r>
              <a:rPr lang="en-AU" sz="8000" b="1" i="1" dirty="0"/>
              <a:t> </a:t>
            </a:r>
            <a:r>
              <a:rPr lang="en-AU" sz="8000" b="1" i="1" dirty="0" err="1"/>
              <a:t>profesional</a:t>
            </a:r>
            <a:r>
              <a:rPr lang="en-AU" sz="8000" b="1" i="1" dirty="0"/>
              <a:t> </a:t>
            </a:r>
            <a:r>
              <a:rPr lang="en-AU" sz="8000" b="1" i="1" dirty="0" err="1"/>
              <a:t>dgn</a:t>
            </a:r>
            <a:r>
              <a:rPr lang="en-AU" sz="8000" b="1" i="1" dirty="0"/>
              <a:t> </a:t>
            </a:r>
            <a:r>
              <a:rPr lang="en-AU" sz="8000" b="1" i="1" dirty="0" err="1"/>
              <a:t>sistem</a:t>
            </a:r>
            <a:r>
              <a:rPr lang="en-AU" sz="8000" b="1" i="1" dirty="0"/>
              <a:t> </a:t>
            </a:r>
            <a:r>
              <a:rPr lang="en-AU" sz="8000" b="1" i="1" dirty="0" err="1"/>
              <a:t>yg</a:t>
            </a:r>
            <a:r>
              <a:rPr lang="en-AU" sz="8000" b="1" i="1" dirty="0"/>
              <a:t> </a:t>
            </a:r>
            <a:r>
              <a:rPr lang="en-AU" sz="8000" b="1" i="1" dirty="0" err="1"/>
              <a:t>baku</a:t>
            </a:r>
            <a:r>
              <a:rPr lang="en-AU" sz="8000" b="1" i="1" dirty="0"/>
              <a:t> </a:t>
            </a:r>
            <a:r>
              <a:rPr lang="en-AU" sz="8000" b="1" i="1" dirty="0" err="1"/>
              <a:t>guna</a:t>
            </a:r>
            <a:r>
              <a:rPr lang="en-AU" sz="8000" b="1" i="1" dirty="0"/>
              <a:t> </a:t>
            </a:r>
            <a:r>
              <a:rPr lang="en-AU" sz="8000" b="1" i="1" dirty="0" err="1"/>
              <a:t>memenuhi</a:t>
            </a:r>
            <a:r>
              <a:rPr lang="en-AU" sz="8000" b="1" i="1" dirty="0"/>
              <a:t> </a:t>
            </a:r>
            <a:r>
              <a:rPr lang="en-AU" sz="8000" b="1" i="1" dirty="0" err="1"/>
              <a:t>kebutuhan</a:t>
            </a:r>
            <a:r>
              <a:rPr lang="en-AU" sz="8000" b="1" i="1" dirty="0"/>
              <a:t> </a:t>
            </a:r>
            <a:r>
              <a:rPr lang="en-AU" sz="8000" b="1" i="1" dirty="0" err="1"/>
              <a:t>pendidikan</a:t>
            </a:r>
            <a:r>
              <a:rPr lang="en-AU" sz="8000" b="1" i="1" dirty="0"/>
              <a:t>, </a:t>
            </a:r>
            <a:r>
              <a:rPr lang="en-AU" sz="8000" b="1" i="1" dirty="0" err="1"/>
              <a:t>penelitian</a:t>
            </a:r>
            <a:r>
              <a:rPr lang="en-AU" sz="8000" b="1" i="1" dirty="0"/>
              <a:t>, </a:t>
            </a:r>
            <a:r>
              <a:rPr lang="en-AU" sz="8000" b="1" i="1" dirty="0" err="1" smtClean="0"/>
              <a:t>pelestari</a:t>
            </a:r>
            <a:r>
              <a:rPr lang="en-AU" sz="8000" b="1" i="1" dirty="0" smtClean="0"/>
              <a:t> an</a:t>
            </a:r>
            <a:r>
              <a:rPr lang="en-AU" sz="8000" b="1" i="1" dirty="0"/>
              <a:t>, </a:t>
            </a:r>
            <a:r>
              <a:rPr lang="en-AU" sz="8000" b="1" i="1" dirty="0" err="1"/>
              <a:t>informasi</a:t>
            </a:r>
            <a:r>
              <a:rPr lang="en-AU" sz="8000" b="1" i="1" dirty="0"/>
              <a:t>, &amp; </a:t>
            </a:r>
            <a:r>
              <a:rPr lang="en-AU" sz="8000" b="1" i="1" dirty="0" err="1"/>
              <a:t>rekreasi</a:t>
            </a:r>
            <a:r>
              <a:rPr lang="en-AU" sz="8000" b="1" i="1" dirty="0"/>
              <a:t> </a:t>
            </a:r>
            <a:r>
              <a:rPr lang="en-AU" sz="8000" b="1" i="1" dirty="0" err="1"/>
              <a:t>para</a:t>
            </a:r>
            <a:r>
              <a:rPr lang="en-AU" sz="8000" b="1" i="1" dirty="0"/>
              <a:t> </a:t>
            </a:r>
            <a:r>
              <a:rPr lang="en-AU" sz="8000" b="1" i="1" dirty="0" err="1"/>
              <a:t>pemustaka</a:t>
            </a:r>
            <a:r>
              <a:rPr lang="en-AU" sz="8000" b="1" i="1" dirty="0"/>
              <a:t>”.  </a:t>
            </a:r>
          </a:p>
          <a:p>
            <a:pPr lvl="0">
              <a:buFont typeface="Wingdings" pitchFamily="2" charset="2"/>
              <a:buChar char="q"/>
            </a:pPr>
            <a:r>
              <a:rPr lang="en-AU" sz="8000" dirty="0" err="1"/>
              <a:t>Berarti</a:t>
            </a:r>
            <a:r>
              <a:rPr lang="en-AU" sz="8000" dirty="0"/>
              <a:t> </a:t>
            </a:r>
            <a:r>
              <a:rPr lang="en-AU" sz="8000" dirty="0" err="1" smtClean="0"/>
              <a:t>sdh</a:t>
            </a:r>
            <a:r>
              <a:rPr lang="en-AU" sz="8000" dirty="0" smtClean="0"/>
              <a:t> </a:t>
            </a:r>
            <a:r>
              <a:rPr lang="en-AU" sz="8000" dirty="0" err="1"/>
              <a:t>saatnya</a:t>
            </a:r>
            <a:r>
              <a:rPr lang="en-AU" sz="8000" dirty="0"/>
              <a:t> </a:t>
            </a:r>
            <a:r>
              <a:rPr lang="en-AU" sz="8000" dirty="0" err="1"/>
              <a:t>disadari</a:t>
            </a:r>
            <a:r>
              <a:rPr lang="en-AU" sz="8000" dirty="0"/>
              <a:t> </a:t>
            </a:r>
            <a:r>
              <a:rPr lang="en-AU" sz="8000" dirty="0" err="1"/>
              <a:t>bhw</a:t>
            </a:r>
            <a:r>
              <a:rPr lang="en-AU" sz="8000" dirty="0"/>
              <a:t> perp. </a:t>
            </a:r>
            <a:r>
              <a:rPr lang="en-AU" sz="8000" dirty="0" err="1"/>
              <a:t>adlh</a:t>
            </a:r>
            <a:r>
              <a:rPr lang="en-AU" sz="8000" dirty="0"/>
              <a:t> </a:t>
            </a:r>
            <a:r>
              <a:rPr lang="en-AU" sz="8000" dirty="0" err="1" smtClean="0"/>
              <a:t>sbuah</a:t>
            </a:r>
            <a:r>
              <a:rPr lang="en-AU" sz="8000" dirty="0" smtClean="0"/>
              <a:t> </a:t>
            </a:r>
            <a:r>
              <a:rPr lang="en-AU" sz="8000" dirty="0" err="1"/>
              <a:t>institusi</a:t>
            </a:r>
            <a:r>
              <a:rPr lang="en-AU" sz="8000" dirty="0"/>
              <a:t> </a:t>
            </a:r>
            <a:r>
              <a:rPr lang="en-AU" sz="8000" dirty="0" err="1"/>
              <a:t>profesional</a:t>
            </a:r>
            <a:r>
              <a:rPr lang="en-AU" sz="8000" dirty="0"/>
              <a:t>, </a:t>
            </a:r>
            <a:r>
              <a:rPr lang="en-AU" sz="8000" dirty="0" err="1"/>
              <a:t>layak</a:t>
            </a:r>
            <a:r>
              <a:rPr lang="en-AU" sz="8000" dirty="0"/>
              <a:t> </a:t>
            </a:r>
            <a:r>
              <a:rPr lang="en-AU" sz="8000" dirty="0" err="1" smtClean="0"/>
              <a:t>pengelola</a:t>
            </a:r>
            <a:r>
              <a:rPr lang="en-AU" sz="8000" dirty="0" smtClean="0"/>
              <a:t>- </a:t>
            </a:r>
            <a:r>
              <a:rPr lang="en-AU" sz="8000" dirty="0" err="1" smtClean="0"/>
              <a:t>nya</a:t>
            </a:r>
            <a:r>
              <a:rPr lang="en-AU" sz="8000" dirty="0"/>
              <a:t>, </a:t>
            </a:r>
            <a:r>
              <a:rPr lang="en-AU" sz="8000" dirty="0" err="1"/>
              <a:t>atau</a:t>
            </a:r>
            <a:r>
              <a:rPr lang="en-AU" sz="8000" dirty="0"/>
              <a:t> </a:t>
            </a:r>
            <a:r>
              <a:rPr lang="en-AU" sz="8000" dirty="0" err="1"/>
              <a:t>kita</a:t>
            </a:r>
            <a:r>
              <a:rPr lang="en-AU" sz="8000" dirty="0"/>
              <a:t> </a:t>
            </a:r>
            <a:r>
              <a:rPr lang="en-AU" sz="8000" dirty="0" err="1"/>
              <a:t>sebut</a:t>
            </a:r>
            <a:r>
              <a:rPr lang="en-AU" sz="8000" dirty="0"/>
              <a:t> </a:t>
            </a:r>
            <a:r>
              <a:rPr lang="en-AU" sz="8000" dirty="0" err="1" smtClean="0"/>
              <a:t>pustaka</a:t>
            </a:r>
            <a:r>
              <a:rPr lang="en-AU" sz="8000" dirty="0" smtClean="0"/>
              <a:t> </a:t>
            </a:r>
            <a:r>
              <a:rPr lang="en-AU" sz="8000" dirty="0" err="1" smtClean="0"/>
              <a:t>wannya</a:t>
            </a:r>
            <a:r>
              <a:rPr lang="en-AU" sz="8000" dirty="0" smtClean="0"/>
              <a:t> </a:t>
            </a:r>
            <a:r>
              <a:rPr lang="en-AU" sz="8000" dirty="0" err="1"/>
              <a:t>juga</a:t>
            </a:r>
            <a:r>
              <a:rPr lang="en-AU" sz="8000" dirty="0"/>
              <a:t> </a:t>
            </a:r>
            <a:r>
              <a:rPr lang="en-AU" sz="8000" dirty="0" err="1"/>
              <a:t>hrs</a:t>
            </a:r>
            <a:r>
              <a:rPr lang="en-AU" sz="8000" dirty="0"/>
              <a:t> </a:t>
            </a:r>
            <a:r>
              <a:rPr lang="en-AU" sz="8000" dirty="0" smtClean="0"/>
              <a:t>professional</a:t>
            </a:r>
            <a:r>
              <a:rPr lang="en-AU" sz="8000" dirty="0"/>
              <a:t>, </a:t>
            </a:r>
            <a:r>
              <a:rPr lang="en-AU" sz="8000" dirty="0" err="1"/>
              <a:t>memiliki</a:t>
            </a:r>
            <a:r>
              <a:rPr lang="en-AU" sz="8000" dirty="0"/>
              <a:t> </a:t>
            </a:r>
            <a:r>
              <a:rPr lang="en-AU" sz="8000" dirty="0" err="1"/>
              <a:t>koleksi</a:t>
            </a:r>
            <a:r>
              <a:rPr lang="en-AU" sz="8000" dirty="0"/>
              <a:t> </a:t>
            </a:r>
            <a:r>
              <a:rPr lang="en-AU" sz="8000" dirty="0" err="1"/>
              <a:t>yg</a:t>
            </a:r>
            <a:r>
              <a:rPr lang="en-AU" sz="8000" dirty="0"/>
              <a:t> </a:t>
            </a:r>
            <a:r>
              <a:rPr lang="en-AU" sz="8000" dirty="0" err="1"/>
              <a:t>diperlukan</a:t>
            </a:r>
            <a:r>
              <a:rPr lang="en-AU" sz="8000" dirty="0"/>
              <a:t> </a:t>
            </a:r>
            <a:r>
              <a:rPr lang="en-AU" sz="8000" dirty="0" err="1"/>
              <a:t>pemustakanya</a:t>
            </a:r>
            <a:r>
              <a:rPr lang="en-AU" sz="8000" dirty="0"/>
              <a:t> </a:t>
            </a:r>
            <a:r>
              <a:rPr lang="en-AU" sz="8000" dirty="0" err="1"/>
              <a:t>sesuai</a:t>
            </a:r>
            <a:r>
              <a:rPr lang="en-AU" sz="8000" dirty="0"/>
              <a:t> </a:t>
            </a:r>
            <a:r>
              <a:rPr lang="en-AU" sz="8000" dirty="0" err="1"/>
              <a:t>kebutuhan</a:t>
            </a:r>
            <a:r>
              <a:rPr lang="en-AU" sz="8000" dirty="0"/>
              <a:t> </a:t>
            </a:r>
            <a:r>
              <a:rPr lang="en-AU" sz="8000" dirty="0" err="1"/>
              <a:t>lembaganya</a:t>
            </a:r>
            <a:r>
              <a:rPr lang="en-AU" sz="8000" dirty="0"/>
              <a:t>. </a:t>
            </a:r>
            <a:endParaRPr lang="en-US" sz="8000" dirty="0"/>
          </a:p>
          <a:p>
            <a:endParaRPr lang="en-US" dirty="0"/>
          </a:p>
        </p:txBody>
      </p:sp>
      <p:sp>
        <p:nvSpPr>
          <p:cNvPr id="3" name="Content Placeholder 2"/>
          <p:cNvSpPr>
            <a:spLocks noGrp="1"/>
          </p:cNvSpPr>
          <p:nvPr>
            <p:ph sz="half" idx="2"/>
          </p:nvPr>
        </p:nvSpPr>
        <p:spPr>
          <a:xfrm>
            <a:off x="4495800" y="1295400"/>
            <a:ext cx="4495800" cy="4711891"/>
          </a:xfrm>
        </p:spPr>
        <p:txBody>
          <a:bodyPr>
            <a:noAutofit/>
          </a:bodyPr>
          <a:lstStyle/>
          <a:p>
            <a:pPr marL="566928" lvl="0" indent="-457200">
              <a:buFont typeface="+mj-lt"/>
              <a:buAutoNum type="arabicParenR" startAt="2"/>
            </a:pPr>
            <a:r>
              <a:rPr lang="en-AU" sz="2000" b="1" dirty="0" err="1"/>
              <a:t>Lembaga</a:t>
            </a:r>
            <a:r>
              <a:rPr lang="en-AU" sz="2000" b="1" dirty="0"/>
              <a:t> </a:t>
            </a:r>
            <a:r>
              <a:rPr lang="en-AU" sz="2000" b="1" dirty="0" err="1"/>
              <a:t>Pendidikan</a:t>
            </a:r>
            <a:r>
              <a:rPr lang="en-AU" sz="2000" b="1" dirty="0"/>
              <a:t> </a:t>
            </a:r>
            <a:r>
              <a:rPr lang="en-AU" sz="2000" b="1" dirty="0" err="1" smtClean="0"/>
              <a:t>Pustaka</a:t>
            </a:r>
            <a:r>
              <a:rPr lang="en-AU" sz="2000" b="1" dirty="0" smtClean="0"/>
              <a:t> wan</a:t>
            </a:r>
            <a:r>
              <a:rPr lang="en-AU" sz="2000" b="1" dirty="0"/>
              <a:t>; </a:t>
            </a:r>
            <a:r>
              <a:rPr lang="en-AU" sz="2000" dirty="0" err="1"/>
              <a:t>dimaksud</a:t>
            </a:r>
            <a:r>
              <a:rPr lang="en-AU" sz="2000" dirty="0"/>
              <a:t> </a:t>
            </a:r>
            <a:r>
              <a:rPr lang="en-AU" sz="2000" dirty="0" err="1"/>
              <a:t>bhw</a:t>
            </a:r>
            <a:r>
              <a:rPr lang="en-AU" sz="2000" dirty="0"/>
              <a:t> </a:t>
            </a:r>
            <a:r>
              <a:rPr lang="en-AU" sz="2000" dirty="0" err="1" smtClean="0"/>
              <a:t>penddkn</a:t>
            </a:r>
            <a:r>
              <a:rPr lang="en-AU" sz="2000" dirty="0" smtClean="0"/>
              <a:t> </a:t>
            </a:r>
            <a:r>
              <a:rPr lang="en-AU" sz="2000" dirty="0"/>
              <a:t>&amp;/</a:t>
            </a:r>
            <a:r>
              <a:rPr lang="en-AU" sz="2000" dirty="0" err="1"/>
              <a:t>atau</a:t>
            </a:r>
            <a:r>
              <a:rPr lang="en-AU" sz="2000" dirty="0"/>
              <a:t> </a:t>
            </a:r>
            <a:r>
              <a:rPr lang="en-AU" sz="2000" dirty="0" err="1" smtClean="0"/>
              <a:t>platihan</a:t>
            </a:r>
            <a:r>
              <a:rPr lang="en-AU" sz="2000" dirty="0" smtClean="0"/>
              <a:t> </a:t>
            </a:r>
            <a:r>
              <a:rPr lang="en-AU" sz="2000" dirty="0" err="1" smtClean="0"/>
              <a:t>jabtn</a:t>
            </a:r>
            <a:r>
              <a:rPr lang="en-AU" sz="2000" dirty="0" smtClean="0"/>
              <a:t> </a:t>
            </a:r>
            <a:r>
              <a:rPr lang="en-AU" sz="2000" dirty="0" err="1" smtClean="0"/>
              <a:t>mempu</a:t>
            </a:r>
            <a:r>
              <a:rPr lang="en-AU" sz="2000" dirty="0" smtClean="0"/>
              <a:t> </a:t>
            </a:r>
            <a:r>
              <a:rPr lang="en-AU" sz="2000" dirty="0" err="1" smtClean="0"/>
              <a:t>nyai</a:t>
            </a:r>
            <a:r>
              <a:rPr lang="en-AU" sz="2000" dirty="0" smtClean="0"/>
              <a:t> </a:t>
            </a:r>
            <a:r>
              <a:rPr lang="en-AU" sz="2000" dirty="0" err="1" smtClean="0"/>
              <a:t>kterkaitan</a:t>
            </a:r>
            <a:r>
              <a:rPr lang="en-AU" sz="2000" dirty="0" smtClean="0"/>
              <a:t> </a:t>
            </a:r>
            <a:r>
              <a:rPr lang="en-AU" sz="2000" dirty="0" err="1"/>
              <a:t>erat</a:t>
            </a:r>
            <a:r>
              <a:rPr lang="en-AU" sz="2000" dirty="0"/>
              <a:t> dg </a:t>
            </a:r>
            <a:r>
              <a:rPr lang="en-AU" sz="2000" dirty="0" err="1" smtClean="0"/>
              <a:t>penem</a:t>
            </a:r>
            <a:r>
              <a:rPr lang="en-AU" sz="2000" dirty="0" smtClean="0"/>
              <a:t> </a:t>
            </a:r>
            <a:r>
              <a:rPr lang="en-AU" sz="2000" dirty="0" err="1" smtClean="0"/>
              <a:t>patan</a:t>
            </a:r>
            <a:r>
              <a:rPr lang="en-AU" sz="2000" dirty="0" smtClean="0"/>
              <a:t> </a:t>
            </a:r>
            <a:r>
              <a:rPr lang="en-AU" sz="2000" dirty="0" err="1"/>
              <a:t>seseorang</a:t>
            </a:r>
            <a:r>
              <a:rPr lang="en-AU" sz="2000" dirty="0"/>
              <a:t> </a:t>
            </a:r>
            <a:r>
              <a:rPr lang="en-AU" sz="2000" dirty="0" err="1"/>
              <a:t>dlm</a:t>
            </a:r>
            <a:r>
              <a:rPr lang="en-AU" sz="2000" dirty="0"/>
              <a:t> </a:t>
            </a:r>
            <a:r>
              <a:rPr lang="en-AU" sz="2000" dirty="0" err="1" smtClean="0"/>
              <a:t>jabtn</a:t>
            </a:r>
            <a:r>
              <a:rPr lang="en-AU" sz="2000" dirty="0"/>
              <a:t>, </a:t>
            </a:r>
            <a:r>
              <a:rPr lang="en-AU" sz="2000" dirty="0" smtClean="0"/>
              <a:t>se </a:t>
            </a:r>
            <a:r>
              <a:rPr lang="en-AU" sz="2000" dirty="0" err="1" smtClean="0"/>
              <a:t>hingga</a:t>
            </a:r>
            <a:r>
              <a:rPr lang="en-AU" sz="2000" dirty="0" smtClean="0"/>
              <a:t> </a:t>
            </a:r>
            <a:r>
              <a:rPr lang="en-AU" sz="2000" dirty="0" err="1"/>
              <a:t>siapapun</a:t>
            </a:r>
            <a:r>
              <a:rPr lang="en-AU" sz="2000" dirty="0"/>
              <a:t> </a:t>
            </a:r>
            <a:r>
              <a:rPr lang="en-AU" sz="2000" dirty="0" err="1" smtClean="0"/>
              <a:t>jabtnnya</a:t>
            </a:r>
            <a:r>
              <a:rPr lang="en-AU" sz="2000" dirty="0" smtClean="0"/>
              <a:t> </a:t>
            </a:r>
            <a:r>
              <a:rPr lang="en-AU" sz="2000" dirty="0" err="1" smtClean="0"/>
              <a:t>ter</a:t>
            </a:r>
            <a:r>
              <a:rPr lang="en-AU" sz="2000" dirty="0" smtClean="0"/>
              <a:t> </a:t>
            </a:r>
            <a:r>
              <a:rPr lang="en-AU" sz="2000" dirty="0" err="1" smtClean="0"/>
              <a:t>masuk</a:t>
            </a:r>
            <a:r>
              <a:rPr lang="en-AU" sz="2000" dirty="0" smtClean="0"/>
              <a:t> </a:t>
            </a:r>
            <a:r>
              <a:rPr lang="en-AU" sz="2000" dirty="0" err="1" smtClean="0"/>
              <a:t>Pustakwn</a:t>
            </a:r>
            <a:r>
              <a:rPr lang="en-AU" sz="2000" dirty="0" smtClean="0"/>
              <a:t> </a:t>
            </a:r>
            <a:r>
              <a:rPr lang="en-AU" sz="2000" dirty="0" err="1"/>
              <a:t>hrs</a:t>
            </a:r>
            <a:r>
              <a:rPr lang="en-AU" sz="2000" dirty="0"/>
              <a:t> </a:t>
            </a:r>
            <a:r>
              <a:rPr lang="en-AU" sz="2000" dirty="0" err="1"/>
              <a:t>memiliki</a:t>
            </a:r>
            <a:r>
              <a:rPr lang="en-AU" sz="2000" dirty="0"/>
              <a:t> </a:t>
            </a:r>
            <a:r>
              <a:rPr lang="en-AU" sz="2000" dirty="0" err="1"/>
              <a:t>diklat</a:t>
            </a:r>
            <a:r>
              <a:rPr lang="en-AU" sz="2000" dirty="0"/>
              <a:t> </a:t>
            </a:r>
            <a:r>
              <a:rPr lang="en-AU" sz="2000" dirty="0" err="1" smtClean="0"/>
              <a:t>jabtn</a:t>
            </a:r>
            <a:r>
              <a:rPr lang="en-AU" sz="2000" dirty="0" smtClean="0"/>
              <a:t> </a:t>
            </a:r>
            <a:r>
              <a:rPr lang="en-AU" sz="2000" dirty="0" err="1"/>
              <a:t>sesuai</a:t>
            </a:r>
            <a:r>
              <a:rPr lang="en-AU" sz="2000" dirty="0"/>
              <a:t> </a:t>
            </a:r>
            <a:r>
              <a:rPr lang="en-AU" sz="2000" dirty="0" smtClean="0"/>
              <a:t>dg </a:t>
            </a:r>
            <a:r>
              <a:rPr lang="en-AU" sz="2000" dirty="0" err="1" smtClean="0"/>
              <a:t>kompe</a:t>
            </a:r>
            <a:r>
              <a:rPr lang="en-AU" sz="2000" dirty="0" smtClean="0"/>
              <a:t> </a:t>
            </a:r>
            <a:r>
              <a:rPr lang="en-AU" sz="2000" dirty="0" err="1" smtClean="0"/>
              <a:t>tensi</a:t>
            </a:r>
            <a:r>
              <a:rPr lang="en-AU" sz="2000" dirty="0" smtClean="0"/>
              <a:t> </a:t>
            </a:r>
            <a:r>
              <a:rPr lang="en-AU" sz="2000" dirty="0" err="1"/>
              <a:t>yg</a:t>
            </a:r>
            <a:r>
              <a:rPr lang="en-AU" sz="2000" dirty="0"/>
              <a:t> </a:t>
            </a:r>
            <a:r>
              <a:rPr lang="en-AU" sz="2000" dirty="0" err="1"/>
              <a:t>diperlukan</a:t>
            </a:r>
            <a:r>
              <a:rPr lang="en-AU" sz="2000" dirty="0"/>
              <a:t>. </a:t>
            </a:r>
          </a:p>
          <a:p>
            <a:pPr lvl="0">
              <a:buFont typeface="Wingdings" pitchFamily="2" charset="2"/>
              <a:buChar char="q"/>
            </a:pPr>
            <a:r>
              <a:rPr lang="en-AU" sz="2000" b="1" i="1" dirty="0" err="1"/>
              <a:t>Adapun</a:t>
            </a:r>
            <a:r>
              <a:rPr lang="en-AU" sz="2000" b="1" i="1" dirty="0"/>
              <a:t> </a:t>
            </a:r>
            <a:r>
              <a:rPr lang="en-AU" sz="2000" b="1" i="1" dirty="0" err="1"/>
              <a:t>sasaran</a:t>
            </a:r>
            <a:r>
              <a:rPr lang="en-AU" sz="2000" b="1" i="1" dirty="0"/>
              <a:t> </a:t>
            </a:r>
            <a:r>
              <a:rPr lang="en-AU" sz="2000" b="1" i="1" dirty="0" err="1"/>
              <a:t>diklat</a:t>
            </a:r>
            <a:r>
              <a:rPr lang="en-AU" sz="2000" b="1" i="1" dirty="0"/>
              <a:t> </a:t>
            </a:r>
            <a:r>
              <a:rPr lang="en-AU" sz="2000" b="1" i="1" dirty="0" err="1"/>
              <a:t>adlh</a:t>
            </a:r>
            <a:r>
              <a:rPr lang="en-AU" sz="2000" b="1" i="1" dirty="0"/>
              <a:t> </a:t>
            </a:r>
            <a:r>
              <a:rPr lang="en-AU" sz="2000" b="1" i="1" dirty="0" err="1" smtClean="0"/>
              <a:t>ter</a:t>
            </a:r>
            <a:r>
              <a:rPr lang="en-AU" sz="2000" b="1" i="1" dirty="0" smtClean="0"/>
              <a:t> </a:t>
            </a:r>
            <a:r>
              <a:rPr lang="en-AU" sz="2000" b="1" i="1" dirty="0" err="1" smtClean="0"/>
              <a:t>sedianya</a:t>
            </a:r>
            <a:r>
              <a:rPr lang="en-AU" sz="2000" b="1" i="1" dirty="0" smtClean="0"/>
              <a:t> peg </a:t>
            </a:r>
            <a:r>
              <a:rPr lang="en-AU" sz="2000" b="1" i="1" dirty="0" err="1"/>
              <a:t>yg</a:t>
            </a:r>
            <a:r>
              <a:rPr lang="en-AU" sz="2000" b="1" i="1" dirty="0"/>
              <a:t> </a:t>
            </a:r>
            <a:r>
              <a:rPr lang="en-AU" sz="2000" b="1" i="1" dirty="0" err="1"/>
              <a:t>memiliki</a:t>
            </a:r>
            <a:r>
              <a:rPr lang="en-AU" sz="2000" b="1" i="1" dirty="0"/>
              <a:t> </a:t>
            </a:r>
            <a:r>
              <a:rPr lang="en-AU" sz="2000" b="1" i="1" dirty="0" err="1" smtClean="0"/>
              <a:t>kua</a:t>
            </a:r>
            <a:r>
              <a:rPr lang="en-AU" sz="2000" b="1" i="1" dirty="0" smtClean="0"/>
              <a:t> </a:t>
            </a:r>
            <a:r>
              <a:rPr lang="en-AU" sz="2000" b="1" i="1" dirty="0" err="1" smtClean="0"/>
              <a:t>litas</a:t>
            </a:r>
            <a:r>
              <a:rPr lang="en-AU" sz="2000" b="1" i="1" dirty="0" smtClean="0"/>
              <a:t> </a:t>
            </a:r>
            <a:r>
              <a:rPr lang="en-AU" sz="2000" b="1" i="1" dirty="0" err="1"/>
              <a:t>tttu</a:t>
            </a:r>
            <a:r>
              <a:rPr lang="en-AU" sz="2000" b="1" i="1" dirty="0"/>
              <a:t> </a:t>
            </a:r>
            <a:r>
              <a:rPr lang="en-AU" sz="2000" b="1" i="1" dirty="0" err="1"/>
              <a:t>guna</a:t>
            </a:r>
            <a:r>
              <a:rPr lang="en-AU" sz="2000" b="1" i="1" dirty="0"/>
              <a:t> </a:t>
            </a:r>
            <a:r>
              <a:rPr lang="en-AU" sz="2000" b="1" i="1" dirty="0" err="1" smtClean="0"/>
              <a:t>mmnhi</a:t>
            </a:r>
            <a:r>
              <a:rPr lang="en-AU" sz="2000" b="1" i="1" dirty="0" smtClean="0"/>
              <a:t> </a:t>
            </a:r>
            <a:r>
              <a:rPr lang="en-AU" sz="2000" b="1" i="1" dirty="0" err="1" smtClean="0"/>
              <a:t>persya</a:t>
            </a:r>
            <a:r>
              <a:rPr lang="en-AU" sz="2000" b="1" i="1" dirty="0" smtClean="0"/>
              <a:t> </a:t>
            </a:r>
            <a:r>
              <a:rPr lang="en-AU" sz="2000" b="1" i="1" dirty="0" err="1" smtClean="0"/>
              <a:t>ratan</a:t>
            </a:r>
            <a:r>
              <a:rPr lang="en-AU" sz="2000" b="1" i="1" dirty="0" smtClean="0"/>
              <a:t> </a:t>
            </a:r>
            <a:r>
              <a:rPr lang="en-AU" sz="2000" b="1" i="1" dirty="0" err="1"/>
              <a:t>utk</a:t>
            </a:r>
            <a:r>
              <a:rPr lang="en-AU" sz="2000" b="1" i="1" dirty="0"/>
              <a:t> </a:t>
            </a:r>
            <a:r>
              <a:rPr lang="en-AU" sz="2000" b="1" i="1" dirty="0" err="1"/>
              <a:t>diangkat</a:t>
            </a:r>
            <a:r>
              <a:rPr lang="en-AU" sz="2000" b="1" i="1" dirty="0"/>
              <a:t> </a:t>
            </a:r>
            <a:r>
              <a:rPr lang="en-AU" sz="2000" b="1" i="1" dirty="0" err="1"/>
              <a:t>dlm</a:t>
            </a:r>
            <a:r>
              <a:rPr lang="en-AU" sz="2000" b="1" i="1" dirty="0"/>
              <a:t> </a:t>
            </a:r>
            <a:r>
              <a:rPr lang="en-AU" sz="2000" b="1" i="1" dirty="0" err="1" smtClean="0"/>
              <a:t>jabtn</a:t>
            </a:r>
            <a:r>
              <a:rPr lang="en-AU" sz="2000" b="1" i="1" dirty="0" smtClean="0"/>
              <a:t> </a:t>
            </a:r>
            <a:r>
              <a:rPr lang="en-AU" sz="2000" b="1" i="1" dirty="0" err="1"/>
              <a:t>tertentu</a:t>
            </a:r>
            <a:r>
              <a:rPr lang="en-AU" sz="2000" b="1" i="1" dirty="0"/>
              <a:t> </a:t>
            </a:r>
            <a:r>
              <a:rPr lang="en-AU" sz="2000" b="1" i="1" dirty="0" err="1"/>
              <a:t>yi</a:t>
            </a:r>
            <a:r>
              <a:rPr lang="en-AU" sz="2000" b="1" i="1" dirty="0"/>
              <a:t> </a:t>
            </a:r>
            <a:r>
              <a:rPr lang="en-AU" sz="2000" b="1" i="1" dirty="0" err="1" smtClean="0"/>
              <a:t>pustkwn</a:t>
            </a:r>
            <a:r>
              <a:rPr lang="en-AU" sz="2000" b="1" i="1" dirty="0" smtClean="0"/>
              <a:t> </a:t>
            </a:r>
            <a:r>
              <a:rPr lang="en-AU" sz="2000" b="1" i="1" dirty="0" err="1"/>
              <a:t>termasuk</a:t>
            </a:r>
            <a:r>
              <a:rPr lang="en-AU" sz="2000" b="1" i="1" dirty="0"/>
              <a:t> </a:t>
            </a:r>
            <a:r>
              <a:rPr lang="en-AU" sz="2000" b="1" i="1" dirty="0" err="1"/>
              <a:t>tng</a:t>
            </a:r>
            <a:r>
              <a:rPr lang="en-AU" sz="2000" b="1" i="1" dirty="0"/>
              <a:t> </a:t>
            </a:r>
            <a:r>
              <a:rPr lang="en-AU" sz="2000" b="1" i="1" dirty="0" err="1"/>
              <a:t>teknis</a:t>
            </a:r>
            <a:r>
              <a:rPr lang="en-AU" sz="2000" b="1" i="1" dirty="0"/>
              <a:t> &amp; </a:t>
            </a:r>
            <a:r>
              <a:rPr lang="en-AU" sz="2000" b="1" i="1" dirty="0" err="1"/>
              <a:t>tng</a:t>
            </a:r>
            <a:r>
              <a:rPr lang="en-AU" sz="2000" b="1" i="1" dirty="0"/>
              <a:t> </a:t>
            </a:r>
            <a:r>
              <a:rPr lang="en-AU" sz="2000" b="1" i="1" dirty="0" err="1"/>
              <a:t>ahli</a:t>
            </a:r>
            <a:r>
              <a:rPr lang="en-AU" sz="2000" b="1" i="1" dirty="0"/>
              <a:t> </a:t>
            </a:r>
            <a:r>
              <a:rPr lang="en-AU" sz="2000" b="1" i="1" dirty="0" smtClean="0"/>
              <a:t>perp..</a:t>
            </a:r>
            <a:endParaRPr lang="en-AU" sz="2000" b="1" i="1" dirty="0"/>
          </a:p>
          <a:p>
            <a:pPr lvl="0">
              <a:buFont typeface="Wingdings" pitchFamily="2" charset="2"/>
              <a:buChar char="q"/>
            </a:pPr>
            <a:r>
              <a:rPr lang="en-AU" sz="2000" dirty="0" err="1" smtClean="0"/>
              <a:t>Pndidikan</a:t>
            </a:r>
            <a:r>
              <a:rPr lang="en-AU" sz="2000" dirty="0" smtClean="0"/>
              <a:t> </a:t>
            </a:r>
            <a:r>
              <a:rPr lang="en-AU" sz="2000" dirty="0"/>
              <a:t>&amp;/</a:t>
            </a:r>
            <a:r>
              <a:rPr lang="en-AU" sz="2000" dirty="0" err="1"/>
              <a:t>atau</a:t>
            </a:r>
            <a:r>
              <a:rPr lang="en-AU" sz="2000" dirty="0"/>
              <a:t> </a:t>
            </a:r>
            <a:r>
              <a:rPr lang="en-AU" sz="2000" dirty="0" err="1" smtClean="0"/>
              <a:t>platihan</a:t>
            </a:r>
            <a:r>
              <a:rPr lang="en-AU" sz="2000" dirty="0" smtClean="0"/>
              <a:t> </a:t>
            </a:r>
            <a:r>
              <a:rPr lang="en-AU" sz="2000" dirty="0" err="1"/>
              <a:t>juga</a:t>
            </a:r>
            <a:r>
              <a:rPr lang="en-AU" sz="2000" dirty="0"/>
              <a:t> </a:t>
            </a:r>
            <a:r>
              <a:rPr lang="en-AU" sz="2000" dirty="0" err="1"/>
              <a:t>brmakna</a:t>
            </a:r>
            <a:r>
              <a:rPr lang="en-AU" sz="2000" dirty="0"/>
              <a:t> </a:t>
            </a:r>
            <a:r>
              <a:rPr lang="en-AU" sz="2000" dirty="0" err="1" smtClean="0"/>
              <a:t>pengemb</a:t>
            </a:r>
            <a:r>
              <a:rPr lang="en-AU" sz="2000" dirty="0" smtClean="0"/>
              <a:t>. </a:t>
            </a:r>
            <a:r>
              <a:rPr lang="en-AU" sz="2000" dirty="0" err="1"/>
              <a:t>profesi</a:t>
            </a:r>
            <a:r>
              <a:rPr lang="en-AU" sz="2000" dirty="0"/>
              <a:t> </a:t>
            </a:r>
            <a:r>
              <a:rPr lang="en-AU" sz="2000" dirty="0" err="1"/>
              <a:t>yg</a:t>
            </a:r>
            <a:r>
              <a:rPr lang="en-AU" sz="2000" dirty="0"/>
              <a:t> </a:t>
            </a:r>
            <a:r>
              <a:rPr lang="en-AU" sz="2000" dirty="0" err="1"/>
              <a:t>berkelanjutan</a:t>
            </a:r>
            <a:r>
              <a:rPr lang="en-AU" sz="2000" dirty="0"/>
              <a:t> </a:t>
            </a:r>
            <a:r>
              <a:rPr lang="en-AU" sz="2000" dirty="0" err="1"/>
              <a:t>bagi</a:t>
            </a:r>
            <a:r>
              <a:rPr lang="en-AU" sz="2000" dirty="0"/>
              <a:t> </a:t>
            </a:r>
            <a:r>
              <a:rPr lang="en-AU" sz="2000" dirty="0" err="1"/>
              <a:t>profesi</a:t>
            </a:r>
            <a:r>
              <a:rPr lang="en-AU" sz="2000" dirty="0"/>
              <a:t>.</a:t>
            </a:r>
            <a:endParaRPr lang="en-US" sz="2000" dirty="0"/>
          </a:p>
          <a:p>
            <a:endParaRPr lang="en-US" sz="2000" dirty="0"/>
          </a:p>
        </p:txBody>
      </p:sp>
      <p:sp>
        <p:nvSpPr>
          <p:cNvPr id="4" name="Date Placeholder 3"/>
          <p:cNvSpPr>
            <a:spLocks noGrp="1"/>
          </p:cNvSpPr>
          <p:nvPr>
            <p:ph type="dt" sz="half" idx="10"/>
          </p:nvPr>
        </p:nvSpPr>
        <p:spPr/>
        <p:txBody>
          <a:bodyPr/>
          <a:lstStyle/>
          <a:p>
            <a:r>
              <a:rPr lang="en-US" smtClean="0"/>
              <a:t>24 SEPTEMBER 2016</a:t>
            </a:r>
            <a:endParaRPr lang="en-US"/>
          </a:p>
        </p:txBody>
      </p:sp>
      <p:sp>
        <p:nvSpPr>
          <p:cNvPr id="5" name="Footer Placeholder 4"/>
          <p:cNvSpPr>
            <a:spLocks noGrp="1"/>
          </p:cNvSpPr>
          <p:nvPr>
            <p:ph type="ftr" sz="quarter" idx="11"/>
          </p:nvPr>
        </p:nvSpPr>
        <p:spPr/>
        <p:txBody>
          <a:bodyPr/>
          <a:lstStyle/>
          <a:p>
            <a:r>
              <a:rPr lang="en-US" smtClean="0"/>
              <a:t>supriyanto_prabowo@yahoo.com</a:t>
            </a:r>
            <a:endParaRPr lang="en-US"/>
          </a:p>
        </p:txBody>
      </p:sp>
      <p:sp>
        <p:nvSpPr>
          <p:cNvPr id="6" name="Slide Number Placeholder 5"/>
          <p:cNvSpPr>
            <a:spLocks noGrp="1"/>
          </p:cNvSpPr>
          <p:nvPr>
            <p:ph type="sldNum" sz="quarter" idx="12"/>
          </p:nvPr>
        </p:nvSpPr>
        <p:spPr/>
        <p:txBody>
          <a:bodyPr/>
          <a:lstStyle/>
          <a:p>
            <a:fld id="{E1AD78F7-9B0F-4F0A-9334-772460733DEB}" type="slidenum">
              <a:rPr lang="en-US" smtClean="0"/>
              <a:pPr/>
              <a:t>47</a:t>
            </a:fld>
            <a:endParaRPr lang="en-US"/>
          </a:p>
        </p:txBody>
      </p:sp>
      <p:sp>
        <p:nvSpPr>
          <p:cNvPr id="7" name="Title 6"/>
          <p:cNvSpPr>
            <a:spLocks noGrp="1"/>
          </p:cNvSpPr>
          <p:nvPr>
            <p:ph type="title"/>
          </p:nvPr>
        </p:nvSpPr>
        <p:spPr/>
        <p:txBody>
          <a:bodyPr>
            <a:normAutofit/>
          </a:bodyPr>
          <a:lstStyle/>
          <a:p>
            <a:r>
              <a:rPr lang="en-ID" sz="3600" i="1" dirty="0" err="1" smtClean="0"/>
              <a:t>Lanjutan</a:t>
            </a:r>
            <a:r>
              <a:rPr lang="en-ID" sz="3600" i="1" dirty="0" smtClean="0"/>
              <a:t> (1. LKP ; 2. LPP)</a:t>
            </a:r>
            <a:endParaRPr lang="en-US" sz="3600" i="1" dirty="0"/>
          </a:p>
        </p:txBody>
      </p:sp>
    </p:spTree>
    <p:extLst>
      <p:ext uri="{BB962C8B-B14F-4D97-AF65-F5344CB8AC3E}">
        <p14:creationId xmlns:p14="http://schemas.microsoft.com/office/powerpoint/2010/main" xmlns="" val="3208117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66928" lvl="0" indent="-457200">
              <a:buFont typeface="+mj-lt"/>
              <a:buAutoNum type="arabicParenR" startAt="3"/>
            </a:pPr>
            <a:r>
              <a:rPr lang="en-AU" sz="2400" b="1" dirty="0" err="1" smtClean="0"/>
              <a:t>Organisasi</a:t>
            </a:r>
            <a:r>
              <a:rPr lang="en-AU" sz="2400" b="1" dirty="0" smtClean="0"/>
              <a:t> </a:t>
            </a:r>
            <a:r>
              <a:rPr lang="en-AU" sz="2400" b="1" dirty="0" err="1" smtClean="0"/>
              <a:t>Profesi</a:t>
            </a:r>
            <a:r>
              <a:rPr lang="en-AU" sz="2400" b="1" dirty="0" smtClean="0"/>
              <a:t> </a:t>
            </a:r>
            <a:r>
              <a:rPr lang="en-AU" sz="2400" b="1" dirty="0" err="1" smtClean="0"/>
              <a:t>Pustakawan</a:t>
            </a:r>
            <a:r>
              <a:rPr lang="en-AU" sz="2400" b="1" dirty="0" smtClean="0"/>
              <a:t>; </a:t>
            </a:r>
            <a:r>
              <a:rPr lang="en-AU" sz="2400" dirty="0" err="1" smtClean="0"/>
              <a:t>dikehendaki</a:t>
            </a:r>
            <a:r>
              <a:rPr lang="en-AU" sz="2400" dirty="0" smtClean="0"/>
              <a:t> </a:t>
            </a:r>
            <a:r>
              <a:rPr lang="en-AU" sz="2400" dirty="0" err="1" smtClean="0"/>
              <a:t>dlm</a:t>
            </a:r>
            <a:r>
              <a:rPr lang="en-AU" sz="2400" dirty="0" smtClean="0"/>
              <a:t> </a:t>
            </a:r>
            <a:r>
              <a:rPr lang="en-AU" sz="2400" dirty="0" err="1" smtClean="0"/>
              <a:t>Peratutan</a:t>
            </a:r>
            <a:r>
              <a:rPr lang="en-AU" sz="2400" dirty="0" smtClean="0"/>
              <a:t> MENPAN &amp; RB No. 9 </a:t>
            </a:r>
            <a:r>
              <a:rPr lang="en-AU" sz="2400" dirty="0" err="1" smtClean="0"/>
              <a:t>Thn</a:t>
            </a:r>
            <a:r>
              <a:rPr lang="en-AU" sz="2400" dirty="0" smtClean="0"/>
              <a:t> 2014  </a:t>
            </a:r>
            <a:r>
              <a:rPr lang="en-AU" sz="2400" dirty="0" err="1" smtClean="0"/>
              <a:t>Pasal</a:t>
            </a:r>
            <a:r>
              <a:rPr lang="en-AU" sz="2400" dirty="0" smtClean="0"/>
              <a:t> 1 </a:t>
            </a:r>
            <a:r>
              <a:rPr lang="en-AU" sz="2400" dirty="0" err="1" smtClean="0"/>
              <a:t>urut</a:t>
            </a:r>
            <a:r>
              <a:rPr lang="en-AU" sz="2400" dirty="0" smtClean="0"/>
              <a:t> 15.  </a:t>
            </a:r>
            <a:r>
              <a:rPr lang="en-AU" sz="2400" dirty="0" err="1" smtClean="0"/>
              <a:t>Organisasi</a:t>
            </a:r>
            <a:r>
              <a:rPr lang="en-AU" sz="2400" dirty="0" smtClean="0"/>
              <a:t> </a:t>
            </a:r>
            <a:r>
              <a:rPr lang="en-AU" sz="2400" dirty="0" err="1" smtClean="0"/>
              <a:t>Profesi</a:t>
            </a:r>
            <a:r>
              <a:rPr lang="en-AU" sz="2400" dirty="0" smtClean="0"/>
              <a:t> </a:t>
            </a:r>
            <a:r>
              <a:rPr lang="en-AU" sz="2400" dirty="0" err="1" smtClean="0"/>
              <a:t>adlh</a:t>
            </a:r>
            <a:r>
              <a:rPr lang="en-AU" sz="2400" dirty="0" smtClean="0"/>
              <a:t> </a:t>
            </a:r>
            <a:r>
              <a:rPr lang="en-AU" sz="2400" dirty="0" err="1" smtClean="0"/>
              <a:t>organisasi</a:t>
            </a:r>
            <a:r>
              <a:rPr lang="en-AU" sz="2400" dirty="0" smtClean="0"/>
              <a:t> </a:t>
            </a:r>
            <a:r>
              <a:rPr lang="en-AU" sz="2400" dirty="0" err="1" smtClean="0"/>
              <a:t>profesi</a:t>
            </a:r>
            <a:r>
              <a:rPr lang="en-AU" sz="2400" dirty="0" smtClean="0"/>
              <a:t> </a:t>
            </a:r>
            <a:r>
              <a:rPr lang="en-AU" sz="2400" dirty="0" err="1" smtClean="0"/>
              <a:t>pustakawan</a:t>
            </a:r>
            <a:r>
              <a:rPr lang="en-AU" sz="2400" dirty="0" smtClean="0"/>
              <a:t> </a:t>
            </a:r>
            <a:r>
              <a:rPr lang="en-AU" sz="2400" dirty="0" err="1" smtClean="0"/>
              <a:t>yg</a:t>
            </a:r>
            <a:r>
              <a:rPr lang="en-AU" sz="2400" dirty="0" smtClean="0"/>
              <a:t> </a:t>
            </a:r>
            <a:r>
              <a:rPr lang="en-AU" sz="2400" dirty="0" err="1" smtClean="0"/>
              <a:t>bertugas</a:t>
            </a:r>
            <a:r>
              <a:rPr lang="en-AU" sz="2400" dirty="0" smtClean="0"/>
              <a:t> </a:t>
            </a:r>
            <a:r>
              <a:rPr lang="en-AU" sz="2400" dirty="0" err="1" smtClean="0"/>
              <a:t>mengatur</a:t>
            </a:r>
            <a:r>
              <a:rPr lang="en-AU" sz="2400" dirty="0" smtClean="0"/>
              <a:t> &amp; </a:t>
            </a:r>
            <a:r>
              <a:rPr lang="en-AU" sz="2400" dirty="0" err="1" smtClean="0"/>
              <a:t>menetapkan</a:t>
            </a:r>
            <a:r>
              <a:rPr lang="en-AU" sz="2400" dirty="0" smtClean="0"/>
              <a:t> prinsip2 </a:t>
            </a:r>
            <a:r>
              <a:rPr lang="en-AU" sz="2400" dirty="0" err="1" smtClean="0"/>
              <a:t>profesionalisme</a:t>
            </a:r>
            <a:r>
              <a:rPr lang="en-AU" sz="2400" dirty="0" smtClean="0"/>
              <a:t> &amp; </a:t>
            </a:r>
            <a:r>
              <a:rPr lang="en-AU" sz="2400" dirty="0" err="1" smtClean="0"/>
              <a:t>etika</a:t>
            </a:r>
            <a:r>
              <a:rPr lang="en-AU" sz="2400" dirty="0" smtClean="0"/>
              <a:t> </a:t>
            </a:r>
            <a:r>
              <a:rPr lang="en-AU" sz="2400" dirty="0" err="1" smtClean="0"/>
              <a:t>Pustakawan</a:t>
            </a:r>
            <a:r>
              <a:rPr lang="en-AU" sz="2400" dirty="0" smtClean="0"/>
              <a:t>. </a:t>
            </a:r>
            <a:r>
              <a:rPr lang="en-AU" sz="2400" dirty="0" err="1" smtClean="0"/>
              <a:t>Organisasi</a:t>
            </a:r>
            <a:r>
              <a:rPr lang="en-AU" sz="2400" dirty="0" smtClean="0"/>
              <a:t> </a:t>
            </a:r>
            <a:r>
              <a:rPr lang="en-AU" sz="2400" dirty="0" err="1" smtClean="0"/>
              <a:t>profesi</a:t>
            </a:r>
            <a:r>
              <a:rPr lang="en-AU" sz="2400" dirty="0" smtClean="0"/>
              <a:t> (</a:t>
            </a:r>
            <a:r>
              <a:rPr lang="en-AU" sz="2400" dirty="0" err="1" smtClean="0"/>
              <a:t>Misal</a:t>
            </a:r>
            <a:r>
              <a:rPr lang="en-AU" sz="2400" dirty="0" smtClean="0"/>
              <a:t> IPI, ISIPII, FPKI, FPPTI, FPSI, ATPUSI, </a:t>
            </a:r>
            <a:r>
              <a:rPr lang="en-AU" sz="2400" dirty="0" err="1" smtClean="0"/>
              <a:t>dan</a:t>
            </a:r>
            <a:r>
              <a:rPr lang="en-AU" sz="2400" dirty="0" smtClean="0"/>
              <a:t> </a:t>
            </a:r>
            <a:r>
              <a:rPr lang="en-AU" sz="2400" dirty="0" err="1" smtClean="0"/>
              <a:t>sebagainya</a:t>
            </a:r>
            <a:r>
              <a:rPr lang="en-AU" sz="2400" dirty="0" smtClean="0"/>
              <a:t>), </a:t>
            </a:r>
            <a:r>
              <a:rPr lang="en-AU" sz="2400" dirty="0" err="1" smtClean="0"/>
              <a:t>mempunyai</a:t>
            </a:r>
            <a:r>
              <a:rPr lang="en-AU" sz="2400" dirty="0" smtClean="0"/>
              <a:t> </a:t>
            </a:r>
            <a:r>
              <a:rPr lang="en-AU" sz="2400" dirty="0" err="1" smtClean="0"/>
              <a:t>peluang</a:t>
            </a:r>
            <a:r>
              <a:rPr lang="en-AU" sz="2400" dirty="0" smtClean="0"/>
              <a:t> &amp; </a:t>
            </a:r>
            <a:r>
              <a:rPr lang="en-AU" sz="2400" dirty="0" err="1" smtClean="0"/>
              <a:t>kesempatan</a:t>
            </a:r>
            <a:r>
              <a:rPr lang="en-AU" sz="2400" dirty="0" smtClean="0"/>
              <a:t> </a:t>
            </a:r>
            <a:r>
              <a:rPr lang="en-AU" sz="2400" dirty="0" err="1" smtClean="0"/>
              <a:t>utk</a:t>
            </a:r>
            <a:r>
              <a:rPr lang="en-AU" sz="2400" dirty="0" smtClean="0"/>
              <a:t> </a:t>
            </a:r>
            <a:r>
              <a:rPr lang="en-AU" sz="2400" dirty="0" err="1" smtClean="0"/>
              <a:t>ikut</a:t>
            </a:r>
            <a:r>
              <a:rPr lang="en-AU" sz="2400" dirty="0" smtClean="0"/>
              <a:t> </a:t>
            </a:r>
            <a:r>
              <a:rPr lang="en-AU" sz="2400" dirty="0" err="1" smtClean="0"/>
              <a:t>serta</a:t>
            </a:r>
            <a:r>
              <a:rPr lang="en-AU" sz="2400" dirty="0" smtClean="0"/>
              <a:t> </a:t>
            </a:r>
            <a:r>
              <a:rPr lang="en-AU" sz="2400" dirty="0" err="1" smtClean="0"/>
              <a:t>memajukan</a:t>
            </a:r>
            <a:r>
              <a:rPr lang="en-AU" sz="2400" dirty="0" smtClean="0"/>
              <a:t> </a:t>
            </a:r>
            <a:r>
              <a:rPr lang="en-AU" sz="2400" dirty="0" err="1" smtClean="0"/>
              <a:t>dan</a:t>
            </a:r>
            <a:r>
              <a:rPr lang="en-AU" sz="2400" dirty="0" smtClean="0"/>
              <a:t> </a:t>
            </a:r>
            <a:r>
              <a:rPr lang="en-AU" sz="2400" dirty="0" err="1" smtClean="0"/>
              <a:t>melindungi</a:t>
            </a:r>
            <a:r>
              <a:rPr lang="en-AU" sz="2400" dirty="0" smtClean="0"/>
              <a:t>  </a:t>
            </a:r>
            <a:r>
              <a:rPr lang="en-AU" sz="2400" dirty="0" err="1" smtClean="0"/>
              <a:t>profesi</a:t>
            </a:r>
            <a:r>
              <a:rPr lang="en-AU" sz="2400" dirty="0" smtClean="0"/>
              <a:t>  </a:t>
            </a:r>
            <a:r>
              <a:rPr lang="en-AU" sz="2400" dirty="0" err="1" smtClean="0"/>
              <a:t>anggotanya</a:t>
            </a:r>
            <a:r>
              <a:rPr lang="en-AU" sz="2400" dirty="0" smtClean="0"/>
              <a:t> </a:t>
            </a:r>
            <a:r>
              <a:rPr lang="en-AU" sz="2400" dirty="0" err="1" smtClean="0"/>
              <a:t>dengan</a:t>
            </a:r>
            <a:r>
              <a:rPr lang="en-AU" sz="2400" dirty="0" smtClean="0"/>
              <a:t> cara2 </a:t>
            </a:r>
            <a:r>
              <a:rPr lang="en-AU" sz="2400" dirty="0" err="1" smtClean="0"/>
              <a:t>peningkatan</a:t>
            </a:r>
            <a:r>
              <a:rPr lang="en-AU" sz="2400" dirty="0" smtClean="0"/>
              <a:t> </a:t>
            </a:r>
            <a:r>
              <a:rPr lang="en-AU" sz="2400" dirty="0" err="1" smtClean="0"/>
              <a:t>kompetensinya</a:t>
            </a:r>
            <a:r>
              <a:rPr lang="en-AU" sz="2400" dirty="0" smtClean="0"/>
              <a:t>,  </a:t>
            </a:r>
            <a:r>
              <a:rPr lang="en-AU" sz="2400" dirty="0" err="1" smtClean="0"/>
              <a:t>karier</a:t>
            </a:r>
            <a:r>
              <a:rPr lang="en-AU" sz="2400" dirty="0" smtClean="0"/>
              <a:t>  &amp; </a:t>
            </a:r>
            <a:r>
              <a:rPr lang="en-AU" sz="2400" dirty="0" err="1" smtClean="0"/>
              <a:t>wawasan</a:t>
            </a:r>
            <a:r>
              <a:rPr lang="en-AU" sz="2400" dirty="0" smtClean="0"/>
              <a:t> </a:t>
            </a:r>
            <a:r>
              <a:rPr lang="en-AU" sz="2400" dirty="0" err="1" smtClean="0"/>
              <a:t>kepustakawanan</a:t>
            </a:r>
            <a:r>
              <a:rPr lang="en-AU" sz="2400" dirty="0" smtClean="0"/>
              <a:t> dg </a:t>
            </a:r>
            <a:r>
              <a:rPr lang="en-AU" sz="2400" dirty="0" err="1" smtClean="0"/>
              <a:t>berbagai</a:t>
            </a:r>
            <a:r>
              <a:rPr lang="en-AU" sz="2400" dirty="0" smtClean="0"/>
              <a:t> </a:t>
            </a:r>
            <a:r>
              <a:rPr lang="en-AU" sz="2400" dirty="0" err="1" smtClean="0"/>
              <a:t>kegiatan</a:t>
            </a:r>
            <a:r>
              <a:rPr lang="en-AU" sz="2400" dirty="0" smtClean="0"/>
              <a:t> &amp; </a:t>
            </a:r>
            <a:r>
              <a:rPr lang="en-AU" sz="2400" dirty="0" err="1" smtClean="0"/>
              <a:t>aktivitasnya</a:t>
            </a:r>
            <a:r>
              <a:rPr lang="en-AU" sz="2400" dirty="0" smtClean="0"/>
              <a:t>.</a:t>
            </a:r>
            <a:r>
              <a:rPr lang="en-AU" sz="2400" b="1" dirty="0" smtClean="0"/>
              <a:t> </a:t>
            </a:r>
            <a:endParaRPr lang="en-US" sz="2400" dirty="0" smtClean="0"/>
          </a:p>
          <a:p>
            <a:r>
              <a:rPr lang="en-AU" sz="2400" b="1" dirty="0" smtClean="0"/>
              <a:t> </a:t>
            </a:r>
            <a:endParaRPr lang="en-US" sz="2400" dirty="0" smtClean="0"/>
          </a:p>
          <a:p>
            <a:endParaRPr lang="en-US" sz="24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48</a:t>
            </a:fld>
            <a:endParaRPr lang="en-US"/>
          </a:p>
        </p:txBody>
      </p:sp>
      <p:sp>
        <p:nvSpPr>
          <p:cNvPr id="6" name="Title 5"/>
          <p:cNvSpPr>
            <a:spLocks noGrp="1"/>
          </p:cNvSpPr>
          <p:nvPr>
            <p:ph type="title"/>
          </p:nvPr>
        </p:nvSpPr>
        <p:spPr/>
        <p:txBody>
          <a:bodyPr>
            <a:normAutofit/>
          </a:bodyPr>
          <a:lstStyle/>
          <a:p>
            <a:r>
              <a:rPr lang="en-ID" sz="3600" i="1" dirty="0" err="1" smtClean="0"/>
              <a:t>Lanjutan</a:t>
            </a:r>
            <a:r>
              <a:rPr lang="en-ID" sz="3600" i="1" dirty="0" smtClean="0"/>
              <a:t> (</a:t>
            </a:r>
            <a:r>
              <a:rPr lang="en-ID" sz="3600" i="1" dirty="0" err="1" smtClean="0"/>
              <a:t>Strategi</a:t>
            </a:r>
            <a:r>
              <a:rPr lang="en-ID" sz="3600" i="1" dirty="0" smtClean="0"/>
              <a:t> </a:t>
            </a:r>
            <a:r>
              <a:rPr lang="en-ID" sz="3600" i="1" dirty="0" err="1" smtClean="0"/>
              <a:t>Pengemb</a:t>
            </a:r>
            <a:r>
              <a:rPr lang="en-ID" sz="3600" i="1" dirty="0" smtClean="0"/>
              <a:t>.)</a:t>
            </a:r>
            <a:endParaRPr lang="en-US" sz="3600" i="1" dirty="0"/>
          </a:p>
        </p:txBody>
      </p:sp>
    </p:spTree>
    <p:extLst>
      <p:ext uri="{BB962C8B-B14F-4D97-AF65-F5344CB8AC3E}">
        <p14:creationId xmlns:p14="http://schemas.microsoft.com/office/powerpoint/2010/main" xmlns="" val="2933209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3786246" y="6400800"/>
            <a:ext cx="6869113" cy="400050"/>
          </a:xfrm>
          <a:prstGeom prst="rect">
            <a:avLst/>
          </a:prstGeom>
          <a:noFill/>
          <a:ln w="9525">
            <a:noFill/>
            <a:miter lim="800000"/>
            <a:headEnd/>
            <a:tailEnd/>
          </a:ln>
        </p:spPr>
        <p:txBody>
          <a:bodyPr>
            <a:spAutoFit/>
          </a:bodyPr>
          <a:lstStyle/>
          <a:p>
            <a:r>
              <a:rPr lang="en-US" sz="2000" b="1" dirty="0">
                <a:solidFill>
                  <a:srgbClr val="7030A0"/>
                </a:solidFill>
              </a:rPr>
              <a:t>DMI </a:t>
            </a:r>
            <a:r>
              <a:rPr lang="en-US" sz="2000" b="1" dirty="0" err="1">
                <a:solidFill>
                  <a:srgbClr val="7030A0"/>
                </a:solidFill>
              </a:rPr>
              <a:t>bakat</a:t>
            </a:r>
            <a:r>
              <a:rPr lang="en-US" sz="2000" b="1" dirty="0">
                <a:solidFill>
                  <a:srgbClr val="7030A0"/>
                </a:solidFill>
              </a:rPr>
              <a:t>  </a:t>
            </a:r>
            <a:r>
              <a:rPr lang="en-US" sz="2000" b="1" dirty="0" err="1">
                <a:solidFill>
                  <a:srgbClr val="7030A0"/>
                </a:solidFill>
              </a:rPr>
              <a:t>menjadi</a:t>
            </a:r>
            <a:r>
              <a:rPr lang="en-US" sz="2000" b="1" dirty="0">
                <a:solidFill>
                  <a:srgbClr val="7030A0"/>
                </a:solidFill>
              </a:rPr>
              <a:t> </a:t>
            </a:r>
            <a:r>
              <a:rPr lang="en-US" sz="2000" b="1" dirty="0" err="1">
                <a:solidFill>
                  <a:srgbClr val="7030A0"/>
                </a:solidFill>
              </a:rPr>
              <a:t>lebih</a:t>
            </a:r>
            <a:r>
              <a:rPr lang="en-US" sz="2000" b="1" dirty="0">
                <a:solidFill>
                  <a:srgbClr val="7030A0"/>
                </a:solidFill>
              </a:rPr>
              <a:t> </a:t>
            </a:r>
            <a:r>
              <a:rPr lang="en-US" sz="2000" b="1" dirty="0" err="1">
                <a:solidFill>
                  <a:srgbClr val="7030A0"/>
                </a:solidFill>
              </a:rPr>
              <a:t>pasti</a:t>
            </a:r>
            <a:endParaRPr lang="en-US" sz="2000" b="1" dirty="0">
              <a:solidFill>
                <a:srgbClr val="7030A0"/>
              </a:solidFill>
            </a:endParaRPr>
          </a:p>
        </p:txBody>
      </p:sp>
      <p:sp>
        <p:nvSpPr>
          <p:cNvPr id="58377" name="TextBox 25"/>
          <p:cNvSpPr txBox="1">
            <a:spLocks noChangeArrowheads="1"/>
          </p:cNvSpPr>
          <p:nvPr/>
        </p:nvSpPr>
        <p:spPr bwMode="auto">
          <a:xfrm>
            <a:off x="0" y="739914"/>
            <a:ext cx="9516503" cy="707886"/>
          </a:xfrm>
          <a:prstGeom prst="rect">
            <a:avLst/>
          </a:prstGeom>
          <a:noFill/>
          <a:ln w="9525">
            <a:noFill/>
            <a:miter lim="800000"/>
            <a:headEnd/>
            <a:tailEnd/>
          </a:ln>
        </p:spPr>
        <p:txBody>
          <a:bodyPr wrap="square">
            <a:spAutoFit/>
          </a:bodyPr>
          <a:lstStyle/>
          <a:p>
            <a:pPr algn="ctr"/>
            <a:r>
              <a:rPr lang="en-US" sz="4000" b="1" i="1" dirty="0" smtClean="0">
                <a:solidFill>
                  <a:srgbClr val="FF0000"/>
                </a:solidFill>
              </a:rPr>
              <a:t>D. STRATEGI PENGEMBANGAN</a:t>
            </a:r>
            <a:endParaRPr lang="id-ID" sz="4000" b="1" i="1" dirty="0">
              <a:solidFill>
                <a:srgbClr val="FF0000"/>
              </a:solidFill>
            </a:endParaRPr>
          </a:p>
        </p:txBody>
      </p:sp>
      <p:pic>
        <p:nvPicPr>
          <p:cNvPr id="58378" name="Picture 9" descr="JOGJA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48600" y="6354763"/>
            <a:ext cx="1274763" cy="442912"/>
          </a:xfrm>
          <a:prstGeom prst="rect">
            <a:avLst/>
          </a:prstGeom>
          <a:noFill/>
          <a:ln w="9525">
            <a:noFill/>
            <a:miter lim="800000"/>
            <a:headEnd/>
            <a:tailEnd/>
          </a:ln>
        </p:spPr>
      </p:pic>
      <p:pic>
        <p:nvPicPr>
          <p:cNvPr id="58379" name="Picture 20" descr="Logo DMI"/>
          <p:cNvPicPr>
            <a:picLocks noChangeAspect="1" noChangeArrowheads="1"/>
          </p:cNvPicPr>
          <p:nvPr/>
        </p:nvPicPr>
        <p:blipFill>
          <a:blip r:embed="rId3" cstate="print"/>
          <a:srcRect/>
          <a:stretch>
            <a:fillRect/>
          </a:stretch>
        </p:blipFill>
        <p:spPr bwMode="auto">
          <a:xfrm>
            <a:off x="76200" y="76200"/>
            <a:ext cx="838200" cy="32385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r>
              <a:rPr lang="en-US" smtClean="0"/>
              <a:t>24 SEPTEMBER 2016</a:t>
            </a:r>
            <a:endParaRPr lang="en-US"/>
          </a:p>
        </p:txBody>
      </p:sp>
      <p:sp>
        <p:nvSpPr>
          <p:cNvPr id="13" name="Footer Placeholder 12"/>
          <p:cNvSpPr>
            <a:spLocks noGrp="1"/>
          </p:cNvSpPr>
          <p:nvPr>
            <p:ph type="ftr" sz="quarter" idx="11"/>
          </p:nvPr>
        </p:nvSpPr>
        <p:spPr/>
        <p:txBody>
          <a:bodyPr/>
          <a:lstStyle/>
          <a:p>
            <a:r>
              <a:rPr lang="en-US" smtClean="0"/>
              <a:t>supriyanto_prabowo@yahoo.com</a:t>
            </a:r>
            <a:endParaRPr lang="en-US"/>
          </a:p>
        </p:txBody>
      </p:sp>
      <p:sp>
        <p:nvSpPr>
          <p:cNvPr id="14" name="Slide Number Placeholder 13"/>
          <p:cNvSpPr>
            <a:spLocks noGrp="1"/>
          </p:cNvSpPr>
          <p:nvPr>
            <p:ph type="sldNum" sz="quarter" idx="12"/>
          </p:nvPr>
        </p:nvSpPr>
        <p:spPr/>
        <p:txBody>
          <a:bodyPr/>
          <a:lstStyle/>
          <a:p>
            <a:fld id="{E1AD78F7-9B0F-4F0A-9334-772460733DEB}" type="slidenum">
              <a:rPr lang="en-US" smtClean="0"/>
              <a:pPr/>
              <a:t>49</a:t>
            </a:fld>
            <a:endParaRPr lang="en-US"/>
          </a:p>
        </p:txBody>
      </p:sp>
      <p:grpSp>
        <p:nvGrpSpPr>
          <p:cNvPr id="2" name="Group 17"/>
          <p:cNvGrpSpPr/>
          <p:nvPr/>
        </p:nvGrpSpPr>
        <p:grpSpPr>
          <a:xfrm>
            <a:off x="1571604" y="1828800"/>
            <a:ext cx="6303978" cy="3962400"/>
            <a:chOff x="1428728" y="1714488"/>
            <a:chExt cx="6303978" cy="3284553"/>
          </a:xfrm>
        </p:grpSpPr>
        <p:sp>
          <p:nvSpPr>
            <p:cNvPr id="9" name="AutoShape 5"/>
            <p:cNvSpPr>
              <a:spLocks noChangeArrowheads="1"/>
            </p:cNvSpPr>
            <p:nvPr/>
          </p:nvSpPr>
          <p:spPr bwMode="auto">
            <a:xfrm>
              <a:off x="1428728" y="1714488"/>
              <a:ext cx="1565275" cy="998537"/>
            </a:xfrm>
            <a:prstGeom prst="homePlate">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id-ID" sz="2800" b="1" dirty="0">
                  <a:solidFill>
                    <a:schemeClr val="bg1"/>
                  </a:solidFill>
                  <a:latin typeface="Tahoma" pitchFamily="34" charset="0"/>
                  <a:cs typeface="+mn-cs"/>
                </a:rPr>
                <a:t>1</a:t>
              </a:r>
              <a:endParaRPr lang="en-US" sz="2800" b="1" dirty="0">
                <a:solidFill>
                  <a:schemeClr val="bg1"/>
                </a:solidFill>
                <a:latin typeface="Tahoma" pitchFamily="34" charset="0"/>
                <a:cs typeface="+mn-cs"/>
              </a:endParaRPr>
            </a:p>
          </p:txBody>
        </p:sp>
        <p:sp>
          <p:nvSpPr>
            <p:cNvPr id="15" name="AutoShape 5"/>
            <p:cNvSpPr>
              <a:spLocks noChangeArrowheads="1"/>
            </p:cNvSpPr>
            <p:nvPr/>
          </p:nvSpPr>
          <p:spPr bwMode="auto">
            <a:xfrm>
              <a:off x="3143240" y="1714488"/>
              <a:ext cx="4589466" cy="998537"/>
            </a:xfrm>
            <a:prstGeom prst="rect">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en-US" sz="2800" b="1" dirty="0" smtClean="0">
                  <a:solidFill>
                    <a:schemeClr val="bg1"/>
                  </a:solidFill>
                  <a:latin typeface="Tahoma" pitchFamily="34" charset="0"/>
                </a:rPr>
                <a:t>LKP</a:t>
              </a:r>
            </a:p>
            <a:p>
              <a:pPr algn="ctr" eaLnBrk="0" fontAlgn="auto" hangingPunct="0">
                <a:spcBef>
                  <a:spcPts val="0"/>
                </a:spcBef>
                <a:spcAft>
                  <a:spcPts val="0"/>
                </a:spcAft>
                <a:defRPr/>
              </a:pPr>
              <a:r>
                <a:rPr lang="en-US" sz="1600" b="1" dirty="0" smtClean="0">
                  <a:solidFill>
                    <a:schemeClr val="bg1"/>
                  </a:solidFill>
                  <a:latin typeface="Tahoma" pitchFamily="34" charset="0"/>
                  <a:cs typeface="+mn-cs"/>
                </a:rPr>
                <a:t>(LEMBAGA KERJA PUSTAKAWAN</a:t>
              </a:r>
              <a:r>
                <a:rPr lang="en-US" sz="1600" b="1" dirty="0" smtClean="0">
                  <a:solidFill>
                    <a:schemeClr val="bg1"/>
                  </a:solidFill>
                  <a:latin typeface="Tahoma" pitchFamily="34" charset="0"/>
                  <a:cs typeface="+mn-cs"/>
                  <a:sym typeface="Wingdings" pitchFamily="2" charset="2"/>
                </a:rPr>
                <a:t>)</a:t>
              </a:r>
              <a:endParaRPr lang="en-US" sz="1600" b="1" dirty="0">
                <a:solidFill>
                  <a:schemeClr val="bg1"/>
                </a:solidFill>
                <a:latin typeface="Tahoma" pitchFamily="34" charset="0"/>
                <a:cs typeface="+mn-cs"/>
              </a:endParaRPr>
            </a:p>
          </p:txBody>
        </p:sp>
        <p:sp>
          <p:nvSpPr>
            <p:cNvPr id="21" name="AutoShape 5"/>
            <p:cNvSpPr>
              <a:spLocks noChangeArrowheads="1"/>
            </p:cNvSpPr>
            <p:nvPr/>
          </p:nvSpPr>
          <p:spPr bwMode="auto">
            <a:xfrm>
              <a:off x="1428728" y="2857496"/>
              <a:ext cx="1565275" cy="998538"/>
            </a:xfrm>
            <a:prstGeom prst="homePlate">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id-ID" sz="2800" b="1" dirty="0">
                  <a:solidFill>
                    <a:schemeClr val="bg1"/>
                  </a:solidFill>
                  <a:latin typeface="Tahoma" pitchFamily="34" charset="0"/>
                  <a:cs typeface="+mn-cs"/>
                </a:rPr>
                <a:t>2</a:t>
              </a:r>
              <a:endParaRPr lang="en-US" sz="2800" b="1" dirty="0">
                <a:solidFill>
                  <a:schemeClr val="bg1"/>
                </a:solidFill>
                <a:latin typeface="Tahoma" pitchFamily="34" charset="0"/>
                <a:cs typeface="+mn-cs"/>
              </a:endParaRPr>
            </a:p>
          </p:txBody>
        </p:sp>
        <p:sp>
          <p:nvSpPr>
            <p:cNvPr id="22" name="AutoShape 5"/>
            <p:cNvSpPr>
              <a:spLocks noChangeArrowheads="1"/>
            </p:cNvSpPr>
            <p:nvPr/>
          </p:nvSpPr>
          <p:spPr bwMode="auto">
            <a:xfrm>
              <a:off x="3143240" y="2857496"/>
              <a:ext cx="4589466" cy="998538"/>
            </a:xfrm>
            <a:prstGeom prst="rect">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en-US" sz="2800" b="1" dirty="0" smtClean="0">
                  <a:solidFill>
                    <a:schemeClr val="bg1"/>
                  </a:solidFill>
                  <a:latin typeface="Tahoma" pitchFamily="34" charset="0"/>
                  <a:cs typeface="+mn-cs"/>
                </a:rPr>
                <a:t>LPP</a:t>
              </a:r>
            </a:p>
            <a:p>
              <a:pPr algn="ctr" eaLnBrk="0" fontAlgn="auto" hangingPunct="0">
                <a:spcBef>
                  <a:spcPts val="0"/>
                </a:spcBef>
                <a:spcAft>
                  <a:spcPts val="0"/>
                </a:spcAft>
                <a:defRPr/>
              </a:pPr>
              <a:r>
                <a:rPr lang="en-US" sz="1600" b="1" dirty="0" smtClean="0">
                  <a:solidFill>
                    <a:schemeClr val="bg1"/>
                  </a:solidFill>
                  <a:latin typeface="Tahoma" pitchFamily="34" charset="0"/>
                </a:rPr>
                <a:t>(LEMBAGA PENDIDIKAN PROFESI</a:t>
              </a:r>
              <a:r>
                <a:rPr lang="en-US" sz="1600" b="1" dirty="0" smtClean="0">
                  <a:solidFill>
                    <a:schemeClr val="bg1"/>
                  </a:solidFill>
                  <a:latin typeface="Tahoma" pitchFamily="34" charset="0"/>
                  <a:sym typeface="Wingdings" pitchFamily="2" charset="2"/>
                </a:rPr>
                <a:t>)</a:t>
              </a:r>
              <a:endParaRPr lang="en-US" sz="1600" b="1" dirty="0">
                <a:solidFill>
                  <a:schemeClr val="bg1"/>
                </a:solidFill>
                <a:latin typeface="Tahoma" pitchFamily="34" charset="0"/>
                <a:cs typeface="+mn-cs"/>
              </a:endParaRPr>
            </a:p>
          </p:txBody>
        </p:sp>
        <p:sp>
          <p:nvSpPr>
            <p:cNvPr id="24" name="AutoShape 5"/>
            <p:cNvSpPr>
              <a:spLocks noChangeArrowheads="1"/>
            </p:cNvSpPr>
            <p:nvPr/>
          </p:nvSpPr>
          <p:spPr bwMode="auto">
            <a:xfrm>
              <a:off x="1428728" y="4000504"/>
              <a:ext cx="1565275" cy="998537"/>
            </a:xfrm>
            <a:prstGeom prst="homePlate">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id-ID" sz="2800" b="1" dirty="0">
                  <a:solidFill>
                    <a:schemeClr val="bg1"/>
                  </a:solidFill>
                  <a:latin typeface="Tahoma" pitchFamily="34" charset="0"/>
                  <a:cs typeface="+mn-cs"/>
                </a:rPr>
                <a:t>3</a:t>
              </a:r>
              <a:endParaRPr lang="en-US" sz="2800" b="1" dirty="0">
                <a:solidFill>
                  <a:schemeClr val="bg1"/>
                </a:solidFill>
                <a:latin typeface="Tahoma" pitchFamily="34" charset="0"/>
                <a:cs typeface="+mn-cs"/>
              </a:endParaRPr>
            </a:p>
          </p:txBody>
        </p:sp>
        <p:sp>
          <p:nvSpPr>
            <p:cNvPr id="25" name="AutoShape 5"/>
            <p:cNvSpPr>
              <a:spLocks noChangeArrowheads="1"/>
            </p:cNvSpPr>
            <p:nvPr/>
          </p:nvSpPr>
          <p:spPr bwMode="auto">
            <a:xfrm>
              <a:off x="3143240" y="4000504"/>
              <a:ext cx="4589466" cy="998537"/>
            </a:xfrm>
            <a:prstGeom prst="rect">
              <a:avLst/>
            </a:prstGeom>
            <a:solidFill>
              <a:srgbClr val="00B050"/>
            </a:solidFill>
            <a:ln w="9525" algn="ctr">
              <a:solidFill>
                <a:srgbClr val="00B050"/>
              </a:solidFill>
              <a:round/>
              <a:headEnd/>
              <a:tailEnd/>
            </a:ln>
            <a:effectLst>
              <a:outerShdw blurRad="50800" dist="50800" dir="5400000" algn="ctr" rotWithShape="0">
                <a:schemeClr val="tx1"/>
              </a:outerShdw>
            </a:effectLst>
          </p:spPr>
          <p:txBody>
            <a:bodyPr wrap="none" anchor="ctr"/>
            <a:lstStyle/>
            <a:p>
              <a:pPr algn="ctr" eaLnBrk="0" fontAlgn="auto" hangingPunct="0">
                <a:spcBef>
                  <a:spcPts val="0"/>
                </a:spcBef>
                <a:spcAft>
                  <a:spcPts val="0"/>
                </a:spcAft>
                <a:defRPr/>
              </a:pPr>
              <a:r>
                <a:rPr lang="en-US" sz="2800" b="1" dirty="0" smtClean="0">
                  <a:solidFill>
                    <a:schemeClr val="bg1"/>
                  </a:solidFill>
                  <a:latin typeface="Tahoma" pitchFamily="34" charset="0"/>
                  <a:cs typeface="+mn-cs"/>
                </a:rPr>
                <a:t>OPP</a:t>
              </a:r>
            </a:p>
            <a:p>
              <a:pPr algn="ctr" eaLnBrk="0" fontAlgn="auto" hangingPunct="0">
                <a:spcBef>
                  <a:spcPts val="0"/>
                </a:spcBef>
                <a:spcAft>
                  <a:spcPts val="0"/>
                </a:spcAft>
                <a:defRPr/>
              </a:pPr>
              <a:r>
                <a:rPr lang="en-US" sz="1600" b="1" dirty="0" smtClean="0">
                  <a:solidFill>
                    <a:schemeClr val="bg1"/>
                  </a:solidFill>
                  <a:latin typeface="Tahoma" pitchFamily="34" charset="0"/>
                </a:rPr>
                <a:t>(ORGANISASI PROFESI PUSTAKAWAN</a:t>
              </a:r>
              <a:r>
                <a:rPr lang="en-US" sz="1600" b="1" dirty="0" smtClean="0">
                  <a:solidFill>
                    <a:schemeClr val="bg1"/>
                  </a:solidFill>
                  <a:latin typeface="Tahoma" pitchFamily="34" charset="0"/>
                  <a:sym typeface="Wingdings" pitchFamily="2" charset="2"/>
                </a:rPr>
                <a:t>)</a:t>
              </a:r>
              <a:endParaRPr lang="en-US" sz="1600" b="1" dirty="0">
                <a:solidFill>
                  <a:schemeClr val="bg1"/>
                </a:solidFill>
                <a:latin typeface="Tahoma" pitchFamily="34" charset="0"/>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repeatCount="indefinite" fill="hold" grpId="0" nodeType="withEffect">
                                  <p:stCondLst>
                                    <p:cond delay="0"/>
                                  </p:stCondLst>
                                  <p:childTnLst>
                                    <p:anim calcmode="lin" valueType="num">
                                      <p:cBhvr additive="base">
                                        <p:cTn id="6" dur="5000"/>
                                        <p:tgtEl>
                                          <p:spTgt spid="111619"/>
                                        </p:tgtEl>
                                        <p:attrNameLst>
                                          <p:attrName>ppt_x</p:attrName>
                                        </p:attrNameLst>
                                      </p:cBhvr>
                                      <p:tavLst>
                                        <p:tav tm="0">
                                          <p:val>
                                            <p:strVal val="ppt_x"/>
                                          </p:val>
                                        </p:tav>
                                        <p:tav tm="100000">
                                          <p:val>
                                            <p:strVal val="1+ppt_w/2"/>
                                          </p:val>
                                        </p:tav>
                                      </p:tavLst>
                                    </p:anim>
                                    <p:anim calcmode="lin" valueType="num">
                                      <p:cBhvr additive="base">
                                        <p:cTn id="7" dur="5000"/>
                                        <p:tgtEl>
                                          <p:spTgt spid="111619"/>
                                        </p:tgtEl>
                                        <p:attrNameLst>
                                          <p:attrName>ppt_y</p:attrName>
                                        </p:attrNameLst>
                                      </p:cBhvr>
                                      <p:tavLst>
                                        <p:tav tm="0">
                                          <p:val>
                                            <p:strVal val="ppt_y"/>
                                          </p:val>
                                        </p:tav>
                                        <p:tav tm="100000">
                                          <p:val>
                                            <p:strVal val="ppt_y"/>
                                          </p:val>
                                        </p:tav>
                                      </p:tavLst>
                                    </p:anim>
                                    <p:set>
                                      <p:cBhvr>
                                        <p:cTn id="8" dur="1" fill="hold">
                                          <p:stCondLst>
                                            <p:cond delay="4999"/>
                                          </p:stCondLst>
                                        </p:cTn>
                                        <p:tgtEl>
                                          <p:spTgt spid="111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721431"/>
          </a:xfrm>
        </p:spPr>
        <p:txBody>
          <a:bodyPr>
            <a:noAutofit/>
          </a:bodyPr>
          <a:lstStyle/>
          <a:p>
            <a:r>
              <a:rPr lang="en-AU" sz="2000" dirty="0" err="1" smtClean="0"/>
              <a:t>Pegawai</a:t>
            </a:r>
            <a:r>
              <a:rPr lang="en-AU" sz="2000" dirty="0" smtClean="0"/>
              <a:t>/</a:t>
            </a:r>
            <a:r>
              <a:rPr lang="en-AU" sz="2000" dirty="0" err="1" smtClean="0"/>
              <a:t>pengelola</a:t>
            </a:r>
            <a:r>
              <a:rPr lang="en-AU" sz="2000" dirty="0" smtClean="0"/>
              <a:t> perp. </a:t>
            </a:r>
            <a:r>
              <a:rPr lang="en-AU" sz="2000" dirty="0" err="1" smtClean="0"/>
              <a:t>pertama</a:t>
            </a:r>
            <a:r>
              <a:rPr lang="en-AU" sz="2000" dirty="0" smtClean="0"/>
              <a:t> X </a:t>
            </a:r>
            <a:r>
              <a:rPr lang="en-AU" sz="2000" dirty="0" err="1" smtClean="0"/>
              <a:t>diakui</a:t>
            </a:r>
            <a:r>
              <a:rPr lang="en-AU" sz="2000" dirty="0" smtClean="0"/>
              <a:t> </a:t>
            </a:r>
            <a:r>
              <a:rPr lang="en-AU" sz="2000" dirty="0" err="1" smtClean="0"/>
              <a:t>sbg</a:t>
            </a:r>
            <a:r>
              <a:rPr lang="en-AU" sz="2000" dirty="0" smtClean="0"/>
              <a:t> “</a:t>
            </a:r>
            <a:r>
              <a:rPr lang="en-AU" sz="2000" dirty="0" err="1" smtClean="0"/>
              <a:t>Pustakawan</a:t>
            </a:r>
            <a:r>
              <a:rPr lang="en-AU" sz="2000" dirty="0" smtClean="0"/>
              <a:t>”  </a:t>
            </a:r>
            <a:r>
              <a:rPr lang="en-AU" sz="2000" dirty="0" err="1" smtClean="0"/>
              <a:t>resmi</a:t>
            </a:r>
            <a:r>
              <a:rPr lang="en-AU" sz="2000" dirty="0" smtClean="0"/>
              <a:t>/</a:t>
            </a:r>
            <a:r>
              <a:rPr lang="en-AU" sz="2000" dirty="0" err="1" smtClean="0"/>
              <a:t>sah</a:t>
            </a:r>
            <a:r>
              <a:rPr lang="en-AU" sz="2000" dirty="0" smtClean="0"/>
              <a:t> </a:t>
            </a:r>
            <a:r>
              <a:rPr lang="en-AU" sz="2000" dirty="0" err="1" smtClean="0"/>
              <a:t>jadi</a:t>
            </a:r>
            <a:r>
              <a:rPr lang="en-AU" sz="2000" dirty="0" smtClean="0"/>
              <a:t> </a:t>
            </a:r>
            <a:r>
              <a:rPr lang="en-AU" sz="2000" dirty="0" err="1" smtClean="0"/>
              <a:t>jabtn</a:t>
            </a:r>
            <a:r>
              <a:rPr lang="en-AU" sz="2000" dirty="0" smtClean="0"/>
              <a:t> professional </a:t>
            </a:r>
            <a:r>
              <a:rPr lang="en-AU" sz="2000" dirty="0" err="1" smtClean="0"/>
              <a:t>atau</a:t>
            </a:r>
            <a:r>
              <a:rPr lang="en-AU" sz="2000" dirty="0" smtClean="0"/>
              <a:t> </a:t>
            </a:r>
            <a:r>
              <a:rPr lang="en-AU" sz="2000" dirty="0" err="1" smtClean="0"/>
              <a:t>dilingkungn</a:t>
            </a:r>
            <a:r>
              <a:rPr lang="en-AU" sz="2000" dirty="0" smtClean="0"/>
              <a:t> </a:t>
            </a:r>
            <a:r>
              <a:rPr lang="en-AU" sz="2000" dirty="0" err="1" smtClean="0"/>
              <a:t>pem</a:t>
            </a:r>
            <a:r>
              <a:rPr lang="en-AU" sz="2000" dirty="0" smtClean="0"/>
              <a:t>-an </a:t>
            </a:r>
            <a:r>
              <a:rPr lang="en-AU" sz="2000" dirty="0" err="1" smtClean="0"/>
              <a:t>sbg</a:t>
            </a:r>
            <a:r>
              <a:rPr lang="en-AU" sz="2000" dirty="0" smtClean="0"/>
              <a:t> jab. </a:t>
            </a:r>
            <a:r>
              <a:rPr lang="en-AU" sz="2000" dirty="0" err="1" smtClean="0"/>
              <a:t>fungsional</a:t>
            </a:r>
            <a:r>
              <a:rPr lang="en-AU" sz="2000" dirty="0" smtClean="0"/>
              <a:t> dg </a:t>
            </a:r>
            <a:r>
              <a:rPr lang="en-AU" sz="2000" dirty="0" err="1" smtClean="0"/>
              <a:t>Kep</a:t>
            </a:r>
            <a:r>
              <a:rPr lang="en-AU" sz="2000" dirty="0" smtClean="0"/>
              <a:t>. MENPAN No. 18/MENPAN/1988 </a:t>
            </a:r>
            <a:r>
              <a:rPr lang="en-AU" sz="2000" dirty="0" err="1" smtClean="0"/>
              <a:t>tgl</a:t>
            </a:r>
            <a:r>
              <a:rPr lang="en-AU" sz="2000" dirty="0" smtClean="0"/>
              <a:t>. 29 Feb 1988 </a:t>
            </a:r>
            <a:r>
              <a:rPr lang="en-AU" sz="2000" dirty="0" err="1" smtClean="0"/>
              <a:t>ttg</a:t>
            </a:r>
            <a:r>
              <a:rPr lang="en-AU" sz="2000" dirty="0" smtClean="0"/>
              <a:t> </a:t>
            </a:r>
            <a:r>
              <a:rPr lang="en-AU" sz="2000" dirty="0" err="1" smtClean="0"/>
              <a:t>Angka</a:t>
            </a:r>
            <a:r>
              <a:rPr lang="en-AU" sz="2000" dirty="0" smtClean="0"/>
              <a:t> </a:t>
            </a:r>
            <a:r>
              <a:rPr lang="en-AU" sz="2000" dirty="0" err="1" smtClean="0"/>
              <a:t>Kredit</a:t>
            </a:r>
            <a:r>
              <a:rPr lang="en-AU" sz="2000" dirty="0" smtClean="0"/>
              <a:t> </a:t>
            </a:r>
            <a:r>
              <a:rPr lang="en-AU" sz="2000" dirty="0" err="1" smtClean="0"/>
              <a:t>Bagi</a:t>
            </a:r>
            <a:r>
              <a:rPr lang="en-AU" sz="2000" dirty="0" smtClean="0"/>
              <a:t> </a:t>
            </a:r>
            <a:r>
              <a:rPr lang="en-AU" sz="2000" dirty="0" err="1" smtClean="0"/>
              <a:t>Jabatan</a:t>
            </a:r>
            <a:r>
              <a:rPr lang="en-AU" sz="2000" dirty="0" smtClean="0"/>
              <a:t> </a:t>
            </a:r>
            <a:r>
              <a:rPr lang="en-AU" sz="2000" dirty="0" err="1" smtClean="0"/>
              <a:t>Pustakawan</a:t>
            </a:r>
            <a:r>
              <a:rPr lang="en-AU" sz="2000" dirty="0" smtClean="0"/>
              <a:t>,  </a:t>
            </a:r>
            <a:r>
              <a:rPr lang="en-AU" sz="2000" dirty="0" smtClean="0">
                <a:sym typeface="Wingdings" pitchFamily="2" charset="2"/>
              </a:rPr>
              <a:t></a:t>
            </a:r>
            <a:r>
              <a:rPr lang="en-AU" sz="2000" dirty="0" smtClean="0"/>
              <a:t> </a:t>
            </a:r>
            <a:r>
              <a:rPr lang="en-AU" sz="2000" dirty="0" err="1" smtClean="0"/>
              <a:t>salah</a:t>
            </a:r>
            <a:r>
              <a:rPr lang="en-AU" sz="2000" dirty="0" smtClean="0"/>
              <a:t> </a:t>
            </a:r>
            <a:r>
              <a:rPr lang="en-AU" sz="2000" dirty="0" err="1" smtClean="0"/>
              <a:t>satu</a:t>
            </a:r>
            <a:r>
              <a:rPr lang="en-AU" sz="2000" dirty="0" smtClean="0"/>
              <a:t> </a:t>
            </a:r>
            <a:r>
              <a:rPr lang="en-AU" sz="2000" dirty="0" err="1" smtClean="0"/>
              <a:t>pertimbangannya</a:t>
            </a:r>
            <a:r>
              <a:rPr lang="en-AU" sz="2000" dirty="0" smtClean="0"/>
              <a:t> </a:t>
            </a:r>
            <a:r>
              <a:rPr lang="en-AU" sz="2000" b="1" i="1" dirty="0" smtClean="0"/>
              <a:t>“</a:t>
            </a:r>
            <a:r>
              <a:rPr lang="en-AU" sz="2000" b="1" i="1" dirty="0" err="1" smtClean="0"/>
              <a:t>bhw</a:t>
            </a:r>
            <a:r>
              <a:rPr lang="en-AU" sz="2000" b="1" i="1" dirty="0" smtClean="0"/>
              <a:t> </a:t>
            </a:r>
            <a:r>
              <a:rPr lang="en-AU" sz="2000" b="1" i="1" dirty="0" err="1" smtClean="0"/>
              <a:t>dlm</a:t>
            </a:r>
            <a:r>
              <a:rPr lang="en-AU" sz="2000" b="1" i="1" dirty="0" smtClean="0"/>
              <a:t> </a:t>
            </a:r>
            <a:r>
              <a:rPr lang="en-AU" sz="2000" b="1" i="1" dirty="0" err="1" smtClean="0"/>
              <a:t>rangka</a:t>
            </a:r>
            <a:r>
              <a:rPr lang="en-AU" sz="2000" b="1" i="1" dirty="0" smtClean="0"/>
              <a:t> </a:t>
            </a:r>
            <a:r>
              <a:rPr lang="en-AU" sz="2000" b="1" i="1" dirty="0" err="1" smtClean="0"/>
              <a:t>meningkat</a:t>
            </a:r>
            <a:r>
              <a:rPr lang="en-AU" sz="2000" b="1" i="1" dirty="0" smtClean="0"/>
              <a:t> </a:t>
            </a:r>
            <a:r>
              <a:rPr lang="en-AU" sz="2000" b="1" i="1" dirty="0" err="1" smtClean="0"/>
              <a:t>kan</a:t>
            </a:r>
            <a:r>
              <a:rPr lang="en-AU" sz="2000" b="1" i="1" dirty="0" smtClean="0"/>
              <a:t> </a:t>
            </a:r>
            <a:r>
              <a:rPr lang="en-AU" sz="2000" b="1" i="1" dirty="0" err="1" smtClean="0"/>
              <a:t>mutu</a:t>
            </a:r>
            <a:r>
              <a:rPr lang="en-AU" sz="2000" b="1" i="1" dirty="0" smtClean="0"/>
              <a:t> &amp; </a:t>
            </a:r>
            <a:r>
              <a:rPr lang="en-AU" sz="2000" b="1" i="1" dirty="0" err="1" smtClean="0"/>
              <a:t>manfaat</a:t>
            </a:r>
            <a:r>
              <a:rPr lang="en-AU" sz="2000" b="1" i="1" dirty="0" smtClean="0"/>
              <a:t> perp. &amp; </a:t>
            </a:r>
            <a:r>
              <a:rPr lang="en-AU" sz="2000" b="1" i="1" dirty="0" err="1" smtClean="0"/>
              <a:t>dokumentasi</a:t>
            </a:r>
            <a:r>
              <a:rPr lang="en-AU" sz="2000" b="1" i="1" dirty="0" smtClean="0"/>
              <a:t> </a:t>
            </a:r>
            <a:r>
              <a:rPr lang="en-AU" sz="2000" b="1" i="1" dirty="0" err="1" smtClean="0"/>
              <a:t>sangat</a:t>
            </a:r>
            <a:r>
              <a:rPr lang="en-AU" sz="2000" b="1" i="1" dirty="0" smtClean="0"/>
              <a:t> </a:t>
            </a:r>
            <a:r>
              <a:rPr lang="en-AU" sz="2000" b="1" i="1" dirty="0" err="1" smtClean="0"/>
              <a:t>diperlukan</a:t>
            </a:r>
            <a:r>
              <a:rPr lang="en-AU" sz="2000" b="1" i="1" dirty="0" smtClean="0"/>
              <a:t> </a:t>
            </a:r>
            <a:r>
              <a:rPr lang="en-AU" sz="2000" b="1" i="1" dirty="0" err="1" smtClean="0"/>
              <a:t>adanya</a:t>
            </a:r>
            <a:r>
              <a:rPr lang="en-AU" sz="2000" b="1" i="1" dirty="0" smtClean="0"/>
              <a:t> </a:t>
            </a:r>
            <a:r>
              <a:rPr lang="en-AU" sz="2000" b="1" i="1" dirty="0" err="1" smtClean="0"/>
              <a:t>Pustakawan</a:t>
            </a:r>
            <a:r>
              <a:rPr lang="en-AU" sz="2000" b="1" i="1" dirty="0" smtClean="0"/>
              <a:t> </a:t>
            </a:r>
            <a:r>
              <a:rPr lang="en-AU" sz="2000" b="1" i="1" dirty="0" err="1" smtClean="0"/>
              <a:t>yg</a:t>
            </a:r>
            <a:r>
              <a:rPr lang="en-AU" sz="2000" b="1" i="1" dirty="0" smtClean="0"/>
              <a:t> </a:t>
            </a:r>
            <a:r>
              <a:rPr lang="en-AU" sz="2000" b="1" i="1" dirty="0" err="1" smtClean="0"/>
              <a:t>ditugaskan</a:t>
            </a:r>
            <a:r>
              <a:rPr lang="en-AU" sz="2000" b="1" i="1" dirty="0" smtClean="0"/>
              <a:t> </a:t>
            </a:r>
            <a:r>
              <a:rPr lang="en-AU" sz="2000" b="1" i="1" dirty="0" err="1" smtClean="0"/>
              <a:t>secara</a:t>
            </a:r>
            <a:r>
              <a:rPr lang="en-AU" sz="2000" b="1" i="1" dirty="0" smtClean="0"/>
              <a:t> </a:t>
            </a:r>
            <a:r>
              <a:rPr lang="en-AU" sz="2000" b="1" i="1" dirty="0" err="1" smtClean="0"/>
              <a:t>penuh</a:t>
            </a:r>
            <a:r>
              <a:rPr lang="en-AU" sz="2000" b="1" i="1" dirty="0" smtClean="0"/>
              <a:t> pd perp. &amp; </a:t>
            </a:r>
            <a:r>
              <a:rPr lang="en-AU" sz="2000" b="1" i="1" dirty="0" err="1" smtClean="0"/>
              <a:t>dokumentasi</a:t>
            </a:r>
            <a:r>
              <a:rPr lang="en-AU" sz="2000" b="1" i="1" dirty="0" smtClean="0"/>
              <a:t> </a:t>
            </a:r>
            <a:r>
              <a:rPr lang="en-AU" sz="2000" b="1" i="1" dirty="0" err="1" smtClean="0"/>
              <a:t>instansi</a:t>
            </a:r>
            <a:r>
              <a:rPr lang="en-AU" sz="2000" b="1" i="1" dirty="0" smtClean="0"/>
              <a:t> </a:t>
            </a:r>
            <a:r>
              <a:rPr lang="en-AU" sz="2000" b="1" i="1" dirty="0" err="1" smtClean="0"/>
              <a:t>pemerintah</a:t>
            </a:r>
            <a:r>
              <a:rPr lang="en-AU" sz="2000" b="1" i="1" dirty="0" smtClean="0"/>
              <a:t>”. </a:t>
            </a:r>
          </a:p>
          <a:p>
            <a:r>
              <a:rPr lang="en-AU" sz="2000" dirty="0" err="1" smtClean="0"/>
              <a:t>Empat</a:t>
            </a:r>
            <a:r>
              <a:rPr lang="en-AU" sz="2000" dirty="0" smtClean="0"/>
              <a:t> </a:t>
            </a:r>
            <a:r>
              <a:rPr lang="en-AU" sz="2000" dirty="0" err="1" smtClean="0"/>
              <a:t>th</a:t>
            </a:r>
            <a:r>
              <a:rPr lang="en-AU" sz="2000" dirty="0" smtClean="0"/>
              <a:t> </a:t>
            </a:r>
            <a:r>
              <a:rPr lang="en-AU" sz="2000" dirty="0" err="1" smtClean="0"/>
              <a:t>berjuang</a:t>
            </a:r>
            <a:r>
              <a:rPr lang="en-AU" sz="2000" dirty="0" smtClean="0"/>
              <a:t>, dg </a:t>
            </a:r>
            <a:r>
              <a:rPr lang="en-AU" sz="2000" dirty="0" err="1" smtClean="0"/>
              <a:t>Kep</a:t>
            </a:r>
            <a:r>
              <a:rPr lang="en-AU" sz="2000" dirty="0" smtClean="0"/>
              <a:t>. </a:t>
            </a:r>
            <a:r>
              <a:rPr lang="en-AU" sz="2000" dirty="0" err="1" smtClean="0"/>
              <a:t>Presiden</a:t>
            </a:r>
            <a:r>
              <a:rPr lang="en-AU" sz="2000" dirty="0" smtClean="0"/>
              <a:t> RI No. 65 </a:t>
            </a:r>
            <a:r>
              <a:rPr lang="en-AU" sz="2000" dirty="0" err="1" smtClean="0"/>
              <a:t>Th</a:t>
            </a:r>
            <a:r>
              <a:rPr lang="en-AU" sz="2000" dirty="0" smtClean="0"/>
              <a:t> 1992 </a:t>
            </a:r>
            <a:r>
              <a:rPr lang="en-AU" sz="2000" dirty="0" err="1" smtClean="0"/>
              <a:t>tgl</a:t>
            </a:r>
            <a:r>
              <a:rPr lang="en-AU" sz="2000" dirty="0" smtClean="0"/>
              <a:t>. 17 November 1992 </a:t>
            </a:r>
            <a:r>
              <a:rPr lang="en-AU" sz="2000" dirty="0" err="1" smtClean="0"/>
              <a:t>ttg</a:t>
            </a:r>
            <a:r>
              <a:rPr lang="en-AU" sz="2000" dirty="0" smtClean="0"/>
              <a:t> </a:t>
            </a:r>
            <a:r>
              <a:rPr lang="en-AU" sz="2000" dirty="0" err="1" smtClean="0"/>
              <a:t>Tunjangan</a:t>
            </a:r>
            <a:r>
              <a:rPr lang="en-AU" sz="2000" dirty="0" smtClean="0"/>
              <a:t> Jab. </a:t>
            </a:r>
            <a:r>
              <a:rPr lang="en-AU" sz="2000" dirty="0" err="1" smtClean="0"/>
              <a:t>Pustakawan</a:t>
            </a:r>
            <a:r>
              <a:rPr lang="en-AU" sz="2000" dirty="0" smtClean="0"/>
              <a:t>, </a:t>
            </a:r>
            <a:r>
              <a:rPr lang="en-AU" sz="2000" dirty="0" smtClean="0">
                <a:sym typeface="Wingdings" pitchFamily="2" charset="2"/>
              </a:rPr>
              <a:t> </a:t>
            </a:r>
            <a:r>
              <a:rPr lang="en-AU" sz="2000" dirty="0" err="1" smtClean="0"/>
              <a:t>sekalipun</a:t>
            </a:r>
            <a:r>
              <a:rPr lang="en-AU" sz="2000" dirty="0" smtClean="0"/>
              <a:t> </a:t>
            </a:r>
            <a:r>
              <a:rPr lang="en-AU" sz="2000" dirty="0" err="1" smtClean="0"/>
              <a:t>besarannya</a:t>
            </a:r>
            <a:r>
              <a:rPr lang="en-AU" sz="2000" dirty="0" smtClean="0"/>
              <a:t> </a:t>
            </a:r>
            <a:r>
              <a:rPr lang="en-AU" sz="2000" dirty="0" err="1" smtClean="0"/>
              <a:t>belum</a:t>
            </a:r>
            <a:r>
              <a:rPr lang="en-AU" sz="2000" dirty="0" smtClean="0"/>
              <a:t> </a:t>
            </a:r>
            <a:r>
              <a:rPr lang="en-AU" sz="2000" dirty="0" err="1" smtClean="0"/>
              <a:t>memadai</a:t>
            </a:r>
            <a:r>
              <a:rPr lang="en-AU" sz="2000" dirty="0" smtClean="0"/>
              <a:t> </a:t>
            </a:r>
            <a:r>
              <a:rPr lang="en-AU" sz="2000" dirty="0" err="1" smtClean="0"/>
              <a:t>atau</a:t>
            </a:r>
            <a:r>
              <a:rPr lang="en-AU" sz="2000" dirty="0" smtClean="0"/>
              <a:t> “</a:t>
            </a:r>
            <a:r>
              <a:rPr lang="en-AU" sz="2000" dirty="0" err="1" smtClean="0"/>
              <a:t>memuaskan</a:t>
            </a:r>
            <a:r>
              <a:rPr lang="en-AU" sz="2000" dirty="0" smtClean="0"/>
              <a:t>”.</a:t>
            </a:r>
            <a:endParaRPr lang="en-US" sz="2000" dirty="0" smtClean="0"/>
          </a:p>
          <a:p>
            <a:r>
              <a:rPr lang="en-AU" sz="2000" dirty="0" smtClean="0"/>
              <a:t> </a:t>
            </a:r>
            <a:r>
              <a:rPr lang="en-AU" sz="2000" dirty="0" err="1" smtClean="0"/>
              <a:t>Tiga</a:t>
            </a:r>
            <a:r>
              <a:rPr lang="en-AU" sz="2000" dirty="0" smtClean="0"/>
              <a:t> </a:t>
            </a:r>
            <a:r>
              <a:rPr lang="en-AU" sz="2000" dirty="0" err="1" smtClean="0"/>
              <a:t>hari</a:t>
            </a:r>
            <a:r>
              <a:rPr lang="en-AU" sz="2000" dirty="0" smtClean="0"/>
              <a:t> </a:t>
            </a:r>
            <a:r>
              <a:rPr lang="en-AU" sz="2000" dirty="0" err="1" smtClean="0"/>
              <a:t>sebelumnya</a:t>
            </a:r>
            <a:r>
              <a:rPr lang="en-AU" sz="2000" dirty="0" smtClean="0"/>
              <a:t> </a:t>
            </a:r>
            <a:r>
              <a:rPr lang="en-AU" sz="2000" dirty="0" smtClean="0">
                <a:sym typeface="Wingdings" pitchFamily="2" charset="2"/>
              </a:rPr>
              <a:t></a:t>
            </a:r>
            <a:r>
              <a:rPr lang="en-AU" sz="2000" dirty="0" smtClean="0"/>
              <a:t> </a:t>
            </a:r>
            <a:r>
              <a:rPr lang="en-AU" sz="2000" dirty="0" err="1" smtClean="0"/>
              <a:t>perpanjangan</a:t>
            </a:r>
            <a:r>
              <a:rPr lang="en-AU" sz="2000" dirty="0" smtClean="0"/>
              <a:t> BUP s/d 60 </a:t>
            </a:r>
            <a:r>
              <a:rPr lang="en-AU" sz="2000" dirty="0" err="1" smtClean="0"/>
              <a:t>th</a:t>
            </a:r>
            <a:r>
              <a:rPr lang="en-AU" sz="2000" dirty="0" smtClean="0"/>
              <a:t> </a:t>
            </a:r>
            <a:r>
              <a:rPr lang="en-AU" sz="2000" dirty="0" err="1" smtClean="0"/>
              <a:t>bagi</a:t>
            </a:r>
            <a:r>
              <a:rPr lang="en-AU" sz="2000" dirty="0" smtClean="0"/>
              <a:t> </a:t>
            </a:r>
            <a:r>
              <a:rPr lang="en-AU" sz="2000" dirty="0" err="1" smtClean="0"/>
              <a:t>Pust</a:t>
            </a:r>
            <a:r>
              <a:rPr lang="en-AU" sz="2000" dirty="0" smtClean="0"/>
              <a:t>. </a:t>
            </a:r>
            <a:r>
              <a:rPr lang="en-AU" sz="2000" dirty="0" err="1" smtClean="0"/>
              <a:t>Penyelia</a:t>
            </a:r>
            <a:r>
              <a:rPr lang="en-AU" sz="2000" dirty="0" smtClean="0"/>
              <a:t> </a:t>
            </a:r>
            <a:r>
              <a:rPr lang="en-AU" sz="2000" dirty="0" err="1" smtClean="0"/>
              <a:t>utk</a:t>
            </a:r>
            <a:r>
              <a:rPr lang="en-AU" sz="2000" dirty="0" smtClean="0"/>
              <a:t> </a:t>
            </a:r>
            <a:r>
              <a:rPr lang="en-AU" sz="2000" dirty="0" err="1" smtClean="0"/>
              <a:t>Terampil</a:t>
            </a:r>
            <a:r>
              <a:rPr lang="en-AU" sz="2000" dirty="0" smtClean="0"/>
              <a:t>, </a:t>
            </a:r>
            <a:r>
              <a:rPr lang="en-AU" sz="2000" dirty="0" err="1" smtClean="0"/>
              <a:t>Pust</a:t>
            </a:r>
            <a:r>
              <a:rPr lang="en-AU" sz="2000" dirty="0" smtClean="0"/>
              <a:t>. </a:t>
            </a:r>
            <a:r>
              <a:rPr lang="en-AU" sz="2000" dirty="0" err="1" smtClean="0"/>
              <a:t>Muda</a:t>
            </a:r>
            <a:r>
              <a:rPr lang="en-AU" sz="2000" dirty="0" smtClean="0"/>
              <a:t> &amp; </a:t>
            </a:r>
            <a:r>
              <a:rPr lang="en-AU" sz="2000" dirty="0" err="1" smtClean="0"/>
              <a:t>Madya</a:t>
            </a:r>
            <a:r>
              <a:rPr lang="en-AU" sz="2000" dirty="0" smtClean="0"/>
              <a:t> </a:t>
            </a:r>
            <a:r>
              <a:rPr lang="en-AU" sz="2000" dirty="0" err="1" smtClean="0"/>
              <a:t>utk</a:t>
            </a:r>
            <a:r>
              <a:rPr lang="en-AU" sz="2000" dirty="0" smtClean="0"/>
              <a:t> </a:t>
            </a:r>
            <a:r>
              <a:rPr lang="en-AU" sz="2000" dirty="0" err="1" smtClean="0"/>
              <a:t>Ahli</a:t>
            </a:r>
            <a:r>
              <a:rPr lang="en-AU" sz="2000" dirty="0" smtClean="0"/>
              <a:t>. </a:t>
            </a:r>
            <a:r>
              <a:rPr lang="en-AU" sz="2000" dirty="0" err="1" smtClean="0"/>
              <a:t>Bahkan</a:t>
            </a:r>
            <a:r>
              <a:rPr lang="en-AU" sz="2000" dirty="0" smtClean="0"/>
              <a:t> </a:t>
            </a:r>
            <a:r>
              <a:rPr lang="en-AU" sz="2000" dirty="0" err="1" smtClean="0"/>
              <a:t>Pust</a:t>
            </a:r>
            <a:r>
              <a:rPr lang="en-AU" sz="2000" dirty="0" smtClean="0"/>
              <a:t>. </a:t>
            </a:r>
            <a:r>
              <a:rPr lang="en-AU" sz="2000" dirty="0" err="1" smtClean="0"/>
              <a:t>Utama</a:t>
            </a:r>
            <a:r>
              <a:rPr lang="en-AU" sz="2000" dirty="0" smtClean="0"/>
              <a:t> </a:t>
            </a:r>
            <a:r>
              <a:rPr lang="en-AU" sz="2000" dirty="0" err="1" smtClean="0"/>
              <a:t>dpt</a:t>
            </a:r>
            <a:r>
              <a:rPr lang="en-AU" sz="2000" dirty="0" smtClean="0"/>
              <a:t> </a:t>
            </a:r>
            <a:r>
              <a:rPr lang="en-AU" sz="2000" dirty="0" err="1" smtClean="0"/>
              <a:t>diperpanjang</a:t>
            </a:r>
            <a:r>
              <a:rPr lang="en-AU" sz="2000" dirty="0" smtClean="0"/>
              <a:t> s/d 65 </a:t>
            </a:r>
            <a:r>
              <a:rPr lang="en-AU" sz="2000" dirty="0" err="1" smtClean="0"/>
              <a:t>Thn</a:t>
            </a:r>
            <a:r>
              <a:rPr lang="en-AU" sz="2000" dirty="0" smtClean="0"/>
              <a:t> dg </a:t>
            </a:r>
            <a:r>
              <a:rPr lang="en-AU" sz="2000" dirty="0" err="1" smtClean="0"/>
              <a:t>Kep</a:t>
            </a:r>
            <a:r>
              <a:rPr lang="en-AU" sz="2000" dirty="0" smtClean="0"/>
              <a:t>. </a:t>
            </a:r>
            <a:r>
              <a:rPr lang="en-AU" sz="2000" dirty="0" err="1" smtClean="0"/>
              <a:t>Presiden</a:t>
            </a:r>
            <a:r>
              <a:rPr lang="en-AU" sz="2000" dirty="0" smtClean="0"/>
              <a:t> RI No. 64 </a:t>
            </a:r>
            <a:r>
              <a:rPr lang="en-AU" sz="2000" dirty="0" err="1" smtClean="0"/>
              <a:t>Th</a:t>
            </a:r>
            <a:r>
              <a:rPr lang="en-AU" sz="2000" dirty="0" smtClean="0"/>
              <a:t> 1992. </a:t>
            </a:r>
            <a:endParaRPr lang="en-US" sz="2000" dirty="0" smtClean="0"/>
          </a:p>
          <a:p>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5</a:t>
            </a:fld>
            <a:endParaRPr lang="en-US"/>
          </a:p>
        </p:txBody>
      </p:sp>
      <p:sp>
        <p:nvSpPr>
          <p:cNvPr id="6" name="Title 5"/>
          <p:cNvSpPr>
            <a:spLocks noGrp="1"/>
          </p:cNvSpPr>
          <p:nvPr>
            <p:ph type="title"/>
          </p:nvPr>
        </p:nvSpPr>
        <p:spPr/>
        <p:txBody>
          <a:bodyPr/>
          <a:lstStyle/>
          <a:p>
            <a:r>
              <a:rPr lang="en-US" i="1" dirty="0" smtClean="0">
                <a:solidFill>
                  <a:srgbClr val="FF0000"/>
                </a:solidFill>
              </a:rPr>
              <a:t>A. PENDAHULUAN</a:t>
            </a:r>
            <a:endParaRPr lang="en-US" i="1"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b="1" i="1" dirty="0" err="1" smtClean="0"/>
              <a:t>Lanjutan</a:t>
            </a:r>
            <a:r>
              <a:rPr lang="en-US" sz="3600" b="1" i="1" dirty="0" smtClean="0"/>
              <a:t> (KOMPETENSI PUSTAKAWAN)</a:t>
            </a:r>
            <a:endParaRPr lang="en-US" sz="3600" b="1" i="1" dirty="0"/>
          </a:p>
        </p:txBody>
      </p:sp>
      <p:sp>
        <p:nvSpPr>
          <p:cNvPr id="3" name="Content Placeholder 2"/>
          <p:cNvSpPr>
            <a:spLocks noGrp="1"/>
          </p:cNvSpPr>
          <p:nvPr>
            <p:ph idx="1"/>
          </p:nvPr>
        </p:nvSpPr>
        <p:spPr/>
        <p:txBody>
          <a:bodyPr>
            <a:normAutofit lnSpcReduction="10000"/>
          </a:bodyPr>
          <a:lstStyle/>
          <a:p>
            <a:pPr>
              <a:defRPr/>
            </a:pPr>
            <a:r>
              <a:rPr lang="en-US" sz="2000" dirty="0" err="1" smtClean="0"/>
              <a:t>Posisi</a:t>
            </a:r>
            <a:r>
              <a:rPr lang="en-US" sz="2000" dirty="0" smtClean="0"/>
              <a:t> </a:t>
            </a:r>
            <a:r>
              <a:rPr lang="en-US" sz="2000" dirty="0" err="1" smtClean="0"/>
              <a:t>strategis</a:t>
            </a:r>
            <a:r>
              <a:rPr lang="en-US" sz="2000" dirty="0" smtClean="0"/>
              <a:t> </a:t>
            </a:r>
            <a:r>
              <a:rPr lang="en-US" sz="2000" dirty="0" err="1" smtClean="0"/>
              <a:t>Pustakawan</a:t>
            </a:r>
            <a:r>
              <a:rPr lang="en-US" sz="2000" dirty="0" smtClean="0"/>
              <a:t> (P) </a:t>
            </a:r>
            <a:r>
              <a:rPr lang="en-US" sz="2000" dirty="0" err="1" smtClean="0"/>
              <a:t>dengan</a:t>
            </a:r>
            <a:r>
              <a:rPr lang="en-US" sz="2000" dirty="0" smtClean="0"/>
              <a:t> </a:t>
            </a:r>
            <a:r>
              <a:rPr lang="en-US" sz="2000" dirty="0" err="1" smtClean="0"/>
              <a:t>organisasi</a:t>
            </a:r>
            <a:r>
              <a:rPr lang="en-US" sz="2000" dirty="0" smtClean="0"/>
              <a:t> </a:t>
            </a:r>
            <a:r>
              <a:rPr lang="en-US" sz="2000" dirty="0" err="1" smtClean="0"/>
              <a:t>profesinya</a:t>
            </a:r>
            <a:r>
              <a:rPr lang="en-US" sz="2000" dirty="0" smtClean="0"/>
              <a:t> </a:t>
            </a:r>
            <a:r>
              <a:rPr lang="en-US" sz="2000" dirty="0" err="1" smtClean="0"/>
              <a:t>dalam</a:t>
            </a:r>
            <a:r>
              <a:rPr lang="en-US" sz="2000" dirty="0" smtClean="0"/>
              <a:t> </a:t>
            </a:r>
            <a:r>
              <a:rPr lang="en-US" sz="2000" dirty="0" err="1" smtClean="0"/>
              <a:t>jalur</a:t>
            </a:r>
            <a:r>
              <a:rPr lang="en-US" sz="2000" dirty="0" smtClean="0"/>
              <a:t> </a:t>
            </a:r>
            <a:r>
              <a:rPr lang="en-US" sz="2000" dirty="0" err="1" smtClean="0"/>
              <a:t>komunikasi</a:t>
            </a:r>
            <a:r>
              <a:rPr lang="en-US" sz="2000" dirty="0" smtClean="0"/>
              <a:t>, </a:t>
            </a:r>
            <a:r>
              <a:rPr lang="en-US" sz="2000" dirty="0" err="1" smtClean="0"/>
              <a:t>nampak</a:t>
            </a:r>
            <a:r>
              <a:rPr lang="en-US" sz="2000" dirty="0" smtClean="0"/>
              <a:t> </a:t>
            </a:r>
            <a:r>
              <a:rPr lang="en-US" sz="2000" dirty="0" err="1" smtClean="0"/>
              <a:t>dalam</a:t>
            </a:r>
            <a:r>
              <a:rPr lang="en-US" sz="2000" dirty="0" smtClean="0"/>
              <a:t> </a:t>
            </a:r>
            <a:r>
              <a:rPr lang="en-US" sz="2000" dirty="0" err="1" smtClean="0"/>
              <a:t>gambar</a:t>
            </a:r>
            <a:r>
              <a:rPr lang="en-US" sz="2000" dirty="0" smtClean="0"/>
              <a:t>, </a:t>
            </a:r>
            <a:r>
              <a:rPr lang="en-US" sz="2000" dirty="0" err="1" smtClean="0"/>
              <a:t>sebagai</a:t>
            </a:r>
            <a:r>
              <a:rPr lang="en-US" sz="2000" dirty="0" smtClean="0"/>
              <a:t> </a:t>
            </a:r>
            <a:r>
              <a:rPr lang="en-US" sz="2000" dirty="0" err="1" smtClean="0"/>
              <a:t>berikut</a:t>
            </a:r>
            <a:r>
              <a:rPr lang="en-US" sz="2000" dirty="0" smtClean="0"/>
              <a:t> :</a:t>
            </a:r>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buFontTx/>
              <a:buNone/>
              <a:defRPr/>
            </a:pPr>
            <a:r>
              <a:rPr lang="en-US" sz="1800" i="1" dirty="0" smtClean="0">
                <a:latin typeface="Comic Sans MS" pitchFamily="66" charset="0"/>
              </a:rPr>
              <a:t>     </a:t>
            </a:r>
            <a:r>
              <a:rPr lang="en-US" sz="1800" b="1" i="1" dirty="0" smtClean="0">
                <a:latin typeface="Comic Sans MS" pitchFamily="66" charset="0"/>
              </a:rPr>
              <a:t>P: </a:t>
            </a:r>
            <a:r>
              <a:rPr lang="en-US" sz="1800" b="1" i="1" dirty="0" err="1" smtClean="0">
                <a:latin typeface="Comic Sans MS" pitchFamily="66" charset="0"/>
              </a:rPr>
              <a:t>Pustakawan</a:t>
            </a:r>
            <a:r>
              <a:rPr lang="en-US" sz="1800" b="1" i="1" dirty="0" smtClean="0">
                <a:latin typeface="Comic Sans MS" pitchFamily="66" charset="0"/>
              </a:rPr>
              <a:t>, </a:t>
            </a:r>
            <a:r>
              <a:rPr lang="en-US" sz="1800" i="1" dirty="0" smtClean="0">
                <a:latin typeface="Comic Sans MS" pitchFamily="66" charset="0"/>
              </a:rPr>
              <a:t>LPP: </a:t>
            </a:r>
            <a:r>
              <a:rPr lang="en-US" sz="1800" i="1" dirty="0" err="1" smtClean="0">
                <a:latin typeface="Comic Sans MS" pitchFamily="66" charset="0"/>
              </a:rPr>
              <a:t>Lembaga</a:t>
            </a:r>
            <a:r>
              <a:rPr lang="en-US" sz="1800" i="1" dirty="0" smtClean="0">
                <a:latin typeface="Comic Sans MS" pitchFamily="66" charset="0"/>
              </a:rPr>
              <a:t> </a:t>
            </a:r>
            <a:r>
              <a:rPr lang="en-US" sz="1800" i="1" dirty="0" err="1" smtClean="0">
                <a:latin typeface="Comic Sans MS" pitchFamily="66" charset="0"/>
              </a:rPr>
              <a:t>Pendidikan</a:t>
            </a:r>
            <a:r>
              <a:rPr lang="en-US" sz="1800" i="1" dirty="0" smtClean="0">
                <a:latin typeface="Comic Sans MS" pitchFamily="66" charset="0"/>
              </a:rPr>
              <a:t> </a:t>
            </a:r>
            <a:r>
              <a:rPr lang="en-US" sz="1800" i="1" dirty="0" err="1" smtClean="0">
                <a:latin typeface="Comic Sans MS" pitchFamily="66" charset="0"/>
              </a:rPr>
              <a:t>Pustakawan</a:t>
            </a:r>
            <a:r>
              <a:rPr lang="en-US" sz="1800" i="1" dirty="0" smtClean="0">
                <a:latin typeface="Comic Sans MS" pitchFamily="66" charset="0"/>
              </a:rPr>
              <a:t>, </a:t>
            </a:r>
            <a:r>
              <a:rPr lang="en-US" sz="1800" b="1" i="1" dirty="0" smtClean="0">
                <a:latin typeface="Comic Sans MS" pitchFamily="66" charset="0"/>
              </a:rPr>
              <a:t>OPP: </a:t>
            </a:r>
            <a:r>
              <a:rPr lang="en-US" sz="1800" b="1" i="1" dirty="0" err="1" smtClean="0">
                <a:latin typeface="Comic Sans MS" pitchFamily="66" charset="0"/>
              </a:rPr>
              <a:t>Organisasi</a:t>
            </a:r>
            <a:r>
              <a:rPr lang="en-US" sz="1800" b="1" i="1" dirty="0" smtClean="0">
                <a:latin typeface="Comic Sans MS" pitchFamily="66" charset="0"/>
              </a:rPr>
              <a:t> </a:t>
            </a:r>
            <a:r>
              <a:rPr lang="en-US" sz="1800" b="1" i="1" dirty="0" err="1" smtClean="0">
                <a:latin typeface="Comic Sans MS" pitchFamily="66" charset="0"/>
              </a:rPr>
              <a:t>Profesi</a:t>
            </a:r>
            <a:r>
              <a:rPr lang="en-US" sz="1800" b="1" i="1" dirty="0" smtClean="0">
                <a:latin typeface="Comic Sans MS" pitchFamily="66" charset="0"/>
              </a:rPr>
              <a:t> </a:t>
            </a:r>
            <a:r>
              <a:rPr lang="en-US" sz="1800" b="1" i="1" dirty="0" err="1" smtClean="0">
                <a:latin typeface="Comic Sans MS" pitchFamily="66" charset="0"/>
              </a:rPr>
              <a:t>Pustakawan</a:t>
            </a:r>
            <a:r>
              <a:rPr lang="en-US" sz="1800" b="1" i="1" dirty="0" smtClean="0">
                <a:latin typeface="Comic Sans MS" pitchFamily="66" charset="0"/>
              </a:rPr>
              <a:t>, </a:t>
            </a:r>
            <a:r>
              <a:rPr lang="en-US" sz="1800" i="1" dirty="0" smtClean="0">
                <a:latin typeface="Comic Sans MS" pitchFamily="66" charset="0"/>
              </a:rPr>
              <a:t>LKP : </a:t>
            </a:r>
            <a:r>
              <a:rPr lang="en-US" sz="1800" i="1" dirty="0" err="1" smtClean="0">
                <a:latin typeface="Comic Sans MS" pitchFamily="66" charset="0"/>
              </a:rPr>
              <a:t>Lembaga</a:t>
            </a:r>
            <a:r>
              <a:rPr lang="en-US" sz="1800" i="1" dirty="0" smtClean="0">
                <a:latin typeface="Comic Sans MS" pitchFamily="66" charset="0"/>
              </a:rPr>
              <a:t> </a:t>
            </a:r>
            <a:r>
              <a:rPr lang="en-US" sz="1800" i="1" dirty="0" err="1" smtClean="0">
                <a:latin typeface="Comic Sans MS" pitchFamily="66" charset="0"/>
              </a:rPr>
              <a:t>Kerja</a:t>
            </a:r>
            <a:r>
              <a:rPr lang="en-US" sz="1800" i="1" dirty="0" smtClean="0">
                <a:latin typeface="Comic Sans MS" pitchFamily="66" charset="0"/>
              </a:rPr>
              <a:t> </a:t>
            </a:r>
            <a:r>
              <a:rPr lang="en-US" sz="1800" i="1" dirty="0" err="1" smtClean="0">
                <a:latin typeface="Comic Sans MS" pitchFamily="66" charset="0"/>
              </a:rPr>
              <a:t>Pustakawan</a:t>
            </a:r>
            <a:r>
              <a:rPr lang="en-US" sz="1800" i="1" dirty="0" smtClean="0">
                <a:latin typeface="Comic Sans MS" pitchFamily="66" charset="0"/>
              </a:rPr>
              <a:t> (</a:t>
            </a:r>
            <a:r>
              <a:rPr lang="en-US" sz="1800" i="1" dirty="0" err="1" smtClean="0">
                <a:latin typeface="Comic Sans MS" pitchFamily="66" charset="0"/>
              </a:rPr>
              <a:t>Perpustakaan</a:t>
            </a:r>
            <a:r>
              <a:rPr lang="en-US" sz="1800" i="1" dirty="0" smtClean="0">
                <a:latin typeface="Comic Sans MS" pitchFamily="66" charset="0"/>
              </a:rPr>
              <a:t>)</a:t>
            </a:r>
            <a:endParaRPr lang="en-US" sz="1800" i="1" dirty="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F7FF5C58-9EA8-471C-841B-04075EC3FCC9}" type="slidenum">
              <a:rPr lang="en-US" smtClean="0"/>
              <a:pPr>
                <a:defRPr/>
              </a:pPr>
              <a:t>50</a:t>
            </a:fld>
            <a:endParaRPr lang="en-US"/>
          </a:p>
        </p:txBody>
      </p:sp>
      <p:sp>
        <p:nvSpPr>
          <p:cNvPr id="6" name="Isosceles Triangle 5"/>
          <p:cNvSpPr/>
          <p:nvPr/>
        </p:nvSpPr>
        <p:spPr bwMode="auto">
          <a:xfrm rot="5400000">
            <a:off x="1866900" y="2628900"/>
            <a:ext cx="1371600" cy="1143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vert270" anchor="ctr" anchorCtr="1"/>
          <a:lstStyle/>
          <a:p>
            <a:pPr>
              <a:defRPr/>
            </a:pPr>
            <a:r>
              <a:rPr lang="en-US" dirty="0"/>
              <a:t>LPP</a:t>
            </a:r>
            <a:endParaRPr lang="en-US" b="1" i="1" dirty="0">
              <a:latin typeface="Arial" charset="0"/>
            </a:endParaRPr>
          </a:p>
        </p:txBody>
      </p:sp>
      <p:sp>
        <p:nvSpPr>
          <p:cNvPr id="7" name="Isosceles Triangle 6"/>
          <p:cNvSpPr/>
          <p:nvPr/>
        </p:nvSpPr>
        <p:spPr bwMode="auto">
          <a:xfrm rot="5400000">
            <a:off x="1866900" y="4000500"/>
            <a:ext cx="1371600" cy="1143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vert270" anchor="ctr" anchorCtr="1"/>
          <a:lstStyle/>
          <a:p>
            <a:pPr>
              <a:defRPr/>
            </a:pPr>
            <a:r>
              <a:rPr lang="en-US" sz="1750" b="1" i="1" dirty="0">
                <a:latin typeface="Arial" charset="0"/>
              </a:rPr>
              <a:t>OPP</a:t>
            </a:r>
          </a:p>
        </p:txBody>
      </p:sp>
      <p:sp>
        <p:nvSpPr>
          <p:cNvPr id="8" name="Isosceles Triangle 7"/>
          <p:cNvSpPr/>
          <p:nvPr/>
        </p:nvSpPr>
        <p:spPr bwMode="auto">
          <a:xfrm rot="16200000">
            <a:off x="1866900" y="3314700"/>
            <a:ext cx="1371600" cy="1143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vert" anchor="ctr" anchorCtr="1"/>
          <a:lstStyle/>
          <a:p>
            <a:pPr>
              <a:defRPr/>
            </a:pPr>
            <a:r>
              <a:rPr lang="en-US" b="1" i="1" dirty="0">
                <a:latin typeface="Arial" charset="0"/>
              </a:rPr>
              <a:t>P</a:t>
            </a:r>
          </a:p>
        </p:txBody>
      </p:sp>
      <p:sp>
        <p:nvSpPr>
          <p:cNvPr id="9" name="Isosceles Triangle 8"/>
          <p:cNvSpPr/>
          <p:nvPr/>
        </p:nvSpPr>
        <p:spPr bwMode="auto">
          <a:xfrm rot="5400000">
            <a:off x="3009900" y="3314700"/>
            <a:ext cx="1371600" cy="1143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vert270" anchor="ctr" anchorCtr="1"/>
          <a:lstStyle/>
          <a:p>
            <a:pPr>
              <a:defRPr/>
            </a:pPr>
            <a:r>
              <a:rPr lang="en-US" b="1" i="1" dirty="0">
                <a:latin typeface="Arial" charset="0"/>
              </a:rPr>
              <a:t>LKP</a:t>
            </a:r>
          </a:p>
        </p:txBody>
      </p:sp>
      <p:sp>
        <p:nvSpPr>
          <p:cNvPr id="91145" name="Oval 9"/>
          <p:cNvSpPr>
            <a:spLocks noChangeArrowheads="1"/>
          </p:cNvSpPr>
          <p:nvPr/>
        </p:nvSpPr>
        <p:spPr bwMode="auto">
          <a:xfrm>
            <a:off x="4343400" y="3124200"/>
            <a:ext cx="2286000" cy="1447800"/>
          </a:xfrm>
          <a:prstGeom prst="ellipse">
            <a:avLst/>
          </a:prstGeom>
          <a:solidFill>
            <a:schemeClr val="accent1"/>
          </a:solidFill>
          <a:ln w="9525" algn="ctr">
            <a:solidFill>
              <a:schemeClr val="tx1"/>
            </a:solidFill>
            <a:round/>
            <a:headEnd/>
            <a:tailEnd/>
          </a:ln>
        </p:spPr>
        <p:txBody>
          <a:bodyPr anchor="ctr"/>
          <a:lstStyle/>
          <a:p>
            <a:r>
              <a:rPr lang="en-US" b="1" i="1"/>
              <a:t>PEMUSTAKA</a:t>
            </a:r>
          </a:p>
        </p:txBody>
      </p:sp>
      <p:sp>
        <p:nvSpPr>
          <p:cNvPr id="10" name="Date Placeholder 9"/>
          <p:cNvSpPr>
            <a:spLocks noGrp="1"/>
          </p:cNvSpPr>
          <p:nvPr>
            <p:ph type="dt" sz="half" idx="10"/>
          </p:nvPr>
        </p:nvSpPr>
        <p:spPr/>
        <p:txBody>
          <a:bodyPr/>
          <a:lstStyle/>
          <a:p>
            <a:r>
              <a:rPr lang="en-US" smtClean="0"/>
              <a:t>24 SEPTEMBER 2016</a:t>
            </a:r>
            <a:endParaRPr lang="en-US"/>
          </a:p>
        </p:txBody>
      </p:sp>
      <p:sp>
        <p:nvSpPr>
          <p:cNvPr id="11" name="Footer Placeholder 10"/>
          <p:cNvSpPr>
            <a:spLocks noGrp="1"/>
          </p:cNvSpPr>
          <p:nvPr>
            <p:ph type="ftr" sz="quarter" idx="11"/>
          </p:nvPr>
        </p:nvSpPr>
        <p:spPr/>
        <p:txBody>
          <a:bodyPr/>
          <a:lstStyle/>
          <a:p>
            <a:r>
              <a:rPr lang="en-US" smtClean="0"/>
              <a:t>supriyanto_prabowo@yahoo.com</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762000" y="152400"/>
            <a:ext cx="8229600" cy="796925"/>
          </a:xfrm>
        </p:spPr>
        <p:txBody>
          <a:bodyPr>
            <a:normAutofit/>
          </a:bodyPr>
          <a:lstStyle/>
          <a:p>
            <a:pPr algn="l" eaLnBrk="1" hangingPunct="1"/>
            <a:r>
              <a:rPr lang="fi-FI" sz="4000" b="1" i="1" dirty="0" smtClean="0">
                <a:solidFill>
                  <a:srgbClr val="FF0000"/>
                </a:solidFill>
              </a:rPr>
              <a:t>E. PENUTUP</a:t>
            </a:r>
            <a:r>
              <a:rPr lang="fi-FI" sz="3600" b="1" i="1" dirty="0" smtClean="0">
                <a:solidFill>
                  <a:srgbClr val="FF0000"/>
                </a:solidFill>
              </a:rPr>
              <a:t> </a:t>
            </a:r>
            <a:endParaRPr lang="id-ID" sz="3600" i="1" dirty="0" smtClean="0">
              <a:solidFill>
                <a:srgbClr val="FF0000"/>
              </a:solidFill>
            </a:endParaRPr>
          </a:p>
        </p:txBody>
      </p:sp>
      <p:sp>
        <p:nvSpPr>
          <p:cNvPr id="3" name="Rectangle 9"/>
          <p:cNvSpPr>
            <a:spLocks noChangeArrowheads="1"/>
          </p:cNvSpPr>
          <p:nvPr/>
        </p:nvSpPr>
        <p:spPr bwMode="auto">
          <a:xfrm>
            <a:off x="304800" y="838200"/>
            <a:ext cx="8534400" cy="5388756"/>
          </a:xfrm>
          <a:prstGeom prst="rect">
            <a:avLst/>
          </a:prstGeom>
          <a:solidFill>
            <a:srgbClr val="FFC000"/>
          </a:solid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wrap="square" lIns="180000" tIns="108000" rIns="180000" bIns="108000" anchor="ctr">
            <a:spAutoFit/>
          </a:bodyPr>
          <a:lstStyle/>
          <a:p>
            <a:r>
              <a:rPr lang="fi-FI" sz="2400" dirty="0" smtClean="0"/>
              <a:t>Kriteria ketentuan pertama Pustkwn adlh mengatur ttg syarat pendidikan kepustakawanan, </a:t>
            </a:r>
            <a:r>
              <a:rPr lang="en-US" sz="2400" dirty="0" err="1" smtClean="0"/>
              <a:t>menjadi</a:t>
            </a:r>
            <a:r>
              <a:rPr lang="en-US" sz="2400" dirty="0" smtClean="0"/>
              <a:t> </a:t>
            </a:r>
            <a:r>
              <a:rPr lang="en-US" sz="2400" dirty="0" err="1" smtClean="0"/>
              <a:t>landasan</a:t>
            </a:r>
            <a:r>
              <a:rPr lang="en-US" sz="2400" dirty="0" smtClean="0"/>
              <a:t> </a:t>
            </a:r>
            <a:r>
              <a:rPr lang="en-US" sz="2400" dirty="0" err="1" smtClean="0"/>
              <a:t>awal</a:t>
            </a:r>
            <a:r>
              <a:rPr lang="en-US" sz="2400" dirty="0" smtClean="0"/>
              <a:t> </a:t>
            </a:r>
            <a:r>
              <a:rPr lang="en-US" sz="2400" dirty="0" err="1" smtClean="0"/>
              <a:t>bagi</a:t>
            </a:r>
            <a:r>
              <a:rPr lang="en-US" sz="2400" dirty="0" smtClean="0"/>
              <a:t> </a:t>
            </a:r>
            <a:r>
              <a:rPr lang="en-US" sz="2400" dirty="0" err="1" smtClean="0"/>
              <a:t>karya</a:t>
            </a:r>
            <a:r>
              <a:rPr lang="en-US" sz="2400" dirty="0" smtClean="0"/>
              <a:t> </a:t>
            </a:r>
            <a:r>
              <a:rPr lang="en-US" sz="2400" dirty="0" err="1" smtClean="0"/>
              <a:t>profesional</a:t>
            </a:r>
            <a:r>
              <a:rPr lang="en-US" sz="2400" dirty="0" smtClean="0"/>
              <a:t>. H</a:t>
            </a:r>
            <a:r>
              <a:rPr lang="en-AU" sz="2400" dirty="0" err="1" smtClean="0"/>
              <a:t>rs</a:t>
            </a:r>
            <a:r>
              <a:rPr lang="en-AU" sz="2400" dirty="0" smtClean="0"/>
              <a:t> </a:t>
            </a:r>
            <a:r>
              <a:rPr lang="en-AU" sz="2400" dirty="0" err="1" smtClean="0"/>
              <a:t>diingat</a:t>
            </a:r>
            <a:r>
              <a:rPr lang="en-AU" sz="2400" dirty="0" smtClean="0"/>
              <a:t> </a:t>
            </a:r>
            <a:r>
              <a:rPr lang="en-AU" sz="2400" dirty="0" err="1" smtClean="0"/>
              <a:t>bhw</a:t>
            </a:r>
            <a:r>
              <a:rPr lang="en-AU" sz="2400" dirty="0" smtClean="0"/>
              <a:t> </a:t>
            </a:r>
            <a:r>
              <a:rPr lang="en-AU" sz="2400" dirty="0" err="1" smtClean="0"/>
              <a:t>pendidik</a:t>
            </a:r>
            <a:r>
              <a:rPr lang="en-AU" sz="2400" dirty="0" smtClean="0"/>
              <a:t> an </a:t>
            </a:r>
            <a:r>
              <a:rPr lang="en-AU" sz="2400" dirty="0" err="1" smtClean="0"/>
              <a:t>hanya</a:t>
            </a:r>
            <a:r>
              <a:rPr lang="en-AU" sz="2400" dirty="0" smtClean="0"/>
              <a:t> </a:t>
            </a:r>
            <a:r>
              <a:rPr lang="en-AU" sz="2400" dirty="0" err="1" smtClean="0"/>
              <a:t>mrpkn</a:t>
            </a:r>
            <a:r>
              <a:rPr lang="en-AU" sz="2400" dirty="0" smtClean="0"/>
              <a:t> </a:t>
            </a:r>
            <a:r>
              <a:rPr lang="en-AU" sz="2400" i="1" dirty="0" smtClean="0"/>
              <a:t>entry level to the profession. </a:t>
            </a:r>
            <a:r>
              <a:rPr lang="en-US" sz="2400" dirty="0" err="1" smtClean="0"/>
              <a:t>Dpt</a:t>
            </a:r>
            <a:r>
              <a:rPr lang="en-US" sz="2400" dirty="0" smtClean="0"/>
              <a:t> </a:t>
            </a:r>
            <a:r>
              <a:rPr lang="en-US" sz="2400" dirty="0" err="1" smtClean="0"/>
              <a:t>dika</a:t>
            </a:r>
            <a:r>
              <a:rPr lang="en-US" sz="2400" dirty="0" smtClean="0"/>
              <a:t> </a:t>
            </a:r>
            <a:r>
              <a:rPr lang="en-US" sz="2400" dirty="0" err="1" smtClean="0"/>
              <a:t>takan</a:t>
            </a:r>
            <a:r>
              <a:rPr lang="en-US" sz="2400" dirty="0" smtClean="0"/>
              <a:t> </a:t>
            </a:r>
            <a:r>
              <a:rPr lang="en-US" sz="2400" dirty="0" err="1" smtClean="0"/>
              <a:t>bhw</a:t>
            </a:r>
            <a:r>
              <a:rPr lang="en-US" sz="2400" dirty="0" smtClean="0"/>
              <a:t> </a:t>
            </a:r>
            <a:r>
              <a:rPr lang="en-US" sz="2400" dirty="0" err="1" smtClean="0"/>
              <a:t>pendidikan</a:t>
            </a:r>
            <a:r>
              <a:rPr lang="en-US" sz="2400" dirty="0" smtClean="0"/>
              <a:t> </a:t>
            </a:r>
            <a:r>
              <a:rPr lang="en-US" sz="2400" dirty="0" err="1" smtClean="0"/>
              <a:t>hanya</a:t>
            </a:r>
            <a:r>
              <a:rPr lang="en-US" sz="2400" dirty="0" smtClean="0"/>
              <a:t> </a:t>
            </a:r>
            <a:r>
              <a:rPr lang="en-US" sz="2400" dirty="0" err="1" smtClean="0"/>
              <a:t>mrpkn</a:t>
            </a:r>
            <a:r>
              <a:rPr lang="en-US" sz="2400" dirty="0" smtClean="0"/>
              <a:t> </a:t>
            </a:r>
            <a:r>
              <a:rPr lang="en-US" sz="2400" dirty="0" err="1" smtClean="0"/>
              <a:t>kunci</a:t>
            </a:r>
            <a:r>
              <a:rPr lang="en-US" sz="2400" dirty="0" smtClean="0"/>
              <a:t> </a:t>
            </a:r>
            <a:r>
              <a:rPr lang="en-US" sz="2400" dirty="0" err="1" smtClean="0"/>
              <a:t>masuk</a:t>
            </a:r>
            <a:r>
              <a:rPr lang="en-US" sz="2400" dirty="0" smtClean="0"/>
              <a:t> </a:t>
            </a:r>
            <a:r>
              <a:rPr lang="en-US" sz="2400" dirty="0" err="1" smtClean="0"/>
              <a:t>ke</a:t>
            </a:r>
            <a:r>
              <a:rPr lang="en-US" sz="2400" dirty="0" smtClean="0"/>
              <a:t> </a:t>
            </a:r>
            <a:r>
              <a:rPr lang="en-US" sz="2400" dirty="0" err="1" smtClean="0"/>
              <a:t>jenjang</a:t>
            </a:r>
            <a:r>
              <a:rPr lang="en-US" sz="2400" dirty="0" smtClean="0"/>
              <a:t> </a:t>
            </a:r>
            <a:r>
              <a:rPr lang="en-US" sz="2400" dirty="0" err="1" smtClean="0"/>
              <a:t>profesi</a:t>
            </a:r>
            <a:r>
              <a:rPr lang="en-US" sz="2400" dirty="0" smtClean="0"/>
              <a:t>. </a:t>
            </a:r>
            <a:r>
              <a:rPr lang="en-US" sz="2400" dirty="0" err="1" smtClean="0"/>
              <a:t>Mutu</a:t>
            </a:r>
            <a:r>
              <a:rPr lang="en-US" sz="2400" dirty="0" smtClean="0"/>
              <a:t> </a:t>
            </a:r>
            <a:r>
              <a:rPr lang="en-US" sz="2400" dirty="0" err="1" smtClean="0"/>
              <a:t>seorang</a:t>
            </a:r>
            <a:r>
              <a:rPr lang="en-US" sz="2400" dirty="0" smtClean="0"/>
              <a:t> </a:t>
            </a:r>
            <a:r>
              <a:rPr lang="en-US" sz="2400" dirty="0" err="1" smtClean="0"/>
              <a:t>profesional</a:t>
            </a:r>
            <a:r>
              <a:rPr lang="en-US" sz="2400" dirty="0" smtClean="0"/>
              <a:t> </a:t>
            </a:r>
            <a:r>
              <a:rPr lang="en-US" sz="2400" dirty="0" smtClean="0">
                <a:sym typeface="Wingdings" pitchFamily="2" charset="2"/>
              </a:rPr>
              <a:t></a:t>
            </a:r>
            <a:r>
              <a:rPr lang="en-US" sz="2400" dirty="0" smtClean="0"/>
              <a:t> </a:t>
            </a:r>
            <a:r>
              <a:rPr lang="en-US" sz="2400" dirty="0" err="1" smtClean="0"/>
              <a:t>ditunjukn</a:t>
            </a:r>
            <a:r>
              <a:rPr lang="en-US" sz="2400" dirty="0" smtClean="0"/>
              <a:t> </a:t>
            </a:r>
            <a:r>
              <a:rPr lang="en-US" sz="2400" dirty="0" err="1" smtClean="0"/>
              <a:t>lbh</a:t>
            </a:r>
            <a:r>
              <a:rPr lang="en-US" sz="2400" dirty="0" smtClean="0"/>
              <a:t> </a:t>
            </a:r>
            <a:r>
              <a:rPr lang="en-US" sz="2400" dirty="0" err="1" smtClean="0"/>
              <a:t>lanjut</a:t>
            </a:r>
            <a:r>
              <a:rPr lang="en-US" sz="2400" dirty="0" smtClean="0"/>
              <a:t> </a:t>
            </a:r>
            <a:r>
              <a:rPr lang="en-US" sz="2400" dirty="0" err="1" smtClean="0"/>
              <a:t>dari</a:t>
            </a:r>
            <a:r>
              <a:rPr lang="en-US" sz="2400" dirty="0" smtClean="0"/>
              <a:t> </a:t>
            </a:r>
            <a:r>
              <a:rPr lang="en-US" sz="2400" dirty="0" err="1" smtClean="0"/>
              <a:t>apa</a:t>
            </a:r>
            <a:r>
              <a:rPr lang="en-US" sz="2400" dirty="0" smtClean="0"/>
              <a:t> </a:t>
            </a:r>
            <a:r>
              <a:rPr lang="en-US" sz="2400" dirty="0" err="1" smtClean="0"/>
              <a:t>yg</a:t>
            </a:r>
            <a:r>
              <a:rPr lang="en-US" sz="2400" dirty="0" smtClean="0"/>
              <a:t> </a:t>
            </a:r>
            <a:r>
              <a:rPr lang="en-US" sz="2400" dirty="0" err="1" smtClean="0"/>
              <a:t>dihasilkan</a:t>
            </a:r>
            <a:r>
              <a:rPr lang="en-US" sz="2400" dirty="0" smtClean="0"/>
              <a:t> </a:t>
            </a:r>
            <a:r>
              <a:rPr lang="en-US" sz="2400" dirty="0" err="1" smtClean="0"/>
              <a:t>dlm</a:t>
            </a:r>
            <a:r>
              <a:rPr lang="en-US" sz="2400" dirty="0" smtClean="0"/>
              <a:t> </a:t>
            </a:r>
            <a:r>
              <a:rPr lang="en-US" sz="2400" dirty="0" err="1" smtClean="0"/>
              <a:t>melaksanakan</a:t>
            </a:r>
            <a:r>
              <a:rPr lang="en-US" sz="2400" dirty="0" smtClean="0"/>
              <a:t> </a:t>
            </a:r>
            <a:r>
              <a:rPr lang="en-US" sz="2400" dirty="0" err="1" smtClean="0"/>
              <a:t>tugasnya</a:t>
            </a:r>
            <a:r>
              <a:rPr lang="en-US" sz="2400" dirty="0" smtClean="0"/>
              <a:t>.</a:t>
            </a:r>
          </a:p>
          <a:p>
            <a:r>
              <a:rPr lang="en-US" sz="2400" dirty="0" err="1" smtClean="0"/>
              <a:t>Oleh</a:t>
            </a:r>
            <a:r>
              <a:rPr lang="en-US" sz="2400" dirty="0" smtClean="0"/>
              <a:t> </a:t>
            </a:r>
            <a:r>
              <a:rPr lang="en-US" sz="2400" dirty="0" err="1" smtClean="0"/>
              <a:t>sebab</a:t>
            </a:r>
            <a:r>
              <a:rPr lang="en-US" sz="2400" dirty="0" smtClean="0"/>
              <a:t> </a:t>
            </a:r>
            <a:r>
              <a:rPr lang="en-US" sz="2400" dirty="0" err="1" smtClean="0"/>
              <a:t>itu</a:t>
            </a:r>
            <a:r>
              <a:rPr lang="en-US" sz="2400" dirty="0" smtClean="0"/>
              <a:t>, </a:t>
            </a:r>
            <a:r>
              <a:rPr lang="en-US" sz="2400" dirty="0" err="1" smtClean="0"/>
              <a:t>muncul</a:t>
            </a:r>
            <a:r>
              <a:rPr lang="en-US" sz="2400" dirty="0" smtClean="0"/>
              <a:t> </a:t>
            </a:r>
            <a:r>
              <a:rPr lang="en-US" sz="2400" dirty="0" err="1" smtClean="0"/>
              <a:t>syarat</a:t>
            </a:r>
            <a:r>
              <a:rPr lang="en-US" sz="2400" dirty="0" smtClean="0"/>
              <a:t> ke-2 </a:t>
            </a:r>
            <a:r>
              <a:rPr lang="en-US" sz="2400" dirty="0" err="1" smtClean="0"/>
              <a:t>yi</a:t>
            </a:r>
            <a:r>
              <a:rPr lang="en-US" sz="2400" dirty="0" smtClean="0"/>
              <a:t> </a:t>
            </a:r>
            <a:r>
              <a:rPr lang="en-US" sz="2400" dirty="0" err="1" smtClean="0"/>
              <a:t>ybs</a:t>
            </a:r>
            <a:r>
              <a:rPr lang="en-US" sz="2400" dirty="0" smtClean="0"/>
              <a:t> hrs </a:t>
            </a:r>
            <a:r>
              <a:rPr lang="en-US" sz="2400" dirty="0" err="1" smtClean="0"/>
              <a:t>melaksa</a:t>
            </a:r>
            <a:r>
              <a:rPr lang="en-US" sz="2400" dirty="0" smtClean="0"/>
              <a:t> </a:t>
            </a:r>
            <a:r>
              <a:rPr lang="en-US" sz="2400" dirty="0" err="1" smtClean="0"/>
              <a:t>nakan</a:t>
            </a:r>
            <a:r>
              <a:rPr lang="en-US" sz="2400" dirty="0" smtClean="0"/>
              <a:t> </a:t>
            </a:r>
            <a:r>
              <a:rPr lang="en-US" sz="2400" dirty="0" err="1" smtClean="0"/>
              <a:t>tugas</a:t>
            </a:r>
            <a:r>
              <a:rPr lang="en-US" sz="2400" dirty="0" smtClean="0"/>
              <a:t> </a:t>
            </a:r>
            <a:r>
              <a:rPr lang="en-US" sz="2400" dirty="0" err="1" smtClean="0"/>
              <a:t>sbg</a:t>
            </a:r>
            <a:r>
              <a:rPr lang="en-US" sz="2400" dirty="0" smtClean="0"/>
              <a:t> </a:t>
            </a:r>
            <a:r>
              <a:rPr lang="en-US" sz="2400" dirty="0" err="1" smtClean="0"/>
              <a:t>pustkwn</a:t>
            </a:r>
            <a:r>
              <a:rPr lang="en-US" sz="2400" dirty="0" smtClean="0"/>
              <a:t>. </a:t>
            </a:r>
            <a:r>
              <a:rPr lang="en-US" sz="2400" dirty="0" err="1" smtClean="0"/>
              <a:t>Bgmn</a:t>
            </a:r>
            <a:r>
              <a:rPr lang="en-US" sz="2400" dirty="0" smtClean="0"/>
              <a:t> </a:t>
            </a:r>
            <a:r>
              <a:rPr lang="en-US" sz="2400" dirty="0" err="1" smtClean="0"/>
              <a:t>mutu</a:t>
            </a:r>
            <a:r>
              <a:rPr lang="en-US" sz="2400" dirty="0" smtClean="0"/>
              <a:t> </a:t>
            </a:r>
            <a:r>
              <a:rPr lang="en-US" sz="2400" dirty="0" err="1" smtClean="0"/>
              <a:t>hsl</a:t>
            </a:r>
            <a:r>
              <a:rPr lang="en-US" sz="2400" dirty="0" smtClean="0"/>
              <a:t> </a:t>
            </a:r>
            <a:r>
              <a:rPr lang="en-US" sz="2400" dirty="0" err="1" smtClean="0"/>
              <a:t>kerja</a:t>
            </a:r>
            <a:r>
              <a:rPr lang="en-US" sz="2400" dirty="0" smtClean="0"/>
              <a:t> </a:t>
            </a:r>
            <a:r>
              <a:rPr lang="en-US" sz="2400" dirty="0" err="1" smtClean="0"/>
              <a:t>mrpk</a:t>
            </a:r>
            <a:r>
              <a:rPr lang="en-US" sz="2400" dirty="0" smtClean="0"/>
              <a:t> </a:t>
            </a:r>
            <a:r>
              <a:rPr lang="en-US" sz="2400" dirty="0" err="1" smtClean="0"/>
              <a:t>tolok</a:t>
            </a:r>
            <a:r>
              <a:rPr lang="en-US" sz="2400" dirty="0" smtClean="0"/>
              <a:t> </a:t>
            </a:r>
            <a:r>
              <a:rPr lang="en-US" sz="2400" dirty="0" err="1" smtClean="0"/>
              <a:t>ukur</a:t>
            </a:r>
            <a:r>
              <a:rPr lang="en-US" sz="2400" dirty="0" smtClean="0"/>
              <a:t> </a:t>
            </a:r>
            <a:r>
              <a:rPr lang="en-US" sz="2400" dirty="0" err="1" smtClean="0"/>
              <a:t>keprofesionalan</a:t>
            </a:r>
            <a:r>
              <a:rPr lang="en-US" sz="2400" dirty="0" smtClean="0"/>
              <a:t> </a:t>
            </a:r>
            <a:r>
              <a:rPr lang="en-US" sz="2400" dirty="0" err="1" smtClean="0"/>
              <a:t>seseorang</a:t>
            </a:r>
            <a:r>
              <a:rPr lang="en-US" sz="2400" dirty="0" smtClean="0"/>
              <a:t>. </a:t>
            </a:r>
            <a:r>
              <a:rPr lang="en-US" sz="2400" dirty="0" err="1" smtClean="0"/>
              <a:t>Semakin</a:t>
            </a:r>
            <a:r>
              <a:rPr lang="en-US" sz="2400" dirty="0" smtClean="0"/>
              <a:t> </a:t>
            </a:r>
            <a:r>
              <a:rPr lang="en-US" sz="2400" dirty="0" err="1" smtClean="0"/>
              <a:t>bermutu</a:t>
            </a:r>
            <a:r>
              <a:rPr lang="en-US" sz="2400" dirty="0" smtClean="0"/>
              <a:t> dg </a:t>
            </a:r>
            <a:r>
              <a:rPr lang="en-US" sz="2400" dirty="0" err="1" smtClean="0"/>
              <a:t>sendirinya</a:t>
            </a:r>
            <a:r>
              <a:rPr lang="en-US" sz="2400" dirty="0" smtClean="0"/>
              <a:t> </a:t>
            </a:r>
            <a:r>
              <a:rPr lang="en-US" sz="2400" dirty="0" err="1" smtClean="0"/>
              <a:t>predikat</a:t>
            </a:r>
            <a:r>
              <a:rPr lang="en-US" sz="2400" dirty="0" smtClean="0"/>
              <a:t> </a:t>
            </a:r>
            <a:r>
              <a:rPr lang="en-US" sz="2400" dirty="0" err="1" smtClean="0"/>
              <a:t>profesional</a:t>
            </a:r>
            <a:r>
              <a:rPr lang="en-US" sz="2400" dirty="0" smtClean="0"/>
              <a:t> </a:t>
            </a:r>
            <a:r>
              <a:rPr lang="en-US" sz="2400" dirty="0" err="1" smtClean="0"/>
              <a:t>semakin</a:t>
            </a:r>
            <a:r>
              <a:rPr lang="en-US" sz="2400" dirty="0" smtClean="0"/>
              <a:t> </a:t>
            </a:r>
            <a:r>
              <a:rPr lang="en-US" sz="2400" dirty="0" err="1" smtClean="0"/>
              <a:t>diakui</a:t>
            </a:r>
            <a:r>
              <a:rPr lang="en-US" sz="2400" dirty="0" smtClean="0"/>
              <a:t> </a:t>
            </a:r>
            <a:r>
              <a:rPr lang="en-US" sz="2400" dirty="0" err="1" smtClean="0"/>
              <a:t>oleh</a:t>
            </a:r>
            <a:r>
              <a:rPr lang="en-US" sz="2400" dirty="0" smtClean="0"/>
              <a:t> </a:t>
            </a:r>
            <a:r>
              <a:rPr lang="en-US" sz="2400" dirty="0" err="1" smtClean="0"/>
              <a:t>masyarakt</a:t>
            </a:r>
            <a:r>
              <a:rPr lang="en-US" sz="2400" dirty="0" smtClean="0"/>
              <a:t> </a:t>
            </a:r>
            <a:r>
              <a:rPr lang="en-US" sz="2400" dirty="0" err="1" smtClean="0"/>
              <a:t>luas</a:t>
            </a:r>
            <a:r>
              <a:rPr lang="en-US" sz="2400" dirty="0" smtClean="0"/>
              <a:t> pd </a:t>
            </a:r>
            <a:r>
              <a:rPr lang="en-US" sz="2400" dirty="0" err="1" smtClean="0"/>
              <a:t>umumnya</a:t>
            </a:r>
            <a:r>
              <a:rPr lang="en-US" sz="2400" dirty="0" smtClean="0"/>
              <a:t>, &amp; </a:t>
            </a:r>
            <a:r>
              <a:rPr lang="en-US" sz="2400" dirty="0" err="1" smtClean="0"/>
              <a:t>khususnya</a:t>
            </a:r>
            <a:r>
              <a:rPr lang="en-US" sz="2400" dirty="0" smtClean="0"/>
              <a:t> </a:t>
            </a:r>
            <a:r>
              <a:rPr lang="en-US" sz="2400" dirty="0" err="1" smtClean="0"/>
              <a:t>bagi</a:t>
            </a:r>
            <a:r>
              <a:rPr lang="en-US" sz="2400" dirty="0" smtClean="0"/>
              <a:t> </a:t>
            </a:r>
            <a:r>
              <a:rPr lang="en-US" sz="2400" dirty="0" err="1" smtClean="0"/>
              <a:t>kantornya</a:t>
            </a:r>
            <a:r>
              <a:rPr lang="en-US" sz="2400" dirty="0" smtClean="0"/>
              <a:t> </a:t>
            </a:r>
            <a:r>
              <a:rPr lang="en-US" sz="2400" dirty="0" err="1" smtClean="0"/>
              <a:t>tempat</a:t>
            </a:r>
            <a:r>
              <a:rPr lang="en-US" sz="2400" dirty="0" smtClean="0"/>
              <a:t> </a:t>
            </a:r>
            <a:r>
              <a:rPr lang="en-US" sz="2400" dirty="0" err="1" smtClean="0"/>
              <a:t>bekerja</a:t>
            </a:r>
            <a:r>
              <a:rPr lang="en-US" sz="2400" dirty="0" smtClean="0"/>
              <a:t>. </a:t>
            </a:r>
          </a:p>
        </p:txBody>
      </p:sp>
      <p:sp>
        <p:nvSpPr>
          <p:cNvPr id="4" name="Date Placeholder 3"/>
          <p:cNvSpPr>
            <a:spLocks noGrp="1"/>
          </p:cNvSpPr>
          <p:nvPr>
            <p:ph type="dt" sz="half" idx="10"/>
          </p:nvPr>
        </p:nvSpPr>
        <p:spPr/>
        <p:txBody>
          <a:bodyPr/>
          <a:lstStyle/>
          <a:p>
            <a:r>
              <a:rPr lang="en-US" smtClean="0"/>
              <a:t>24 SEPTEMBER 2016</a:t>
            </a:r>
            <a:endParaRPr lang="en-US" dirty="0"/>
          </a:p>
        </p:txBody>
      </p:sp>
      <p:sp>
        <p:nvSpPr>
          <p:cNvPr id="5" name="Slide Number Placeholder 4"/>
          <p:cNvSpPr>
            <a:spLocks noGrp="1"/>
          </p:cNvSpPr>
          <p:nvPr>
            <p:ph type="sldNum" sz="quarter" idx="12"/>
          </p:nvPr>
        </p:nvSpPr>
        <p:spPr/>
        <p:txBody>
          <a:bodyPr/>
          <a:lstStyle/>
          <a:p>
            <a:fld id="{E1AD78F7-9B0F-4F0A-9334-772460733DE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762000" y="152400"/>
            <a:ext cx="8229600" cy="796925"/>
          </a:xfrm>
        </p:spPr>
        <p:txBody>
          <a:bodyPr>
            <a:normAutofit/>
          </a:bodyPr>
          <a:lstStyle/>
          <a:p>
            <a:pPr algn="l" eaLnBrk="1" hangingPunct="1"/>
            <a:r>
              <a:rPr lang="fi-FI" sz="4000" i="1" dirty="0" smtClean="0">
                <a:solidFill>
                  <a:srgbClr val="FF0000"/>
                </a:solidFill>
              </a:rPr>
              <a:t>Lanjutan (</a:t>
            </a:r>
            <a:r>
              <a:rPr lang="fi-FI" sz="4000" b="1" i="1" dirty="0" smtClean="0">
                <a:solidFill>
                  <a:srgbClr val="FF0000"/>
                </a:solidFill>
              </a:rPr>
              <a:t>PENUTUP)</a:t>
            </a:r>
            <a:r>
              <a:rPr lang="fi-FI" sz="3600" b="1" i="1" dirty="0" smtClean="0">
                <a:solidFill>
                  <a:srgbClr val="FF0000"/>
                </a:solidFill>
              </a:rPr>
              <a:t> </a:t>
            </a:r>
            <a:endParaRPr lang="id-ID" sz="3600" i="1" dirty="0" smtClean="0">
              <a:solidFill>
                <a:srgbClr val="FF0000"/>
              </a:solidFill>
            </a:endParaRPr>
          </a:p>
        </p:txBody>
      </p:sp>
      <p:sp>
        <p:nvSpPr>
          <p:cNvPr id="3" name="Rectangle 9"/>
          <p:cNvSpPr>
            <a:spLocks noChangeArrowheads="1"/>
          </p:cNvSpPr>
          <p:nvPr/>
        </p:nvSpPr>
        <p:spPr bwMode="auto">
          <a:xfrm>
            <a:off x="304800" y="914401"/>
            <a:ext cx="8534400" cy="5758088"/>
          </a:xfrm>
          <a:prstGeom prst="rect">
            <a:avLst/>
          </a:prstGeom>
          <a:solidFill>
            <a:srgbClr val="FFC000"/>
          </a:solid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wrap="square" lIns="180000" tIns="108000" rIns="180000" bIns="108000" anchor="ctr">
            <a:spAutoFit/>
          </a:bodyPr>
          <a:lstStyle/>
          <a:p>
            <a:r>
              <a:rPr lang="en-US" sz="2000" dirty="0" smtClean="0"/>
              <a:t>JFP &amp; AK-</a:t>
            </a:r>
            <a:r>
              <a:rPr lang="en-US" sz="2000" dirty="0" err="1" smtClean="0"/>
              <a:t>nya</a:t>
            </a:r>
            <a:r>
              <a:rPr lang="en-US" sz="2000" dirty="0" smtClean="0"/>
              <a:t> </a:t>
            </a:r>
            <a:r>
              <a:rPr lang="en-US" sz="2000" dirty="0" err="1" smtClean="0"/>
              <a:t>mengatur</a:t>
            </a:r>
            <a:r>
              <a:rPr lang="en-US" sz="2000" dirty="0" smtClean="0"/>
              <a:t> </a:t>
            </a:r>
            <a:r>
              <a:rPr lang="en-US" sz="2000" dirty="0" err="1" smtClean="0"/>
              <a:t>Pek</a:t>
            </a:r>
            <a:r>
              <a:rPr lang="en-US" sz="2000" dirty="0" smtClean="0"/>
              <a:t>. </a:t>
            </a:r>
            <a:r>
              <a:rPr lang="en-US" sz="2000" dirty="0" err="1" smtClean="0"/>
              <a:t>Pustkwn</a:t>
            </a:r>
            <a:r>
              <a:rPr lang="en-US" sz="2000" dirty="0" smtClean="0"/>
              <a:t> </a:t>
            </a:r>
            <a:r>
              <a:rPr lang="en-US" sz="2000" dirty="0" err="1" smtClean="0"/>
              <a:t>adlh</a:t>
            </a:r>
            <a:r>
              <a:rPr lang="en-US" sz="2000" dirty="0" smtClean="0"/>
              <a:t> </a:t>
            </a:r>
            <a:r>
              <a:rPr lang="en-US" sz="2000" dirty="0" err="1" smtClean="0"/>
              <a:t>kepustakawanan</a:t>
            </a:r>
            <a:r>
              <a:rPr lang="en-US" sz="2000" dirty="0" smtClean="0"/>
              <a:t>, </a:t>
            </a:r>
            <a:r>
              <a:rPr lang="en-US" sz="2000" dirty="0" err="1" smtClean="0"/>
              <a:t>yi</a:t>
            </a:r>
            <a:r>
              <a:rPr lang="en-US" sz="2000" dirty="0" smtClean="0"/>
              <a:t> </a:t>
            </a:r>
            <a:r>
              <a:rPr lang="en-US" sz="2000" dirty="0" err="1" smtClean="0"/>
              <a:t>kegiatan</a:t>
            </a:r>
            <a:r>
              <a:rPr lang="en-US" sz="2000" dirty="0" smtClean="0"/>
              <a:t> </a:t>
            </a:r>
            <a:r>
              <a:rPr lang="en-US" sz="2000" dirty="0" err="1" smtClean="0"/>
              <a:t>ilmiah</a:t>
            </a:r>
            <a:r>
              <a:rPr lang="en-US" sz="2000" dirty="0" smtClean="0"/>
              <a:t> &amp; professional </a:t>
            </a:r>
            <a:r>
              <a:rPr lang="en-US" sz="2000" dirty="0" err="1" smtClean="0"/>
              <a:t>yg</a:t>
            </a:r>
            <a:r>
              <a:rPr lang="en-US" sz="2000" dirty="0" smtClean="0"/>
              <a:t> </a:t>
            </a:r>
            <a:r>
              <a:rPr lang="en-US" sz="2000" dirty="0" err="1" smtClean="0"/>
              <a:t>meliputi</a:t>
            </a:r>
            <a:r>
              <a:rPr lang="en-US" sz="2000" dirty="0" smtClean="0"/>
              <a:t> </a:t>
            </a:r>
            <a:r>
              <a:rPr lang="en-US" sz="2000" dirty="0" err="1" smtClean="0"/>
              <a:t>pengelolaan</a:t>
            </a:r>
            <a:r>
              <a:rPr lang="en-US" sz="2000" dirty="0" smtClean="0"/>
              <a:t> perp., </a:t>
            </a:r>
            <a:r>
              <a:rPr lang="en-US" sz="2000" dirty="0" err="1" smtClean="0"/>
              <a:t>pelayanan</a:t>
            </a:r>
            <a:r>
              <a:rPr lang="en-US" sz="2000" dirty="0" smtClean="0"/>
              <a:t> perp. &amp; </a:t>
            </a:r>
            <a:r>
              <a:rPr lang="en-US" sz="2000" dirty="0" err="1" smtClean="0"/>
              <a:t>pengemb</a:t>
            </a:r>
            <a:r>
              <a:rPr lang="en-US" sz="2000" dirty="0" smtClean="0"/>
              <a:t>. </a:t>
            </a:r>
            <a:r>
              <a:rPr lang="en-US" sz="2000" dirty="0" err="1" smtClean="0"/>
              <a:t>sistem</a:t>
            </a:r>
            <a:r>
              <a:rPr lang="en-US" sz="2000" dirty="0" smtClean="0"/>
              <a:t> </a:t>
            </a:r>
            <a:r>
              <a:rPr lang="en-US" sz="2000" dirty="0" err="1" smtClean="0"/>
              <a:t>kepustakawanan</a:t>
            </a:r>
            <a:r>
              <a:rPr lang="en-US" sz="2000" dirty="0" smtClean="0"/>
              <a:t>.  </a:t>
            </a:r>
            <a:r>
              <a:rPr lang="en-US" sz="2000" dirty="0" err="1" smtClean="0"/>
              <a:t>Bermakna</a:t>
            </a:r>
            <a:r>
              <a:rPr lang="en-US" sz="2000" dirty="0" smtClean="0"/>
              <a:t> </a:t>
            </a:r>
            <a:r>
              <a:rPr lang="en-US" sz="2000" dirty="0" err="1" smtClean="0"/>
              <a:t>pengemb</a:t>
            </a:r>
            <a:r>
              <a:rPr lang="en-US" sz="2000" dirty="0" smtClean="0"/>
              <a:t>. </a:t>
            </a:r>
            <a:r>
              <a:rPr lang="en-US" sz="2000" dirty="0" err="1" smtClean="0"/>
              <a:t>profesi</a:t>
            </a:r>
            <a:r>
              <a:rPr lang="en-US" sz="2000" dirty="0" smtClean="0"/>
              <a:t> (PP), </a:t>
            </a:r>
            <a:r>
              <a:rPr lang="en-US" sz="2000" dirty="0" err="1" smtClean="0"/>
              <a:t>guna</a:t>
            </a:r>
            <a:r>
              <a:rPr lang="en-US" sz="2000" dirty="0" smtClean="0"/>
              <a:t> </a:t>
            </a:r>
            <a:r>
              <a:rPr lang="en-US" sz="2000" dirty="0" err="1" smtClean="0"/>
              <a:t>menghslkan</a:t>
            </a:r>
            <a:r>
              <a:rPr lang="en-US" sz="2000" dirty="0" smtClean="0"/>
              <a:t> perp. </a:t>
            </a:r>
            <a:r>
              <a:rPr lang="en-US" sz="2000" dirty="0" err="1" smtClean="0"/>
              <a:t>yg</a:t>
            </a:r>
            <a:r>
              <a:rPr lang="en-US" sz="2000" dirty="0" smtClean="0"/>
              <a:t> </a:t>
            </a:r>
            <a:r>
              <a:rPr lang="en-US" sz="2000" dirty="0" err="1" smtClean="0"/>
              <a:t>lbh</a:t>
            </a:r>
            <a:r>
              <a:rPr lang="en-US" sz="2000" dirty="0" smtClean="0"/>
              <a:t> </a:t>
            </a:r>
            <a:r>
              <a:rPr lang="en-US" sz="2000" dirty="0" err="1" smtClean="0"/>
              <a:t>brdayaguna</a:t>
            </a:r>
            <a:r>
              <a:rPr lang="en-US" sz="2000" dirty="0" smtClean="0"/>
              <a:t> &amp; </a:t>
            </a:r>
            <a:r>
              <a:rPr lang="en-US" sz="2000" dirty="0" err="1" smtClean="0"/>
              <a:t>berhsl</a:t>
            </a:r>
            <a:r>
              <a:rPr lang="en-US" sz="2000" dirty="0" smtClean="0"/>
              <a:t> </a:t>
            </a:r>
            <a:r>
              <a:rPr lang="en-US" sz="2000" dirty="0" err="1" smtClean="0"/>
              <a:t>guna</a:t>
            </a:r>
            <a:r>
              <a:rPr lang="en-US" sz="2000" dirty="0" smtClean="0"/>
              <a:t>, </a:t>
            </a:r>
            <a:r>
              <a:rPr lang="en-US" sz="2000" dirty="0" err="1" smtClean="0"/>
              <a:t>sekaligus</a:t>
            </a:r>
            <a:r>
              <a:rPr lang="en-US" sz="2000" dirty="0" smtClean="0"/>
              <a:t> </a:t>
            </a:r>
            <a:r>
              <a:rPr lang="en-US" sz="2000" dirty="0" err="1" smtClean="0"/>
              <a:t>karir</a:t>
            </a:r>
            <a:r>
              <a:rPr lang="en-US" sz="2000" dirty="0" smtClean="0"/>
              <a:t> </a:t>
            </a:r>
            <a:r>
              <a:rPr lang="en-US" sz="2000" dirty="0" err="1" smtClean="0"/>
              <a:t>pustakawan</a:t>
            </a:r>
            <a:r>
              <a:rPr lang="en-US" sz="2000" dirty="0" smtClean="0"/>
              <a:t> </a:t>
            </a:r>
            <a:r>
              <a:rPr lang="en-US" sz="2000" dirty="0" err="1" smtClean="0"/>
              <a:t>itu</a:t>
            </a:r>
            <a:r>
              <a:rPr lang="en-US" sz="2000" dirty="0" smtClean="0"/>
              <a:t> </a:t>
            </a:r>
            <a:r>
              <a:rPr lang="en-US" sz="2000" dirty="0" err="1" smtClean="0"/>
              <a:t>sendiri</a:t>
            </a:r>
            <a:r>
              <a:rPr lang="en-US" sz="2000" dirty="0" smtClean="0"/>
              <a:t>. </a:t>
            </a:r>
            <a:r>
              <a:rPr lang="en-US" sz="2000" b="1" dirty="0" err="1" smtClean="0"/>
              <a:t>Pembinaan</a:t>
            </a:r>
            <a:r>
              <a:rPr lang="en-US" sz="2000" b="1" dirty="0" smtClean="0"/>
              <a:t> </a:t>
            </a:r>
            <a:r>
              <a:rPr lang="en-US" sz="2000" b="1" dirty="0" err="1" smtClean="0"/>
              <a:t>karier</a:t>
            </a:r>
            <a:r>
              <a:rPr lang="en-US" sz="2000" dirty="0" smtClean="0"/>
              <a:t> </a:t>
            </a:r>
            <a:r>
              <a:rPr lang="en-US" sz="2000" dirty="0" err="1" smtClean="0"/>
              <a:t>sesuai</a:t>
            </a:r>
            <a:r>
              <a:rPr lang="en-US" sz="2000" dirty="0" smtClean="0"/>
              <a:t> dg </a:t>
            </a:r>
            <a:r>
              <a:rPr lang="en-US" sz="2000" dirty="0" err="1" smtClean="0"/>
              <a:t>tuntutan</a:t>
            </a:r>
            <a:r>
              <a:rPr lang="en-US" sz="2000" dirty="0" smtClean="0"/>
              <a:t> </a:t>
            </a:r>
            <a:r>
              <a:rPr lang="en-US" sz="2000" b="1" dirty="0" err="1" smtClean="0"/>
              <a:t>pengembangan</a:t>
            </a:r>
            <a:r>
              <a:rPr lang="en-US" sz="2000" b="1" dirty="0" smtClean="0"/>
              <a:t> </a:t>
            </a:r>
            <a:r>
              <a:rPr lang="en-US" sz="2000" b="1" dirty="0" err="1" smtClean="0"/>
              <a:t>kualitas</a:t>
            </a:r>
            <a:r>
              <a:rPr lang="en-US" sz="2000" dirty="0" smtClean="0"/>
              <a:t> </a:t>
            </a:r>
            <a:r>
              <a:rPr lang="fi-FI" sz="2000" dirty="0" smtClean="0"/>
              <a:t>mencerminkan bhw konsekuensi atas pengembangan </a:t>
            </a:r>
            <a:r>
              <a:rPr lang="fi-FI" sz="2000" b="1" dirty="0" smtClean="0"/>
              <a:t>profesionalisme</a:t>
            </a:r>
            <a:r>
              <a:rPr lang="fi-FI" sz="2000" dirty="0" smtClean="0"/>
              <a:t> pustkawan (</a:t>
            </a:r>
            <a:r>
              <a:rPr lang="fi-FI" sz="2000" i="1" dirty="0" smtClean="0"/>
              <a:t>professional development</a:t>
            </a:r>
            <a:r>
              <a:rPr lang="fi-FI" sz="2000" dirty="0" smtClean="0"/>
              <a:t>). Inilah yg dimaksud dg istilah </a:t>
            </a:r>
            <a:r>
              <a:rPr lang="fi-FI" sz="2000" b="1" dirty="0" smtClean="0"/>
              <a:t>PP</a:t>
            </a:r>
            <a:r>
              <a:rPr lang="fi-FI" sz="2000" dirty="0" smtClean="0"/>
              <a:t>, sbg upaya ”pendidkan yg berkelanjutan scr sitematis” dg kata lain </a:t>
            </a:r>
            <a:r>
              <a:rPr lang="fi-FI" sz="2000" b="1" i="1" dirty="0" smtClean="0"/>
              <a:t>Professional Development </a:t>
            </a:r>
            <a:r>
              <a:rPr lang="fi-FI" sz="2000" dirty="0" smtClean="0"/>
              <a:t>atau lebih tepat sbg </a:t>
            </a:r>
            <a:r>
              <a:rPr lang="fi-FI" sz="2000" i="1" dirty="0" smtClean="0"/>
              <a:t>CPD</a:t>
            </a:r>
            <a:r>
              <a:rPr lang="fi-FI" sz="2000" dirty="0" smtClean="0"/>
              <a:t>. </a:t>
            </a:r>
            <a:r>
              <a:rPr lang="en-US" sz="2000" dirty="0" smtClean="0"/>
              <a:t> </a:t>
            </a:r>
          </a:p>
          <a:p>
            <a:endParaRPr lang="en-US" sz="2000" dirty="0" smtClean="0"/>
          </a:p>
          <a:p>
            <a:r>
              <a:rPr lang="en-US" sz="2000" dirty="0" err="1" smtClean="0"/>
              <a:t>Terwujudnya</a:t>
            </a:r>
            <a:r>
              <a:rPr lang="en-US" sz="2000" dirty="0" smtClean="0"/>
              <a:t> </a:t>
            </a:r>
            <a:r>
              <a:rPr lang="en-US" sz="2000" dirty="0" err="1" smtClean="0"/>
              <a:t>penguatan</a:t>
            </a:r>
            <a:r>
              <a:rPr lang="en-US" sz="2000" dirty="0" smtClean="0"/>
              <a:t> SDM </a:t>
            </a:r>
            <a:r>
              <a:rPr lang="en-US" sz="2000" dirty="0" err="1" smtClean="0"/>
              <a:t>Pustkwn</a:t>
            </a:r>
            <a:r>
              <a:rPr lang="en-US" sz="2000" dirty="0" smtClean="0"/>
              <a:t> agar </a:t>
            </a:r>
            <a:r>
              <a:rPr lang="en-US" sz="2000" dirty="0" err="1" smtClean="0"/>
              <a:t>lbh</a:t>
            </a:r>
            <a:r>
              <a:rPr lang="en-US" sz="2000" dirty="0" smtClean="0"/>
              <a:t> </a:t>
            </a:r>
            <a:r>
              <a:rPr lang="en-US" sz="2000" dirty="0" err="1" smtClean="0"/>
              <a:t>rasional</a:t>
            </a:r>
            <a:r>
              <a:rPr lang="en-US" sz="2000" dirty="0" smtClean="0"/>
              <a:t> &amp; </a:t>
            </a:r>
            <a:r>
              <a:rPr lang="en-US" sz="2000" dirty="0" err="1" smtClean="0"/>
              <a:t>propor</a:t>
            </a:r>
            <a:r>
              <a:rPr lang="en-US" sz="2000" dirty="0" smtClean="0"/>
              <a:t> </a:t>
            </a:r>
            <a:r>
              <a:rPr lang="en-US" sz="2000" dirty="0" err="1" smtClean="0"/>
              <a:t>sional</a:t>
            </a:r>
            <a:r>
              <a:rPr lang="en-US" sz="2000" dirty="0" smtClean="0"/>
              <a:t> </a:t>
            </a:r>
            <a:r>
              <a:rPr lang="en-US" sz="2000" dirty="0" err="1" smtClean="0"/>
              <a:t>mendukung</a:t>
            </a:r>
            <a:r>
              <a:rPr lang="en-US" sz="2000" dirty="0" smtClean="0"/>
              <a:t> TUPOKSI </a:t>
            </a:r>
            <a:r>
              <a:rPr lang="en-US" sz="2000" dirty="0" err="1" smtClean="0"/>
              <a:t>lembaga</a:t>
            </a:r>
            <a:r>
              <a:rPr lang="en-US" sz="2000" dirty="0" smtClean="0"/>
              <a:t>/ </a:t>
            </a:r>
            <a:r>
              <a:rPr lang="en-US" sz="2000" dirty="0" err="1" smtClean="0"/>
              <a:t>instansi</a:t>
            </a:r>
            <a:r>
              <a:rPr lang="en-US" sz="2000" dirty="0" smtClean="0"/>
              <a:t> </a:t>
            </a:r>
            <a:r>
              <a:rPr lang="en-US" sz="2000" dirty="0" err="1" smtClean="0"/>
              <a:t>dmn</a:t>
            </a:r>
            <a:r>
              <a:rPr lang="en-US" sz="2000" dirty="0" smtClean="0"/>
              <a:t> </a:t>
            </a:r>
            <a:r>
              <a:rPr lang="en-US" sz="2000" dirty="0" err="1" smtClean="0"/>
              <a:t>saja</a:t>
            </a:r>
            <a:r>
              <a:rPr lang="en-US" sz="2000" dirty="0" smtClean="0"/>
              <a:t> </a:t>
            </a:r>
            <a:r>
              <a:rPr lang="en-US" sz="2000" dirty="0" err="1" smtClean="0"/>
              <a:t>Pustakwn</a:t>
            </a:r>
            <a:r>
              <a:rPr lang="en-US" sz="2000" dirty="0" smtClean="0"/>
              <a:t> </a:t>
            </a:r>
            <a:r>
              <a:rPr lang="en-US" sz="2000" dirty="0" err="1" smtClean="0"/>
              <a:t>bekerja</a:t>
            </a:r>
            <a:r>
              <a:rPr lang="en-US" sz="2000" dirty="0" smtClean="0"/>
              <a:t>. </a:t>
            </a:r>
            <a:r>
              <a:rPr lang="en-US" sz="2000" dirty="0" err="1" smtClean="0"/>
              <a:t>Sekaligus</a:t>
            </a:r>
            <a:r>
              <a:rPr lang="en-US" sz="2000" dirty="0" smtClean="0"/>
              <a:t> </a:t>
            </a:r>
            <a:r>
              <a:rPr lang="en-US" sz="2000" dirty="0" err="1" smtClean="0"/>
              <a:t>menggambarkan</a:t>
            </a:r>
            <a:r>
              <a:rPr lang="en-US" sz="2000" dirty="0" smtClean="0"/>
              <a:t> </a:t>
            </a:r>
            <a:r>
              <a:rPr lang="en-US" sz="2000" dirty="0" err="1" smtClean="0"/>
              <a:t>alur</a:t>
            </a:r>
            <a:r>
              <a:rPr lang="en-US" sz="2000" dirty="0" smtClean="0"/>
              <a:t> </a:t>
            </a:r>
            <a:r>
              <a:rPr lang="en-US" sz="2000" dirty="0" err="1" smtClean="0"/>
              <a:t>pengembangan</a:t>
            </a:r>
            <a:r>
              <a:rPr lang="en-US" sz="2000" dirty="0" smtClean="0"/>
              <a:t> </a:t>
            </a:r>
            <a:r>
              <a:rPr lang="en-US" sz="2000" dirty="0" err="1" smtClean="0"/>
              <a:t>karier</a:t>
            </a:r>
            <a:r>
              <a:rPr lang="en-US" sz="2000" dirty="0" smtClean="0"/>
              <a:t> &amp; </a:t>
            </a:r>
            <a:r>
              <a:rPr lang="en-US" sz="2000" dirty="0" err="1" smtClean="0"/>
              <a:t>profesionalisme</a:t>
            </a:r>
            <a:r>
              <a:rPr lang="en-US" sz="2000" dirty="0" smtClean="0"/>
              <a:t> </a:t>
            </a:r>
            <a:r>
              <a:rPr lang="en-US" sz="2000" dirty="0" err="1" smtClean="0"/>
              <a:t>yg</a:t>
            </a:r>
            <a:r>
              <a:rPr lang="en-US" sz="2000" dirty="0" smtClean="0"/>
              <a:t> </a:t>
            </a:r>
            <a:r>
              <a:rPr lang="en-US" sz="2000" dirty="0" err="1" smtClean="0"/>
              <a:t>menunjukkan</a:t>
            </a:r>
            <a:r>
              <a:rPr lang="en-US" sz="2000" dirty="0" smtClean="0"/>
              <a:t> </a:t>
            </a:r>
            <a:r>
              <a:rPr lang="en-US" sz="2000" dirty="0" err="1" smtClean="0"/>
              <a:t>adanya</a:t>
            </a:r>
            <a:r>
              <a:rPr lang="en-US" sz="2000" dirty="0" smtClean="0"/>
              <a:t> </a:t>
            </a:r>
            <a:r>
              <a:rPr lang="en-US" sz="2000" dirty="0" err="1" smtClean="0"/>
              <a:t>keserasian</a:t>
            </a:r>
            <a:r>
              <a:rPr lang="en-US" sz="2000" dirty="0" smtClean="0"/>
              <a:t>, </a:t>
            </a:r>
            <a:r>
              <a:rPr lang="en-US" sz="2000" dirty="0" err="1" smtClean="0"/>
              <a:t>keselarasan</a:t>
            </a:r>
            <a:r>
              <a:rPr lang="en-US" sz="2000" dirty="0" smtClean="0"/>
              <a:t> &amp; </a:t>
            </a:r>
            <a:r>
              <a:rPr lang="en-US" sz="2000" dirty="0" err="1" smtClean="0"/>
              <a:t>keseimbangan</a:t>
            </a:r>
            <a:r>
              <a:rPr lang="en-US" sz="2000" dirty="0" smtClean="0"/>
              <a:t> </a:t>
            </a:r>
            <a:r>
              <a:rPr lang="en-US" sz="2000" dirty="0" err="1" smtClean="0"/>
              <a:t>antara</a:t>
            </a:r>
            <a:r>
              <a:rPr lang="en-US" sz="2000" dirty="0" smtClean="0"/>
              <a:t> </a:t>
            </a:r>
            <a:r>
              <a:rPr lang="en-US" sz="2000" b="1" i="1" dirty="0" err="1" smtClean="0"/>
              <a:t>pangkat</a:t>
            </a:r>
            <a:r>
              <a:rPr lang="en-US" sz="2000" b="1" i="1" dirty="0" smtClean="0"/>
              <a:t>, </a:t>
            </a:r>
            <a:r>
              <a:rPr lang="en-US" sz="2000" b="1" i="1" dirty="0" err="1" smtClean="0"/>
              <a:t>jabatan</a:t>
            </a:r>
            <a:r>
              <a:rPr lang="en-US" sz="2000" b="1" i="1" dirty="0" smtClean="0"/>
              <a:t>, </a:t>
            </a:r>
            <a:r>
              <a:rPr lang="en-US" sz="2000" b="1" i="1" dirty="0" err="1" smtClean="0"/>
              <a:t>usia</a:t>
            </a:r>
            <a:r>
              <a:rPr lang="en-US" sz="2000" b="1" i="1" dirty="0" smtClean="0"/>
              <a:t>, </a:t>
            </a:r>
            <a:r>
              <a:rPr lang="en-US" sz="2000" b="1" i="1" dirty="0" err="1" smtClean="0"/>
              <a:t>masa</a:t>
            </a:r>
            <a:r>
              <a:rPr lang="en-US" sz="2000" b="1" i="1" dirty="0" smtClean="0"/>
              <a:t> </a:t>
            </a:r>
            <a:r>
              <a:rPr lang="en-US" sz="2000" b="1" i="1" dirty="0" err="1" smtClean="0"/>
              <a:t>kerja</a:t>
            </a:r>
            <a:r>
              <a:rPr lang="en-US" sz="2000" b="1" i="1" dirty="0" smtClean="0"/>
              <a:t>, </a:t>
            </a:r>
            <a:r>
              <a:rPr lang="en-US" sz="2000" b="1" i="1" dirty="0" err="1" smtClean="0"/>
              <a:t>diklat</a:t>
            </a:r>
            <a:r>
              <a:rPr lang="en-US" sz="2000" b="1" i="1" dirty="0" smtClean="0"/>
              <a:t>, &amp; </a:t>
            </a:r>
            <a:r>
              <a:rPr lang="en-US" sz="2000" b="1" i="1" dirty="0" err="1" smtClean="0"/>
              <a:t>kompetensi</a:t>
            </a:r>
            <a:r>
              <a:rPr lang="en-US" sz="2000" b="1" i="1" dirty="0" smtClean="0"/>
              <a:t> ms </a:t>
            </a:r>
            <a:r>
              <a:rPr lang="en-US" sz="2000" b="1" i="1" dirty="0" err="1" smtClean="0"/>
              <a:t>jabatan</a:t>
            </a:r>
            <a:r>
              <a:rPr lang="en-US" sz="2000" b="1" i="1" dirty="0" smtClean="0"/>
              <a:t> </a:t>
            </a:r>
            <a:r>
              <a:rPr lang="en-US" sz="2000" b="1" i="1" dirty="0" err="1" smtClean="0"/>
              <a:t>seseorang</a:t>
            </a:r>
            <a:r>
              <a:rPr lang="en-US" sz="2000" b="1" i="1" dirty="0" smtClean="0"/>
              <a:t>  </a:t>
            </a:r>
            <a:r>
              <a:rPr lang="en-US" sz="2000" b="1" i="1" dirty="0" err="1" smtClean="0"/>
              <a:t>sejak</a:t>
            </a:r>
            <a:r>
              <a:rPr lang="en-US" sz="2000" b="1" i="1" dirty="0" smtClean="0"/>
              <a:t> </a:t>
            </a:r>
            <a:r>
              <a:rPr lang="en-US" sz="2000" b="1" i="1" dirty="0" err="1" smtClean="0"/>
              <a:t>pengangkatan</a:t>
            </a:r>
            <a:r>
              <a:rPr lang="en-US" sz="2000" b="1" i="1" dirty="0" smtClean="0"/>
              <a:t> </a:t>
            </a:r>
            <a:r>
              <a:rPr lang="en-US" sz="2000" b="1" i="1" dirty="0" err="1" smtClean="0"/>
              <a:t>pertama</a:t>
            </a:r>
            <a:r>
              <a:rPr lang="en-US" sz="2000" b="1" i="1" dirty="0" smtClean="0"/>
              <a:t> dam jab. </a:t>
            </a:r>
            <a:r>
              <a:rPr lang="en-US" sz="2000" b="1" i="1" dirty="0" err="1" smtClean="0"/>
              <a:t>ttt</a:t>
            </a:r>
            <a:r>
              <a:rPr lang="en-US" sz="2000" b="1" i="1" dirty="0" smtClean="0"/>
              <a:t> (</a:t>
            </a:r>
            <a:r>
              <a:rPr lang="en-US" sz="2000" b="1" i="1" dirty="0" err="1" smtClean="0"/>
              <a:t>pustakawan</a:t>
            </a:r>
            <a:r>
              <a:rPr lang="en-US" sz="2000" b="1" i="1" dirty="0" smtClean="0"/>
              <a:t>) s/d </a:t>
            </a:r>
            <a:r>
              <a:rPr lang="en-US" sz="2000" b="1" i="1" dirty="0" err="1" smtClean="0"/>
              <a:t>pensiun</a:t>
            </a:r>
            <a:r>
              <a:rPr lang="en-US" sz="2000" b="1" i="1" dirty="0" smtClean="0"/>
              <a:t>.</a:t>
            </a:r>
            <a:endParaRPr lang="en-US" sz="2000" dirty="0" smtClean="0"/>
          </a:p>
        </p:txBody>
      </p:sp>
      <p:sp>
        <p:nvSpPr>
          <p:cNvPr id="4" name="Date Placeholder 3"/>
          <p:cNvSpPr>
            <a:spLocks noGrp="1"/>
          </p:cNvSpPr>
          <p:nvPr>
            <p:ph type="dt" sz="half" idx="10"/>
          </p:nvPr>
        </p:nvSpPr>
        <p:spPr/>
        <p:txBody>
          <a:bodyPr/>
          <a:lstStyle/>
          <a:p>
            <a:r>
              <a:rPr lang="en-US" smtClean="0"/>
              <a:t>24 SEPTEMBER 2016</a:t>
            </a:r>
            <a:endParaRPr lang="en-US" dirty="0"/>
          </a:p>
        </p:txBody>
      </p:sp>
      <p:sp>
        <p:nvSpPr>
          <p:cNvPr id="5" name="Slide Number Placeholder 4"/>
          <p:cNvSpPr>
            <a:spLocks noGrp="1"/>
          </p:cNvSpPr>
          <p:nvPr>
            <p:ph type="sldNum" sz="quarter" idx="12"/>
          </p:nvPr>
        </p:nvSpPr>
        <p:spPr/>
        <p:txBody>
          <a:bodyPr/>
          <a:lstStyle/>
          <a:p>
            <a:fld id="{E1AD78F7-9B0F-4F0A-9334-772460733DEB}"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supriyanto_prabowo@yahoo.com</a:t>
            </a:r>
            <a:endParaRPr lang="en-US"/>
          </a:p>
        </p:txBody>
      </p:sp>
    </p:spTree>
    <p:extLst>
      <p:ext uri="{BB962C8B-B14F-4D97-AF65-F5344CB8AC3E}">
        <p14:creationId xmlns:p14="http://schemas.microsoft.com/office/powerpoint/2010/main" xmlns="" val="2906482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AutoShape 2"/>
          <p:cNvSpPr>
            <a:spLocks noChangeArrowheads="1"/>
          </p:cNvSpPr>
          <p:nvPr/>
        </p:nvSpPr>
        <p:spPr bwMode="auto">
          <a:xfrm flipH="1">
            <a:off x="3886200" y="1066800"/>
            <a:ext cx="3657600" cy="4953000"/>
          </a:xfrm>
          <a:prstGeom prst="parallelogram">
            <a:avLst>
              <a:gd name="adj" fmla="val 95352"/>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59" name="Rectangle 3"/>
          <p:cNvSpPr>
            <a:spLocks noChangeArrowheads="1"/>
          </p:cNvSpPr>
          <p:nvPr/>
        </p:nvSpPr>
        <p:spPr bwMode="auto">
          <a:xfrm>
            <a:off x="2819400" y="24384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0" name="Rectangle 4"/>
          <p:cNvSpPr>
            <a:spLocks noChangeArrowheads="1"/>
          </p:cNvSpPr>
          <p:nvPr/>
        </p:nvSpPr>
        <p:spPr bwMode="auto">
          <a:xfrm>
            <a:off x="3200400" y="30480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1" name="Rectangle 5"/>
          <p:cNvSpPr>
            <a:spLocks noChangeArrowheads="1"/>
          </p:cNvSpPr>
          <p:nvPr/>
        </p:nvSpPr>
        <p:spPr bwMode="auto">
          <a:xfrm>
            <a:off x="3657600" y="36576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2" name="Rectangle 6"/>
          <p:cNvSpPr>
            <a:spLocks noChangeArrowheads="1"/>
          </p:cNvSpPr>
          <p:nvPr/>
        </p:nvSpPr>
        <p:spPr bwMode="auto">
          <a:xfrm>
            <a:off x="4038600" y="42672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3" name="Rectangle 7"/>
          <p:cNvSpPr>
            <a:spLocks noChangeArrowheads="1"/>
          </p:cNvSpPr>
          <p:nvPr/>
        </p:nvSpPr>
        <p:spPr bwMode="auto">
          <a:xfrm>
            <a:off x="4572000" y="49530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4" name="Rectangle 8"/>
          <p:cNvSpPr>
            <a:spLocks noChangeArrowheads="1"/>
          </p:cNvSpPr>
          <p:nvPr/>
        </p:nvSpPr>
        <p:spPr bwMode="auto">
          <a:xfrm>
            <a:off x="5105400" y="5715000"/>
            <a:ext cx="19050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5" name="Rectangle 9"/>
          <p:cNvSpPr>
            <a:spLocks noChangeArrowheads="1"/>
          </p:cNvSpPr>
          <p:nvPr/>
        </p:nvSpPr>
        <p:spPr bwMode="auto">
          <a:xfrm>
            <a:off x="2057400" y="1828800"/>
            <a:ext cx="2209800" cy="1524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6" name="Text Box 10"/>
          <p:cNvSpPr txBox="1">
            <a:spLocks noChangeArrowheads="1"/>
          </p:cNvSpPr>
          <p:nvPr/>
        </p:nvSpPr>
        <p:spPr bwMode="auto">
          <a:xfrm>
            <a:off x="990600" y="304800"/>
            <a:ext cx="7724804" cy="1077218"/>
          </a:xfrm>
          <a:prstGeom prst="rect">
            <a:avLst/>
          </a:prstGeom>
          <a:noFill/>
          <a:ln w="9525">
            <a:noFill/>
            <a:miter lim="800000"/>
            <a:headEnd/>
            <a:tailEnd/>
          </a:ln>
        </p:spPr>
        <p:txBody>
          <a:bodyPr wrap="square">
            <a:spAutoFit/>
          </a:bodyPr>
          <a:lstStyle/>
          <a:p>
            <a:pPr algn="r" eaLnBrk="0" hangingPunct="0">
              <a:spcBef>
                <a:spcPct val="50000"/>
              </a:spcBef>
            </a:pPr>
            <a:r>
              <a:rPr lang="en-US" sz="3200" b="1" i="1" dirty="0" smtClean="0">
                <a:solidFill>
                  <a:prstClr val="black"/>
                </a:solidFill>
                <a:latin typeface="Comic Sans MS" pitchFamily="66" charset="0"/>
              </a:rPr>
              <a:t>PROFESIONALISME </a:t>
            </a:r>
            <a:r>
              <a:rPr lang="en-US" sz="3200" b="1" i="1" dirty="0">
                <a:solidFill>
                  <a:prstClr val="black"/>
                </a:solidFill>
                <a:latin typeface="Comic Sans MS" pitchFamily="66" charset="0"/>
              </a:rPr>
              <a:t>&amp; KARIER PUSTAKAWAN  </a:t>
            </a:r>
          </a:p>
        </p:txBody>
      </p:sp>
      <p:sp>
        <p:nvSpPr>
          <p:cNvPr id="173067" name="AutoShape 11"/>
          <p:cNvSpPr>
            <a:spLocks noChangeArrowheads="1"/>
          </p:cNvSpPr>
          <p:nvPr/>
        </p:nvSpPr>
        <p:spPr bwMode="auto">
          <a:xfrm flipH="1">
            <a:off x="1905000" y="1143000"/>
            <a:ext cx="3657600" cy="5029200"/>
          </a:xfrm>
          <a:prstGeom prst="parallelogram">
            <a:avLst>
              <a:gd name="adj" fmla="val 95352"/>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AU">
              <a:solidFill>
                <a:prstClr val="black"/>
              </a:solidFill>
            </a:endParaRPr>
          </a:p>
        </p:txBody>
      </p:sp>
      <p:sp>
        <p:nvSpPr>
          <p:cNvPr id="173068" name="WordArt 12"/>
          <p:cNvSpPr>
            <a:spLocks noChangeArrowheads="1" noChangeShapeType="1" noTextEdit="1"/>
          </p:cNvSpPr>
          <p:nvPr/>
        </p:nvSpPr>
        <p:spPr bwMode="auto">
          <a:xfrm>
            <a:off x="2743200" y="1590675"/>
            <a:ext cx="1143000" cy="161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Arial Black"/>
              </a:rPr>
              <a:t>ES.I</a:t>
            </a:r>
          </a:p>
        </p:txBody>
      </p:sp>
      <p:sp>
        <p:nvSpPr>
          <p:cNvPr id="173069" name="Text Box 13"/>
          <p:cNvSpPr txBox="1">
            <a:spLocks noChangeArrowheads="1"/>
          </p:cNvSpPr>
          <p:nvPr/>
        </p:nvSpPr>
        <p:spPr bwMode="auto">
          <a:xfrm>
            <a:off x="2667000" y="1782763"/>
            <a:ext cx="1371600" cy="274637"/>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Periode Bhakti</a:t>
            </a:r>
          </a:p>
        </p:txBody>
      </p:sp>
      <p:sp>
        <p:nvSpPr>
          <p:cNvPr id="173070" name="Text Box 14"/>
          <p:cNvSpPr txBox="1">
            <a:spLocks noChangeArrowheads="1"/>
          </p:cNvSpPr>
          <p:nvPr/>
        </p:nvSpPr>
        <p:spPr bwMode="auto">
          <a:xfrm>
            <a:off x="2735263" y="1943100"/>
            <a:ext cx="1371600" cy="228600"/>
          </a:xfrm>
          <a:prstGeom prst="rect">
            <a:avLst/>
          </a:prstGeom>
          <a:noFill/>
          <a:ln w="9525">
            <a:noFill/>
            <a:miter lim="800000"/>
            <a:headEnd/>
            <a:tailEnd/>
          </a:ln>
        </p:spPr>
        <p:txBody>
          <a:bodyPr>
            <a:spAutoFit/>
          </a:bodyPr>
          <a:lstStyle/>
          <a:p>
            <a:pPr algn="ctr" eaLnBrk="0" hangingPunct="0">
              <a:spcBef>
                <a:spcPct val="50000"/>
              </a:spcBef>
            </a:pPr>
            <a:r>
              <a:rPr lang="en-US" sz="900">
                <a:solidFill>
                  <a:prstClr val="black"/>
                </a:solidFill>
                <a:latin typeface="Comic Sans MS" pitchFamily="66" charset="0"/>
              </a:rPr>
              <a:t>Pustakawan Utama</a:t>
            </a:r>
          </a:p>
        </p:txBody>
      </p:sp>
      <p:sp>
        <p:nvSpPr>
          <p:cNvPr id="173071" name="WordArt 15"/>
          <p:cNvSpPr>
            <a:spLocks noChangeArrowheads="1" noChangeShapeType="1" noTextEdit="1"/>
          </p:cNvSpPr>
          <p:nvPr/>
        </p:nvSpPr>
        <p:spPr bwMode="auto">
          <a:xfrm>
            <a:off x="3211513" y="2200275"/>
            <a:ext cx="1143000" cy="161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Arial Black"/>
              </a:rPr>
              <a:t>ES.II</a:t>
            </a:r>
          </a:p>
        </p:txBody>
      </p:sp>
      <p:sp>
        <p:nvSpPr>
          <p:cNvPr id="173072" name="Text Box 16"/>
          <p:cNvSpPr txBox="1">
            <a:spLocks noChangeArrowheads="1"/>
          </p:cNvSpPr>
          <p:nvPr/>
        </p:nvSpPr>
        <p:spPr bwMode="auto">
          <a:xfrm>
            <a:off x="2971800" y="2362200"/>
            <a:ext cx="1828800" cy="274638"/>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PengembanganPuncak</a:t>
            </a:r>
          </a:p>
        </p:txBody>
      </p:sp>
      <p:sp>
        <p:nvSpPr>
          <p:cNvPr id="173073" name="Text Box 17"/>
          <p:cNvSpPr txBox="1">
            <a:spLocks noChangeArrowheads="1"/>
          </p:cNvSpPr>
          <p:nvPr/>
        </p:nvSpPr>
        <p:spPr bwMode="auto">
          <a:xfrm>
            <a:off x="3124200" y="2514600"/>
            <a:ext cx="1752600" cy="365125"/>
          </a:xfrm>
          <a:prstGeom prst="rect">
            <a:avLst/>
          </a:prstGeom>
          <a:noFill/>
          <a:ln w="9525">
            <a:noFill/>
            <a:miter lim="800000"/>
            <a:headEnd/>
            <a:tailEnd/>
          </a:ln>
        </p:spPr>
        <p:txBody>
          <a:bodyPr>
            <a:spAutoFit/>
          </a:bodyPr>
          <a:lstStyle/>
          <a:p>
            <a:pPr eaLnBrk="0" hangingPunct="0">
              <a:spcBef>
                <a:spcPct val="50000"/>
              </a:spcBef>
            </a:pPr>
            <a:r>
              <a:rPr lang="en-US" sz="900">
                <a:solidFill>
                  <a:prstClr val="black"/>
                </a:solidFill>
                <a:latin typeface="Comic Sans MS" pitchFamily="66" charset="0"/>
              </a:rPr>
              <a:t>Pustakawan Utama/Madya     (</a:t>
            </a:r>
            <a:r>
              <a:rPr lang="en-US" sz="600">
                <a:solidFill>
                  <a:prstClr val="black"/>
                </a:solidFill>
                <a:latin typeface="Comic Sans MS" pitchFamily="66" charset="0"/>
              </a:rPr>
              <a:t>850 AK)</a:t>
            </a:r>
          </a:p>
        </p:txBody>
      </p:sp>
      <p:sp>
        <p:nvSpPr>
          <p:cNvPr id="173074" name="WordArt 18"/>
          <p:cNvSpPr>
            <a:spLocks noChangeArrowheads="1" noChangeShapeType="1" noTextEdit="1"/>
          </p:cNvSpPr>
          <p:nvPr/>
        </p:nvSpPr>
        <p:spPr bwMode="auto">
          <a:xfrm>
            <a:off x="3581400" y="2819400"/>
            <a:ext cx="1143000" cy="161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Arial Black"/>
              </a:rPr>
              <a:t>ES.III</a:t>
            </a:r>
          </a:p>
        </p:txBody>
      </p:sp>
      <p:sp>
        <p:nvSpPr>
          <p:cNvPr id="173075" name="Text Box 19"/>
          <p:cNvSpPr txBox="1">
            <a:spLocks noChangeArrowheads="1"/>
          </p:cNvSpPr>
          <p:nvPr/>
        </p:nvSpPr>
        <p:spPr bwMode="auto">
          <a:xfrm>
            <a:off x="3143250" y="3009900"/>
            <a:ext cx="2343150" cy="228600"/>
          </a:xfrm>
          <a:prstGeom prst="rect">
            <a:avLst/>
          </a:prstGeom>
          <a:noFill/>
          <a:ln w="9525">
            <a:noFill/>
            <a:miter lim="800000"/>
            <a:headEnd/>
            <a:tailEnd/>
          </a:ln>
        </p:spPr>
        <p:txBody>
          <a:bodyPr>
            <a:spAutoFit/>
          </a:bodyPr>
          <a:lstStyle/>
          <a:p>
            <a:pPr algn="ctr" eaLnBrk="0" hangingPunct="0">
              <a:spcBef>
                <a:spcPct val="50000"/>
              </a:spcBef>
            </a:pPr>
            <a:r>
              <a:rPr lang="en-US" sz="900">
                <a:solidFill>
                  <a:prstClr val="black"/>
                </a:solidFill>
                <a:latin typeface="Comic Sans MS" pitchFamily="66" charset="0"/>
              </a:rPr>
              <a:t>Pengambangan Profesi Lanjutan</a:t>
            </a:r>
          </a:p>
        </p:txBody>
      </p:sp>
      <p:sp>
        <p:nvSpPr>
          <p:cNvPr id="173076" name="Text Box 20"/>
          <p:cNvSpPr txBox="1">
            <a:spLocks noChangeArrowheads="1"/>
          </p:cNvSpPr>
          <p:nvPr/>
        </p:nvSpPr>
        <p:spPr bwMode="auto">
          <a:xfrm>
            <a:off x="3886200" y="3171825"/>
            <a:ext cx="1676400" cy="320675"/>
          </a:xfrm>
          <a:prstGeom prst="rect">
            <a:avLst/>
          </a:prstGeom>
          <a:noFill/>
          <a:ln w="9525">
            <a:noFill/>
            <a:miter lim="800000"/>
            <a:headEnd/>
            <a:tailEnd/>
          </a:ln>
        </p:spPr>
        <p:txBody>
          <a:bodyPr>
            <a:spAutoFit/>
          </a:bodyPr>
          <a:lstStyle/>
          <a:p>
            <a:pPr eaLnBrk="0" hangingPunct="0">
              <a:spcBef>
                <a:spcPct val="50000"/>
              </a:spcBef>
            </a:pPr>
            <a:r>
              <a:rPr lang="en-US" sz="900">
                <a:solidFill>
                  <a:prstClr val="black"/>
                </a:solidFill>
                <a:latin typeface="Comic Sans MS" pitchFamily="66" charset="0"/>
              </a:rPr>
              <a:t>Pustakawan Madya        </a:t>
            </a:r>
            <a:r>
              <a:rPr lang="en-US" sz="600">
                <a:solidFill>
                  <a:prstClr val="black"/>
                </a:solidFill>
                <a:latin typeface="Comic Sans MS" pitchFamily="66" charset="0"/>
              </a:rPr>
              <a:t>(400 AK)</a:t>
            </a:r>
          </a:p>
        </p:txBody>
      </p:sp>
      <p:sp>
        <p:nvSpPr>
          <p:cNvPr id="173077" name="WordArt 21"/>
          <p:cNvSpPr>
            <a:spLocks noChangeArrowheads="1" noChangeShapeType="1" noTextEdit="1"/>
          </p:cNvSpPr>
          <p:nvPr/>
        </p:nvSpPr>
        <p:spPr bwMode="auto">
          <a:xfrm>
            <a:off x="4038600" y="3438525"/>
            <a:ext cx="1143000" cy="161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Arial Black"/>
              </a:rPr>
              <a:t>ES.IV</a:t>
            </a:r>
          </a:p>
        </p:txBody>
      </p:sp>
      <p:sp>
        <p:nvSpPr>
          <p:cNvPr id="173078" name="Text Box 22"/>
          <p:cNvSpPr txBox="1">
            <a:spLocks noChangeArrowheads="1"/>
          </p:cNvSpPr>
          <p:nvPr/>
        </p:nvSpPr>
        <p:spPr bwMode="auto">
          <a:xfrm>
            <a:off x="3600450" y="3581400"/>
            <a:ext cx="2114550" cy="274638"/>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Pengembangan Profesi III</a:t>
            </a:r>
          </a:p>
        </p:txBody>
      </p:sp>
      <p:sp>
        <p:nvSpPr>
          <p:cNvPr id="173079" name="Text Box 23"/>
          <p:cNvSpPr txBox="1">
            <a:spLocks noChangeArrowheads="1"/>
          </p:cNvSpPr>
          <p:nvPr/>
        </p:nvSpPr>
        <p:spPr bwMode="auto">
          <a:xfrm>
            <a:off x="4038600" y="3781425"/>
            <a:ext cx="1828800" cy="320675"/>
          </a:xfrm>
          <a:prstGeom prst="rect">
            <a:avLst/>
          </a:prstGeom>
          <a:noFill/>
          <a:ln w="9525">
            <a:noFill/>
            <a:miter lim="800000"/>
            <a:headEnd/>
            <a:tailEnd/>
          </a:ln>
        </p:spPr>
        <p:txBody>
          <a:bodyPr>
            <a:spAutoFit/>
          </a:bodyPr>
          <a:lstStyle/>
          <a:p>
            <a:pPr eaLnBrk="0" hangingPunct="0">
              <a:spcBef>
                <a:spcPct val="50000"/>
              </a:spcBef>
            </a:pPr>
            <a:r>
              <a:rPr lang="en-US" sz="900">
                <a:solidFill>
                  <a:prstClr val="black"/>
                </a:solidFill>
                <a:latin typeface="Comic Sans MS" pitchFamily="66" charset="0"/>
              </a:rPr>
              <a:t>Pustakawan Muda Penyela      </a:t>
            </a:r>
            <a:r>
              <a:rPr lang="en-US" sz="600">
                <a:solidFill>
                  <a:prstClr val="black"/>
                </a:solidFill>
                <a:latin typeface="Comic Sans MS" pitchFamily="66" charset="0"/>
              </a:rPr>
              <a:t>(200 AK)  </a:t>
            </a:r>
          </a:p>
        </p:txBody>
      </p:sp>
      <p:sp>
        <p:nvSpPr>
          <p:cNvPr id="173080" name="Text Box 24"/>
          <p:cNvSpPr txBox="1">
            <a:spLocks noChangeArrowheads="1"/>
          </p:cNvSpPr>
          <p:nvPr/>
        </p:nvSpPr>
        <p:spPr bwMode="auto">
          <a:xfrm>
            <a:off x="4343400" y="4392613"/>
            <a:ext cx="2057400" cy="336550"/>
          </a:xfrm>
          <a:prstGeom prst="rect">
            <a:avLst/>
          </a:prstGeom>
          <a:noFill/>
          <a:ln w="9525">
            <a:noFill/>
            <a:miter lim="800000"/>
            <a:headEnd/>
            <a:tailEnd/>
          </a:ln>
        </p:spPr>
        <p:txBody>
          <a:bodyPr>
            <a:spAutoFit/>
          </a:bodyPr>
          <a:lstStyle/>
          <a:p>
            <a:pPr eaLnBrk="0" hangingPunct="0">
              <a:spcBef>
                <a:spcPct val="50000"/>
              </a:spcBef>
            </a:pPr>
            <a:r>
              <a:rPr lang="en-US" sz="800">
                <a:solidFill>
                  <a:prstClr val="black"/>
                </a:solidFill>
                <a:latin typeface="Comic Sans MS" pitchFamily="66" charset="0"/>
              </a:rPr>
              <a:t>Pustakawan Pertama/Pelaksana Lanjutan  (100 AK)</a:t>
            </a:r>
          </a:p>
        </p:txBody>
      </p:sp>
      <p:sp>
        <p:nvSpPr>
          <p:cNvPr id="173081" name="WordArt 25"/>
          <p:cNvSpPr>
            <a:spLocks noChangeArrowheads="1" noChangeShapeType="1" noTextEdit="1"/>
          </p:cNvSpPr>
          <p:nvPr/>
        </p:nvSpPr>
        <p:spPr bwMode="auto">
          <a:xfrm>
            <a:off x="5486400" y="5486400"/>
            <a:ext cx="1143000" cy="161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Arial Black"/>
              </a:rPr>
              <a:t>STAF</a:t>
            </a:r>
          </a:p>
        </p:txBody>
      </p:sp>
      <p:sp>
        <p:nvSpPr>
          <p:cNvPr id="173082" name="Text Box 26"/>
          <p:cNvSpPr txBox="1">
            <a:spLocks noChangeArrowheads="1"/>
          </p:cNvSpPr>
          <p:nvPr/>
        </p:nvSpPr>
        <p:spPr bwMode="auto">
          <a:xfrm>
            <a:off x="5181600" y="5638800"/>
            <a:ext cx="1828800" cy="274638"/>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Pengembangan Dasar</a:t>
            </a:r>
          </a:p>
        </p:txBody>
      </p:sp>
      <p:sp>
        <p:nvSpPr>
          <p:cNvPr id="173083" name="Text Box 27"/>
          <p:cNvSpPr txBox="1">
            <a:spLocks noChangeArrowheads="1"/>
          </p:cNvSpPr>
          <p:nvPr/>
        </p:nvSpPr>
        <p:spPr bwMode="auto">
          <a:xfrm>
            <a:off x="5334000" y="5867400"/>
            <a:ext cx="2057400" cy="320675"/>
          </a:xfrm>
          <a:prstGeom prst="rect">
            <a:avLst/>
          </a:prstGeom>
          <a:noFill/>
          <a:ln w="9525">
            <a:noFill/>
            <a:miter lim="800000"/>
            <a:headEnd/>
            <a:tailEnd/>
          </a:ln>
        </p:spPr>
        <p:txBody>
          <a:bodyPr>
            <a:spAutoFit/>
          </a:bodyPr>
          <a:lstStyle/>
          <a:p>
            <a:pPr eaLnBrk="0" hangingPunct="0">
              <a:spcBef>
                <a:spcPct val="50000"/>
              </a:spcBef>
            </a:pPr>
            <a:r>
              <a:rPr lang="en-US" sz="900">
                <a:solidFill>
                  <a:prstClr val="black"/>
                </a:solidFill>
                <a:latin typeface="Comic Sans MS" pitchFamily="66" charset="0"/>
              </a:rPr>
              <a:t>Magang Struktural/Pustakawan   </a:t>
            </a:r>
            <a:r>
              <a:rPr lang="en-US" sz="600">
                <a:solidFill>
                  <a:prstClr val="black"/>
                </a:solidFill>
                <a:latin typeface="Comic Sans MS" pitchFamily="66" charset="0"/>
              </a:rPr>
              <a:t>(0 AK)</a:t>
            </a:r>
          </a:p>
        </p:txBody>
      </p:sp>
      <p:sp>
        <p:nvSpPr>
          <p:cNvPr id="173084" name="Text Box 28"/>
          <p:cNvSpPr txBox="1">
            <a:spLocks noChangeArrowheads="1"/>
          </p:cNvSpPr>
          <p:nvPr/>
        </p:nvSpPr>
        <p:spPr bwMode="auto">
          <a:xfrm>
            <a:off x="4057650" y="4191000"/>
            <a:ext cx="2114550" cy="274638"/>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Pengembangan Profesi II</a:t>
            </a:r>
          </a:p>
        </p:txBody>
      </p:sp>
      <p:sp>
        <p:nvSpPr>
          <p:cNvPr id="173085" name="Text Box 29"/>
          <p:cNvSpPr txBox="1">
            <a:spLocks noChangeArrowheads="1"/>
          </p:cNvSpPr>
          <p:nvPr/>
        </p:nvSpPr>
        <p:spPr bwMode="auto">
          <a:xfrm>
            <a:off x="4591050" y="4876800"/>
            <a:ext cx="2114550" cy="274638"/>
          </a:xfrm>
          <a:prstGeom prst="rect">
            <a:avLst/>
          </a:prstGeom>
          <a:noFill/>
          <a:ln w="9525">
            <a:noFill/>
            <a:miter lim="800000"/>
            <a:headEnd/>
            <a:tailEnd/>
          </a:ln>
        </p:spPr>
        <p:txBody>
          <a:bodyPr>
            <a:spAutoFit/>
          </a:bodyPr>
          <a:lstStyle/>
          <a:p>
            <a:pPr algn="ctr" eaLnBrk="0" hangingPunct="0">
              <a:spcBef>
                <a:spcPct val="50000"/>
              </a:spcBef>
            </a:pPr>
            <a:r>
              <a:rPr lang="en-US" sz="1200">
                <a:solidFill>
                  <a:prstClr val="black"/>
                </a:solidFill>
                <a:latin typeface="Comic Sans MS" pitchFamily="66" charset="0"/>
              </a:rPr>
              <a:t>Pengembangan Profesi I</a:t>
            </a:r>
          </a:p>
        </p:txBody>
      </p:sp>
      <p:sp>
        <p:nvSpPr>
          <p:cNvPr id="173086" name="Text Box 30"/>
          <p:cNvSpPr txBox="1">
            <a:spLocks noChangeArrowheads="1"/>
          </p:cNvSpPr>
          <p:nvPr/>
        </p:nvSpPr>
        <p:spPr bwMode="auto">
          <a:xfrm>
            <a:off x="4953000" y="5105400"/>
            <a:ext cx="1981200" cy="366713"/>
          </a:xfrm>
          <a:prstGeom prst="rect">
            <a:avLst/>
          </a:prstGeom>
          <a:noFill/>
          <a:ln w="9525">
            <a:noFill/>
            <a:miter lim="800000"/>
            <a:headEnd/>
            <a:tailEnd/>
          </a:ln>
        </p:spPr>
        <p:txBody>
          <a:bodyPr>
            <a:spAutoFit/>
          </a:bodyPr>
          <a:lstStyle/>
          <a:p>
            <a:pPr eaLnBrk="0" hangingPunct="0">
              <a:spcBef>
                <a:spcPct val="50000"/>
              </a:spcBef>
            </a:pPr>
            <a:r>
              <a:rPr lang="en-US" sz="900">
                <a:solidFill>
                  <a:prstClr val="black"/>
                </a:solidFill>
                <a:latin typeface="Comic Sans MS" pitchFamily="66" charset="0"/>
              </a:rPr>
              <a:t>Pustakawan  Pelaksana</a:t>
            </a:r>
          </a:p>
          <a:p>
            <a:pPr eaLnBrk="0" hangingPunct="0">
              <a:spcBef>
                <a:spcPct val="50000"/>
              </a:spcBef>
            </a:pPr>
            <a:r>
              <a:rPr lang="en-US" sz="600">
                <a:solidFill>
                  <a:prstClr val="black"/>
                </a:solidFill>
                <a:latin typeface="Comic Sans MS" pitchFamily="66" charset="0"/>
              </a:rPr>
              <a:t>(40  AK)  </a:t>
            </a:r>
          </a:p>
        </p:txBody>
      </p:sp>
      <p:sp>
        <p:nvSpPr>
          <p:cNvPr id="173087" name="Text Box 31"/>
          <p:cNvSpPr txBox="1">
            <a:spLocks noChangeArrowheads="1"/>
          </p:cNvSpPr>
          <p:nvPr/>
        </p:nvSpPr>
        <p:spPr bwMode="auto">
          <a:xfrm>
            <a:off x="2057400" y="18288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-1050</a:t>
            </a:r>
          </a:p>
        </p:txBody>
      </p:sp>
      <p:sp>
        <p:nvSpPr>
          <p:cNvPr id="173088" name="Text Box 32"/>
          <p:cNvSpPr txBox="1">
            <a:spLocks noChangeArrowheads="1"/>
          </p:cNvSpPr>
          <p:nvPr/>
        </p:nvSpPr>
        <p:spPr bwMode="auto">
          <a:xfrm>
            <a:off x="2743200" y="26670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-700</a:t>
            </a:r>
          </a:p>
        </p:txBody>
      </p:sp>
      <p:sp>
        <p:nvSpPr>
          <p:cNvPr id="173089" name="Text Box 33"/>
          <p:cNvSpPr txBox="1">
            <a:spLocks noChangeArrowheads="1"/>
          </p:cNvSpPr>
          <p:nvPr/>
        </p:nvSpPr>
        <p:spPr bwMode="auto">
          <a:xfrm>
            <a:off x="2819400" y="2971800"/>
            <a:ext cx="685800" cy="274638"/>
          </a:xfrm>
          <a:prstGeom prst="rect">
            <a:avLst/>
          </a:prstGeom>
          <a:noFill/>
          <a:ln w="9525">
            <a:noFill/>
            <a:miter lim="800000"/>
            <a:headEnd/>
            <a:tailEnd/>
          </a:ln>
        </p:spPr>
        <p:txBody>
          <a:bodyPr>
            <a:spAutoFit/>
          </a:bodyPr>
          <a:lstStyle/>
          <a:p>
            <a:pPr eaLnBrk="0" hangingPunct="0">
              <a:spcBef>
                <a:spcPct val="50000"/>
              </a:spcBef>
            </a:pPr>
            <a:endParaRPr lang="en-US" sz="1200">
              <a:solidFill>
                <a:prstClr val="black"/>
              </a:solidFill>
              <a:latin typeface="Comic Sans MS" pitchFamily="66" charset="0"/>
            </a:endParaRPr>
          </a:p>
        </p:txBody>
      </p:sp>
      <p:sp>
        <p:nvSpPr>
          <p:cNvPr id="173090" name="Text Box 34"/>
          <p:cNvSpPr txBox="1">
            <a:spLocks noChangeArrowheads="1"/>
          </p:cNvSpPr>
          <p:nvPr/>
        </p:nvSpPr>
        <p:spPr bwMode="auto">
          <a:xfrm>
            <a:off x="2819400" y="28194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-550</a:t>
            </a:r>
          </a:p>
        </p:txBody>
      </p:sp>
      <p:sp>
        <p:nvSpPr>
          <p:cNvPr id="173091" name="Text Box 35"/>
          <p:cNvSpPr txBox="1">
            <a:spLocks noChangeArrowheads="1"/>
          </p:cNvSpPr>
          <p:nvPr/>
        </p:nvSpPr>
        <p:spPr bwMode="auto">
          <a:xfrm>
            <a:off x="3124200" y="32004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-400</a:t>
            </a:r>
          </a:p>
        </p:txBody>
      </p:sp>
      <p:sp>
        <p:nvSpPr>
          <p:cNvPr id="173092" name="Text Box 36"/>
          <p:cNvSpPr txBox="1">
            <a:spLocks noChangeArrowheads="1"/>
          </p:cNvSpPr>
          <p:nvPr/>
        </p:nvSpPr>
        <p:spPr bwMode="auto">
          <a:xfrm>
            <a:off x="3492500" y="3789363"/>
            <a:ext cx="647700" cy="274637"/>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-300</a:t>
            </a:r>
          </a:p>
        </p:txBody>
      </p:sp>
      <p:sp>
        <p:nvSpPr>
          <p:cNvPr id="173093" name="Text Box 37"/>
          <p:cNvSpPr txBox="1">
            <a:spLocks noChangeArrowheads="1"/>
          </p:cNvSpPr>
          <p:nvPr/>
        </p:nvSpPr>
        <p:spPr bwMode="auto">
          <a:xfrm>
            <a:off x="3924300" y="4437063"/>
            <a:ext cx="685800" cy="274637"/>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-150</a:t>
            </a:r>
          </a:p>
        </p:txBody>
      </p:sp>
      <p:sp>
        <p:nvSpPr>
          <p:cNvPr id="173094" name="Text Box 38"/>
          <p:cNvSpPr txBox="1">
            <a:spLocks noChangeArrowheads="1"/>
          </p:cNvSpPr>
          <p:nvPr/>
        </p:nvSpPr>
        <p:spPr bwMode="auto">
          <a:xfrm>
            <a:off x="4140200" y="4652963"/>
            <a:ext cx="576263" cy="274637"/>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-100</a:t>
            </a:r>
          </a:p>
        </p:txBody>
      </p:sp>
      <p:graphicFrame>
        <p:nvGraphicFramePr>
          <p:cNvPr id="173095" name="Object 39"/>
          <p:cNvGraphicFramePr>
            <a:graphicFrameLocks noChangeAspect="1"/>
          </p:cNvGraphicFramePr>
          <p:nvPr/>
        </p:nvGraphicFramePr>
        <p:xfrm>
          <a:off x="4521200" y="1219200"/>
          <a:ext cx="814388" cy="1803400"/>
        </p:xfrm>
        <a:graphic>
          <a:graphicData uri="http://schemas.openxmlformats.org/presentationml/2006/ole">
            <p:oleObj spid="_x0000_s688162" name="Bitmap Image" r:id="rId4" imgW="1190476" imgH="2638095" progId="PBrush">
              <p:embed/>
            </p:oleObj>
          </a:graphicData>
        </a:graphic>
      </p:graphicFrame>
      <p:sp>
        <p:nvSpPr>
          <p:cNvPr id="173096" name="Text Box 40"/>
          <p:cNvSpPr txBox="1">
            <a:spLocks noChangeArrowheads="1"/>
          </p:cNvSpPr>
          <p:nvPr/>
        </p:nvSpPr>
        <p:spPr bwMode="auto">
          <a:xfrm>
            <a:off x="2286000" y="2011363"/>
            <a:ext cx="990600" cy="274637"/>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850 IV/d)</a:t>
            </a:r>
          </a:p>
        </p:txBody>
      </p:sp>
      <p:sp>
        <p:nvSpPr>
          <p:cNvPr id="173097" name="Text Box 41"/>
          <p:cNvSpPr txBox="1">
            <a:spLocks noChangeArrowheads="1"/>
          </p:cNvSpPr>
          <p:nvPr/>
        </p:nvSpPr>
        <p:spPr bwMode="auto">
          <a:xfrm>
            <a:off x="3708400" y="3933825"/>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-200</a:t>
            </a:r>
          </a:p>
        </p:txBody>
      </p:sp>
      <p:sp>
        <p:nvSpPr>
          <p:cNvPr id="173098" name="Text Box 42"/>
          <p:cNvSpPr txBox="1">
            <a:spLocks noChangeArrowheads="1"/>
          </p:cNvSpPr>
          <p:nvPr/>
        </p:nvSpPr>
        <p:spPr bwMode="auto">
          <a:xfrm>
            <a:off x="5651500" y="34290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-300</a:t>
            </a:r>
          </a:p>
        </p:txBody>
      </p:sp>
      <p:sp>
        <p:nvSpPr>
          <p:cNvPr id="173099" name="Text Box 43"/>
          <p:cNvSpPr txBox="1">
            <a:spLocks noChangeArrowheads="1"/>
          </p:cNvSpPr>
          <p:nvPr/>
        </p:nvSpPr>
        <p:spPr bwMode="auto">
          <a:xfrm>
            <a:off x="5795963" y="36449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-200</a:t>
            </a:r>
          </a:p>
        </p:txBody>
      </p:sp>
      <p:sp>
        <p:nvSpPr>
          <p:cNvPr id="173100" name="Text Box 44"/>
          <p:cNvSpPr txBox="1">
            <a:spLocks noChangeArrowheads="1"/>
          </p:cNvSpPr>
          <p:nvPr/>
        </p:nvSpPr>
        <p:spPr bwMode="auto">
          <a:xfrm>
            <a:off x="6157913" y="4149725"/>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-150</a:t>
            </a:r>
          </a:p>
        </p:txBody>
      </p:sp>
      <p:sp>
        <p:nvSpPr>
          <p:cNvPr id="173101" name="Text Box 45"/>
          <p:cNvSpPr txBox="1">
            <a:spLocks noChangeArrowheads="1"/>
          </p:cNvSpPr>
          <p:nvPr/>
        </p:nvSpPr>
        <p:spPr bwMode="auto">
          <a:xfrm>
            <a:off x="6300788" y="4365625"/>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-100</a:t>
            </a:r>
          </a:p>
        </p:txBody>
      </p:sp>
      <p:sp>
        <p:nvSpPr>
          <p:cNvPr id="173102" name="Text Box 46"/>
          <p:cNvSpPr txBox="1">
            <a:spLocks noChangeArrowheads="1"/>
          </p:cNvSpPr>
          <p:nvPr/>
        </p:nvSpPr>
        <p:spPr bwMode="auto">
          <a:xfrm>
            <a:off x="6589713" y="4724400"/>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-80</a:t>
            </a:r>
          </a:p>
        </p:txBody>
      </p:sp>
      <p:sp>
        <p:nvSpPr>
          <p:cNvPr id="173103" name="Text Box 47"/>
          <p:cNvSpPr txBox="1">
            <a:spLocks noChangeArrowheads="1"/>
          </p:cNvSpPr>
          <p:nvPr/>
        </p:nvSpPr>
        <p:spPr bwMode="auto">
          <a:xfrm>
            <a:off x="6732588" y="4868863"/>
            <a:ext cx="685800" cy="274637"/>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-60</a:t>
            </a:r>
          </a:p>
        </p:txBody>
      </p:sp>
      <p:sp>
        <p:nvSpPr>
          <p:cNvPr id="173104" name="Text Box 48"/>
          <p:cNvSpPr txBox="1">
            <a:spLocks noChangeArrowheads="1"/>
          </p:cNvSpPr>
          <p:nvPr/>
        </p:nvSpPr>
        <p:spPr bwMode="auto">
          <a:xfrm>
            <a:off x="6877050" y="5013325"/>
            <a:ext cx="685800" cy="274638"/>
          </a:xfrm>
          <a:prstGeom prst="rect">
            <a:avLst/>
          </a:prstGeom>
          <a:noFill/>
          <a:ln w="9525">
            <a:noFill/>
            <a:miter lim="800000"/>
            <a:headEnd/>
            <a:tailEnd/>
          </a:ln>
        </p:spPr>
        <p:txBody>
          <a:bodyPr>
            <a:spAutoFit/>
          </a:bodyPr>
          <a:lstStyle/>
          <a:p>
            <a:pPr eaLnBrk="0" hangingPunct="0">
              <a:spcBef>
                <a:spcPct val="50000"/>
              </a:spcBef>
            </a:pPr>
            <a:r>
              <a:rPr lang="en-US" sz="1200">
                <a:solidFill>
                  <a:prstClr val="black"/>
                </a:solidFill>
                <a:latin typeface="Comic Sans MS" pitchFamily="66" charset="0"/>
              </a:rPr>
              <a:t>-40</a:t>
            </a:r>
          </a:p>
        </p:txBody>
      </p:sp>
      <p:sp>
        <p:nvSpPr>
          <p:cNvPr id="50" name="Date Placeholder 49"/>
          <p:cNvSpPr>
            <a:spLocks noGrp="1"/>
          </p:cNvSpPr>
          <p:nvPr>
            <p:ph type="dt" sz="half" idx="10"/>
          </p:nvPr>
        </p:nvSpPr>
        <p:spPr/>
        <p:txBody>
          <a:bodyPr/>
          <a:lstStyle/>
          <a:p>
            <a:r>
              <a:rPr lang="en-US" smtClean="0"/>
              <a:t>24 SEPTEMBER 2016</a:t>
            </a:r>
            <a:endParaRPr lang="en-US"/>
          </a:p>
        </p:txBody>
      </p:sp>
      <p:sp>
        <p:nvSpPr>
          <p:cNvPr id="51" name="Footer Placeholder 50"/>
          <p:cNvSpPr>
            <a:spLocks noGrp="1"/>
          </p:cNvSpPr>
          <p:nvPr>
            <p:ph type="ftr" sz="quarter" idx="11"/>
          </p:nvPr>
        </p:nvSpPr>
        <p:spPr/>
        <p:txBody>
          <a:bodyPr/>
          <a:lstStyle/>
          <a:p>
            <a:r>
              <a:rPr lang="en-US" smtClean="0"/>
              <a:t>supriyanto_prabowo@yahoo.com</a:t>
            </a:r>
            <a:endParaRPr lang="en-US"/>
          </a:p>
        </p:txBody>
      </p:sp>
      <p:sp>
        <p:nvSpPr>
          <p:cNvPr id="52" name="Slide Number Placeholder 51"/>
          <p:cNvSpPr>
            <a:spLocks noGrp="1"/>
          </p:cNvSpPr>
          <p:nvPr>
            <p:ph type="sldNum" sz="quarter" idx="12"/>
          </p:nvPr>
        </p:nvSpPr>
        <p:spPr/>
        <p:txBody>
          <a:bodyPr/>
          <a:lstStyle/>
          <a:p>
            <a:fld id="{E1AD78F7-9B0F-4F0A-9334-772460733DEB}" type="slidenum">
              <a:rPr lang="en-US" smtClean="0"/>
              <a:pPr/>
              <a:t>53</a:t>
            </a:fld>
            <a:endParaRPr lang="en-US"/>
          </a:p>
        </p:txBody>
      </p:sp>
    </p:spTree>
    <p:extLst>
      <p:ext uri="{BB962C8B-B14F-4D97-AF65-F5344CB8AC3E}">
        <p14:creationId xmlns:p14="http://schemas.microsoft.com/office/powerpoint/2010/main" xmlns="" val="124568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slide(fromRight)">
                                      <p:cBhvr>
                                        <p:cTn id="7" dur="500"/>
                                        <p:tgtEl>
                                          <p:spTgt spid="173066"/>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173058"/>
                                        </p:tgtEl>
                                        <p:attrNameLst>
                                          <p:attrName>style.visibility</p:attrName>
                                        </p:attrNameLst>
                                      </p:cBhvr>
                                      <p:to>
                                        <p:strVal val="visible"/>
                                      </p:to>
                                    </p:set>
                                    <p:anim calcmode="lin" valueType="num">
                                      <p:cBhvr additive="base">
                                        <p:cTn id="11" dur="500" fill="hold"/>
                                        <p:tgtEl>
                                          <p:spTgt spid="173058"/>
                                        </p:tgtEl>
                                        <p:attrNameLst>
                                          <p:attrName>ppt_x</p:attrName>
                                        </p:attrNameLst>
                                      </p:cBhvr>
                                      <p:tavLst>
                                        <p:tav tm="0">
                                          <p:val>
                                            <p:strVal val="#ppt_x"/>
                                          </p:val>
                                        </p:tav>
                                        <p:tav tm="100000">
                                          <p:val>
                                            <p:strVal val="#ppt_x"/>
                                          </p:val>
                                        </p:tav>
                                      </p:tavLst>
                                    </p:anim>
                                    <p:anim calcmode="lin" valueType="num">
                                      <p:cBhvr additive="base">
                                        <p:cTn id="12" dur="500" fill="hold"/>
                                        <p:tgtEl>
                                          <p:spTgt spid="1730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173059"/>
                                        </p:tgtEl>
                                        <p:attrNameLst>
                                          <p:attrName>style.visibility</p:attrName>
                                        </p:attrNameLst>
                                      </p:cBhvr>
                                      <p:to>
                                        <p:strVal val="visible"/>
                                      </p:to>
                                    </p:set>
                                    <p:anim calcmode="lin" valueType="num">
                                      <p:cBhvr additive="base">
                                        <p:cTn id="16" dur="500" fill="hold"/>
                                        <p:tgtEl>
                                          <p:spTgt spid="173059"/>
                                        </p:tgtEl>
                                        <p:attrNameLst>
                                          <p:attrName>ppt_x</p:attrName>
                                        </p:attrNameLst>
                                      </p:cBhvr>
                                      <p:tavLst>
                                        <p:tav tm="0">
                                          <p:val>
                                            <p:strVal val="#ppt_x"/>
                                          </p:val>
                                        </p:tav>
                                        <p:tav tm="100000">
                                          <p:val>
                                            <p:strVal val="#ppt_x"/>
                                          </p:val>
                                        </p:tav>
                                      </p:tavLst>
                                    </p:anim>
                                    <p:anim calcmode="lin" valueType="num">
                                      <p:cBhvr additive="base">
                                        <p:cTn id="17" dur="500" fill="hold"/>
                                        <p:tgtEl>
                                          <p:spTgt spid="17305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7" presetClass="entr" presetSubtype="4" fill="hold" grpId="0" nodeType="afterEffect">
                                  <p:stCondLst>
                                    <p:cond delay="0"/>
                                  </p:stCondLst>
                                  <p:childTnLst>
                                    <p:set>
                                      <p:cBhvr>
                                        <p:cTn id="20" dur="1" fill="hold">
                                          <p:stCondLst>
                                            <p:cond delay="0"/>
                                          </p:stCondLst>
                                        </p:cTn>
                                        <p:tgtEl>
                                          <p:spTgt spid="173060"/>
                                        </p:tgtEl>
                                        <p:attrNameLst>
                                          <p:attrName>style.visibility</p:attrName>
                                        </p:attrNameLst>
                                      </p:cBhvr>
                                      <p:to>
                                        <p:strVal val="visible"/>
                                      </p:to>
                                    </p:set>
                                    <p:anim calcmode="lin" valueType="num">
                                      <p:cBhvr additive="base">
                                        <p:cTn id="21" dur="500" fill="hold"/>
                                        <p:tgtEl>
                                          <p:spTgt spid="173060"/>
                                        </p:tgtEl>
                                        <p:attrNameLst>
                                          <p:attrName>ppt_x</p:attrName>
                                        </p:attrNameLst>
                                      </p:cBhvr>
                                      <p:tavLst>
                                        <p:tav tm="0">
                                          <p:val>
                                            <p:strVal val="#ppt_x"/>
                                          </p:val>
                                        </p:tav>
                                        <p:tav tm="100000">
                                          <p:val>
                                            <p:strVal val="#ppt_x"/>
                                          </p:val>
                                        </p:tav>
                                      </p:tavLst>
                                    </p:anim>
                                    <p:anim calcmode="lin" valueType="num">
                                      <p:cBhvr additive="base">
                                        <p:cTn id="22" dur="500" fill="hold"/>
                                        <p:tgtEl>
                                          <p:spTgt spid="17306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7" presetClass="entr" presetSubtype="4" fill="hold" grpId="0" nodeType="afterEffect">
                                  <p:stCondLst>
                                    <p:cond delay="0"/>
                                  </p:stCondLst>
                                  <p:childTnLst>
                                    <p:set>
                                      <p:cBhvr>
                                        <p:cTn id="25" dur="1" fill="hold">
                                          <p:stCondLst>
                                            <p:cond delay="0"/>
                                          </p:stCondLst>
                                        </p:cTn>
                                        <p:tgtEl>
                                          <p:spTgt spid="173061"/>
                                        </p:tgtEl>
                                        <p:attrNameLst>
                                          <p:attrName>style.visibility</p:attrName>
                                        </p:attrNameLst>
                                      </p:cBhvr>
                                      <p:to>
                                        <p:strVal val="visible"/>
                                      </p:to>
                                    </p:set>
                                    <p:anim calcmode="lin" valueType="num">
                                      <p:cBhvr additive="base">
                                        <p:cTn id="26" dur="500" fill="hold"/>
                                        <p:tgtEl>
                                          <p:spTgt spid="173061"/>
                                        </p:tgtEl>
                                        <p:attrNameLst>
                                          <p:attrName>ppt_x</p:attrName>
                                        </p:attrNameLst>
                                      </p:cBhvr>
                                      <p:tavLst>
                                        <p:tav tm="0">
                                          <p:val>
                                            <p:strVal val="#ppt_x"/>
                                          </p:val>
                                        </p:tav>
                                        <p:tav tm="100000">
                                          <p:val>
                                            <p:strVal val="#ppt_x"/>
                                          </p:val>
                                        </p:tav>
                                      </p:tavLst>
                                    </p:anim>
                                    <p:anim calcmode="lin" valueType="num">
                                      <p:cBhvr additive="base">
                                        <p:cTn id="27" dur="500" fill="hold"/>
                                        <p:tgtEl>
                                          <p:spTgt spid="17306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7" presetClass="entr" presetSubtype="4" fill="hold" grpId="0" nodeType="afterEffect">
                                  <p:stCondLst>
                                    <p:cond delay="0"/>
                                  </p:stCondLst>
                                  <p:childTnLst>
                                    <p:set>
                                      <p:cBhvr>
                                        <p:cTn id="30" dur="1" fill="hold">
                                          <p:stCondLst>
                                            <p:cond delay="0"/>
                                          </p:stCondLst>
                                        </p:cTn>
                                        <p:tgtEl>
                                          <p:spTgt spid="173062"/>
                                        </p:tgtEl>
                                        <p:attrNameLst>
                                          <p:attrName>style.visibility</p:attrName>
                                        </p:attrNameLst>
                                      </p:cBhvr>
                                      <p:to>
                                        <p:strVal val="visible"/>
                                      </p:to>
                                    </p:set>
                                    <p:anim calcmode="lin" valueType="num">
                                      <p:cBhvr additive="base">
                                        <p:cTn id="31" dur="500" fill="hold"/>
                                        <p:tgtEl>
                                          <p:spTgt spid="173062"/>
                                        </p:tgtEl>
                                        <p:attrNameLst>
                                          <p:attrName>ppt_x</p:attrName>
                                        </p:attrNameLst>
                                      </p:cBhvr>
                                      <p:tavLst>
                                        <p:tav tm="0">
                                          <p:val>
                                            <p:strVal val="#ppt_x"/>
                                          </p:val>
                                        </p:tav>
                                        <p:tav tm="100000">
                                          <p:val>
                                            <p:strVal val="#ppt_x"/>
                                          </p:val>
                                        </p:tav>
                                      </p:tavLst>
                                    </p:anim>
                                    <p:anim calcmode="lin" valueType="num">
                                      <p:cBhvr additive="base">
                                        <p:cTn id="32" dur="500" fill="hold"/>
                                        <p:tgtEl>
                                          <p:spTgt spid="17306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7" presetClass="entr" presetSubtype="4" fill="hold" grpId="0" nodeType="afterEffect">
                                  <p:stCondLst>
                                    <p:cond delay="0"/>
                                  </p:stCondLst>
                                  <p:childTnLst>
                                    <p:set>
                                      <p:cBhvr>
                                        <p:cTn id="35" dur="1" fill="hold">
                                          <p:stCondLst>
                                            <p:cond delay="0"/>
                                          </p:stCondLst>
                                        </p:cTn>
                                        <p:tgtEl>
                                          <p:spTgt spid="173063"/>
                                        </p:tgtEl>
                                        <p:attrNameLst>
                                          <p:attrName>style.visibility</p:attrName>
                                        </p:attrNameLst>
                                      </p:cBhvr>
                                      <p:to>
                                        <p:strVal val="visible"/>
                                      </p:to>
                                    </p:set>
                                    <p:anim calcmode="lin" valueType="num">
                                      <p:cBhvr additive="base">
                                        <p:cTn id="36" dur="500" fill="hold"/>
                                        <p:tgtEl>
                                          <p:spTgt spid="173063"/>
                                        </p:tgtEl>
                                        <p:attrNameLst>
                                          <p:attrName>ppt_x</p:attrName>
                                        </p:attrNameLst>
                                      </p:cBhvr>
                                      <p:tavLst>
                                        <p:tav tm="0">
                                          <p:val>
                                            <p:strVal val="#ppt_x"/>
                                          </p:val>
                                        </p:tav>
                                        <p:tav tm="100000">
                                          <p:val>
                                            <p:strVal val="#ppt_x"/>
                                          </p:val>
                                        </p:tav>
                                      </p:tavLst>
                                    </p:anim>
                                    <p:anim calcmode="lin" valueType="num">
                                      <p:cBhvr additive="base">
                                        <p:cTn id="37" dur="500" fill="hold"/>
                                        <p:tgtEl>
                                          <p:spTgt spid="17306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7" presetClass="entr" presetSubtype="4" fill="hold" grpId="0" nodeType="afterEffect">
                                  <p:stCondLst>
                                    <p:cond delay="0"/>
                                  </p:stCondLst>
                                  <p:childTnLst>
                                    <p:set>
                                      <p:cBhvr>
                                        <p:cTn id="40" dur="1" fill="hold">
                                          <p:stCondLst>
                                            <p:cond delay="0"/>
                                          </p:stCondLst>
                                        </p:cTn>
                                        <p:tgtEl>
                                          <p:spTgt spid="173064"/>
                                        </p:tgtEl>
                                        <p:attrNameLst>
                                          <p:attrName>style.visibility</p:attrName>
                                        </p:attrNameLst>
                                      </p:cBhvr>
                                      <p:to>
                                        <p:strVal val="visible"/>
                                      </p:to>
                                    </p:set>
                                    <p:anim calcmode="lin" valueType="num">
                                      <p:cBhvr additive="base">
                                        <p:cTn id="41" dur="500" fill="hold"/>
                                        <p:tgtEl>
                                          <p:spTgt spid="173064"/>
                                        </p:tgtEl>
                                        <p:attrNameLst>
                                          <p:attrName>ppt_x</p:attrName>
                                        </p:attrNameLst>
                                      </p:cBhvr>
                                      <p:tavLst>
                                        <p:tav tm="0">
                                          <p:val>
                                            <p:strVal val="#ppt_x"/>
                                          </p:val>
                                        </p:tav>
                                        <p:tav tm="100000">
                                          <p:val>
                                            <p:strVal val="#ppt_x"/>
                                          </p:val>
                                        </p:tav>
                                      </p:tavLst>
                                    </p:anim>
                                    <p:anim calcmode="lin" valueType="num">
                                      <p:cBhvr additive="base">
                                        <p:cTn id="42" dur="500" fill="hold"/>
                                        <p:tgtEl>
                                          <p:spTgt spid="17306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7" presetClass="entr" presetSubtype="4" fill="hold" grpId="0" nodeType="afterEffect">
                                  <p:stCondLst>
                                    <p:cond delay="0"/>
                                  </p:stCondLst>
                                  <p:childTnLst>
                                    <p:set>
                                      <p:cBhvr>
                                        <p:cTn id="45" dur="1" fill="hold">
                                          <p:stCondLst>
                                            <p:cond delay="0"/>
                                          </p:stCondLst>
                                        </p:cTn>
                                        <p:tgtEl>
                                          <p:spTgt spid="173065"/>
                                        </p:tgtEl>
                                        <p:attrNameLst>
                                          <p:attrName>style.visibility</p:attrName>
                                        </p:attrNameLst>
                                      </p:cBhvr>
                                      <p:to>
                                        <p:strVal val="visible"/>
                                      </p:to>
                                    </p:set>
                                    <p:anim calcmode="lin" valueType="num">
                                      <p:cBhvr additive="base">
                                        <p:cTn id="46" dur="500" fill="hold"/>
                                        <p:tgtEl>
                                          <p:spTgt spid="173065"/>
                                        </p:tgtEl>
                                        <p:attrNameLst>
                                          <p:attrName>ppt_x</p:attrName>
                                        </p:attrNameLst>
                                      </p:cBhvr>
                                      <p:tavLst>
                                        <p:tav tm="0">
                                          <p:val>
                                            <p:strVal val="#ppt_x"/>
                                          </p:val>
                                        </p:tav>
                                        <p:tav tm="100000">
                                          <p:val>
                                            <p:strVal val="#ppt_x"/>
                                          </p:val>
                                        </p:tav>
                                      </p:tavLst>
                                    </p:anim>
                                    <p:anim calcmode="lin" valueType="num">
                                      <p:cBhvr additive="base">
                                        <p:cTn id="47" dur="500" fill="hold"/>
                                        <p:tgtEl>
                                          <p:spTgt spid="17306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7" presetClass="entr" presetSubtype="4" fill="hold" grpId="0" nodeType="afterEffect">
                                  <p:stCondLst>
                                    <p:cond delay="0"/>
                                  </p:stCondLst>
                                  <p:childTnLst>
                                    <p:set>
                                      <p:cBhvr>
                                        <p:cTn id="50" dur="1" fill="hold">
                                          <p:stCondLst>
                                            <p:cond delay="0"/>
                                          </p:stCondLst>
                                        </p:cTn>
                                        <p:tgtEl>
                                          <p:spTgt spid="173067"/>
                                        </p:tgtEl>
                                        <p:attrNameLst>
                                          <p:attrName>style.visibility</p:attrName>
                                        </p:attrNameLst>
                                      </p:cBhvr>
                                      <p:to>
                                        <p:strVal val="visible"/>
                                      </p:to>
                                    </p:set>
                                    <p:anim calcmode="lin" valueType="num">
                                      <p:cBhvr additive="base">
                                        <p:cTn id="51" dur="500" fill="hold"/>
                                        <p:tgtEl>
                                          <p:spTgt spid="173067"/>
                                        </p:tgtEl>
                                        <p:attrNameLst>
                                          <p:attrName>ppt_x</p:attrName>
                                        </p:attrNameLst>
                                      </p:cBhvr>
                                      <p:tavLst>
                                        <p:tav tm="0">
                                          <p:val>
                                            <p:strVal val="#ppt_x"/>
                                          </p:val>
                                        </p:tav>
                                        <p:tav tm="100000">
                                          <p:val>
                                            <p:strVal val="#ppt_x"/>
                                          </p:val>
                                        </p:tav>
                                      </p:tavLst>
                                    </p:anim>
                                    <p:anim calcmode="lin" valueType="num">
                                      <p:cBhvr additive="base">
                                        <p:cTn id="52" dur="500" fill="hold"/>
                                        <p:tgtEl>
                                          <p:spTgt spid="173067"/>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7" presetClass="entr" presetSubtype="4" fill="hold" grpId="0" nodeType="afterEffect">
                                  <p:stCondLst>
                                    <p:cond delay="0"/>
                                  </p:stCondLst>
                                  <p:childTnLst>
                                    <p:set>
                                      <p:cBhvr>
                                        <p:cTn id="55" dur="1" fill="hold">
                                          <p:stCondLst>
                                            <p:cond delay="0"/>
                                          </p:stCondLst>
                                        </p:cTn>
                                        <p:tgtEl>
                                          <p:spTgt spid="173068"/>
                                        </p:tgtEl>
                                        <p:attrNameLst>
                                          <p:attrName>style.visibility</p:attrName>
                                        </p:attrNameLst>
                                      </p:cBhvr>
                                      <p:to>
                                        <p:strVal val="visible"/>
                                      </p:to>
                                    </p:set>
                                    <p:anim calcmode="lin" valueType="num">
                                      <p:cBhvr additive="base">
                                        <p:cTn id="56" dur="500" fill="hold"/>
                                        <p:tgtEl>
                                          <p:spTgt spid="173068"/>
                                        </p:tgtEl>
                                        <p:attrNameLst>
                                          <p:attrName>ppt_x</p:attrName>
                                        </p:attrNameLst>
                                      </p:cBhvr>
                                      <p:tavLst>
                                        <p:tav tm="0">
                                          <p:val>
                                            <p:strVal val="#ppt_x"/>
                                          </p:val>
                                        </p:tav>
                                        <p:tav tm="100000">
                                          <p:val>
                                            <p:strVal val="#ppt_x"/>
                                          </p:val>
                                        </p:tav>
                                      </p:tavLst>
                                    </p:anim>
                                    <p:anim calcmode="lin" valueType="num">
                                      <p:cBhvr additive="base">
                                        <p:cTn id="57" dur="500" fill="hold"/>
                                        <p:tgtEl>
                                          <p:spTgt spid="173068"/>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7" presetClass="entr" presetSubtype="4" fill="hold" grpId="0" nodeType="afterEffect">
                                  <p:stCondLst>
                                    <p:cond delay="0"/>
                                  </p:stCondLst>
                                  <p:childTnLst>
                                    <p:set>
                                      <p:cBhvr>
                                        <p:cTn id="60" dur="1" fill="hold">
                                          <p:stCondLst>
                                            <p:cond delay="0"/>
                                          </p:stCondLst>
                                        </p:cTn>
                                        <p:tgtEl>
                                          <p:spTgt spid="173069"/>
                                        </p:tgtEl>
                                        <p:attrNameLst>
                                          <p:attrName>style.visibility</p:attrName>
                                        </p:attrNameLst>
                                      </p:cBhvr>
                                      <p:to>
                                        <p:strVal val="visible"/>
                                      </p:to>
                                    </p:set>
                                    <p:anim calcmode="lin" valueType="num">
                                      <p:cBhvr additive="base">
                                        <p:cTn id="61" dur="500" fill="hold"/>
                                        <p:tgtEl>
                                          <p:spTgt spid="173069"/>
                                        </p:tgtEl>
                                        <p:attrNameLst>
                                          <p:attrName>ppt_x</p:attrName>
                                        </p:attrNameLst>
                                      </p:cBhvr>
                                      <p:tavLst>
                                        <p:tav tm="0">
                                          <p:val>
                                            <p:strVal val="#ppt_x"/>
                                          </p:val>
                                        </p:tav>
                                        <p:tav tm="100000">
                                          <p:val>
                                            <p:strVal val="#ppt_x"/>
                                          </p:val>
                                        </p:tav>
                                      </p:tavLst>
                                    </p:anim>
                                    <p:anim calcmode="lin" valueType="num">
                                      <p:cBhvr additive="base">
                                        <p:cTn id="62" dur="500" fill="hold"/>
                                        <p:tgtEl>
                                          <p:spTgt spid="1730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7" presetClass="entr" presetSubtype="4" fill="hold" grpId="0" nodeType="afterEffect">
                                  <p:stCondLst>
                                    <p:cond delay="0"/>
                                  </p:stCondLst>
                                  <p:childTnLst>
                                    <p:set>
                                      <p:cBhvr>
                                        <p:cTn id="65" dur="1" fill="hold">
                                          <p:stCondLst>
                                            <p:cond delay="0"/>
                                          </p:stCondLst>
                                        </p:cTn>
                                        <p:tgtEl>
                                          <p:spTgt spid="173070"/>
                                        </p:tgtEl>
                                        <p:attrNameLst>
                                          <p:attrName>style.visibility</p:attrName>
                                        </p:attrNameLst>
                                      </p:cBhvr>
                                      <p:to>
                                        <p:strVal val="visible"/>
                                      </p:to>
                                    </p:set>
                                    <p:anim calcmode="lin" valueType="num">
                                      <p:cBhvr additive="base">
                                        <p:cTn id="66" dur="500" fill="hold"/>
                                        <p:tgtEl>
                                          <p:spTgt spid="173070"/>
                                        </p:tgtEl>
                                        <p:attrNameLst>
                                          <p:attrName>ppt_x</p:attrName>
                                        </p:attrNameLst>
                                      </p:cBhvr>
                                      <p:tavLst>
                                        <p:tav tm="0">
                                          <p:val>
                                            <p:strVal val="#ppt_x"/>
                                          </p:val>
                                        </p:tav>
                                        <p:tav tm="100000">
                                          <p:val>
                                            <p:strVal val="#ppt_x"/>
                                          </p:val>
                                        </p:tav>
                                      </p:tavLst>
                                    </p:anim>
                                    <p:anim calcmode="lin" valueType="num">
                                      <p:cBhvr additive="base">
                                        <p:cTn id="67" dur="500" fill="hold"/>
                                        <p:tgtEl>
                                          <p:spTgt spid="173070"/>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7" presetClass="entr" presetSubtype="4" fill="hold" grpId="0" nodeType="afterEffect">
                                  <p:stCondLst>
                                    <p:cond delay="0"/>
                                  </p:stCondLst>
                                  <p:childTnLst>
                                    <p:set>
                                      <p:cBhvr>
                                        <p:cTn id="70" dur="1" fill="hold">
                                          <p:stCondLst>
                                            <p:cond delay="0"/>
                                          </p:stCondLst>
                                        </p:cTn>
                                        <p:tgtEl>
                                          <p:spTgt spid="173071"/>
                                        </p:tgtEl>
                                        <p:attrNameLst>
                                          <p:attrName>style.visibility</p:attrName>
                                        </p:attrNameLst>
                                      </p:cBhvr>
                                      <p:to>
                                        <p:strVal val="visible"/>
                                      </p:to>
                                    </p:set>
                                    <p:anim calcmode="lin" valueType="num">
                                      <p:cBhvr additive="base">
                                        <p:cTn id="71" dur="500" fill="hold"/>
                                        <p:tgtEl>
                                          <p:spTgt spid="173071"/>
                                        </p:tgtEl>
                                        <p:attrNameLst>
                                          <p:attrName>ppt_x</p:attrName>
                                        </p:attrNameLst>
                                      </p:cBhvr>
                                      <p:tavLst>
                                        <p:tav tm="0">
                                          <p:val>
                                            <p:strVal val="#ppt_x"/>
                                          </p:val>
                                        </p:tav>
                                        <p:tav tm="100000">
                                          <p:val>
                                            <p:strVal val="#ppt_x"/>
                                          </p:val>
                                        </p:tav>
                                      </p:tavLst>
                                    </p:anim>
                                    <p:anim calcmode="lin" valueType="num">
                                      <p:cBhvr additive="base">
                                        <p:cTn id="72" dur="500" fill="hold"/>
                                        <p:tgtEl>
                                          <p:spTgt spid="173071"/>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7" presetClass="entr" presetSubtype="4" fill="hold" grpId="0" nodeType="afterEffect">
                                  <p:stCondLst>
                                    <p:cond delay="0"/>
                                  </p:stCondLst>
                                  <p:childTnLst>
                                    <p:set>
                                      <p:cBhvr>
                                        <p:cTn id="75" dur="1" fill="hold">
                                          <p:stCondLst>
                                            <p:cond delay="0"/>
                                          </p:stCondLst>
                                        </p:cTn>
                                        <p:tgtEl>
                                          <p:spTgt spid="173072"/>
                                        </p:tgtEl>
                                        <p:attrNameLst>
                                          <p:attrName>style.visibility</p:attrName>
                                        </p:attrNameLst>
                                      </p:cBhvr>
                                      <p:to>
                                        <p:strVal val="visible"/>
                                      </p:to>
                                    </p:set>
                                    <p:anim calcmode="lin" valueType="num">
                                      <p:cBhvr additive="base">
                                        <p:cTn id="76" dur="500" fill="hold"/>
                                        <p:tgtEl>
                                          <p:spTgt spid="173072"/>
                                        </p:tgtEl>
                                        <p:attrNameLst>
                                          <p:attrName>ppt_x</p:attrName>
                                        </p:attrNameLst>
                                      </p:cBhvr>
                                      <p:tavLst>
                                        <p:tav tm="0">
                                          <p:val>
                                            <p:strVal val="#ppt_x"/>
                                          </p:val>
                                        </p:tav>
                                        <p:tav tm="100000">
                                          <p:val>
                                            <p:strVal val="#ppt_x"/>
                                          </p:val>
                                        </p:tav>
                                      </p:tavLst>
                                    </p:anim>
                                    <p:anim calcmode="lin" valueType="num">
                                      <p:cBhvr additive="base">
                                        <p:cTn id="77" dur="500" fill="hold"/>
                                        <p:tgtEl>
                                          <p:spTgt spid="173072"/>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7" presetClass="entr" presetSubtype="4" fill="hold" grpId="0" nodeType="afterEffect">
                                  <p:stCondLst>
                                    <p:cond delay="0"/>
                                  </p:stCondLst>
                                  <p:childTnLst>
                                    <p:set>
                                      <p:cBhvr>
                                        <p:cTn id="80" dur="1" fill="hold">
                                          <p:stCondLst>
                                            <p:cond delay="0"/>
                                          </p:stCondLst>
                                        </p:cTn>
                                        <p:tgtEl>
                                          <p:spTgt spid="173073"/>
                                        </p:tgtEl>
                                        <p:attrNameLst>
                                          <p:attrName>style.visibility</p:attrName>
                                        </p:attrNameLst>
                                      </p:cBhvr>
                                      <p:to>
                                        <p:strVal val="visible"/>
                                      </p:to>
                                    </p:set>
                                    <p:anim calcmode="lin" valueType="num">
                                      <p:cBhvr additive="base">
                                        <p:cTn id="81" dur="500" fill="hold"/>
                                        <p:tgtEl>
                                          <p:spTgt spid="173073"/>
                                        </p:tgtEl>
                                        <p:attrNameLst>
                                          <p:attrName>ppt_x</p:attrName>
                                        </p:attrNameLst>
                                      </p:cBhvr>
                                      <p:tavLst>
                                        <p:tav tm="0">
                                          <p:val>
                                            <p:strVal val="#ppt_x"/>
                                          </p:val>
                                        </p:tav>
                                        <p:tav tm="100000">
                                          <p:val>
                                            <p:strVal val="#ppt_x"/>
                                          </p:val>
                                        </p:tav>
                                      </p:tavLst>
                                    </p:anim>
                                    <p:anim calcmode="lin" valueType="num">
                                      <p:cBhvr additive="base">
                                        <p:cTn id="82" dur="500" fill="hold"/>
                                        <p:tgtEl>
                                          <p:spTgt spid="173073"/>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7" presetClass="entr" presetSubtype="4" fill="hold" grpId="0" nodeType="afterEffect">
                                  <p:stCondLst>
                                    <p:cond delay="0"/>
                                  </p:stCondLst>
                                  <p:childTnLst>
                                    <p:set>
                                      <p:cBhvr>
                                        <p:cTn id="85" dur="1" fill="hold">
                                          <p:stCondLst>
                                            <p:cond delay="0"/>
                                          </p:stCondLst>
                                        </p:cTn>
                                        <p:tgtEl>
                                          <p:spTgt spid="173074"/>
                                        </p:tgtEl>
                                        <p:attrNameLst>
                                          <p:attrName>style.visibility</p:attrName>
                                        </p:attrNameLst>
                                      </p:cBhvr>
                                      <p:to>
                                        <p:strVal val="visible"/>
                                      </p:to>
                                    </p:set>
                                    <p:anim calcmode="lin" valueType="num">
                                      <p:cBhvr additive="base">
                                        <p:cTn id="86" dur="500" fill="hold"/>
                                        <p:tgtEl>
                                          <p:spTgt spid="173074"/>
                                        </p:tgtEl>
                                        <p:attrNameLst>
                                          <p:attrName>ppt_x</p:attrName>
                                        </p:attrNameLst>
                                      </p:cBhvr>
                                      <p:tavLst>
                                        <p:tav tm="0">
                                          <p:val>
                                            <p:strVal val="#ppt_x"/>
                                          </p:val>
                                        </p:tav>
                                        <p:tav tm="100000">
                                          <p:val>
                                            <p:strVal val="#ppt_x"/>
                                          </p:val>
                                        </p:tav>
                                      </p:tavLst>
                                    </p:anim>
                                    <p:anim calcmode="lin" valueType="num">
                                      <p:cBhvr additive="base">
                                        <p:cTn id="87" dur="500" fill="hold"/>
                                        <p:tgtEl>
                                          <p:spTgt spid="173074"/>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7" presetClass="entr" presetSubtype="4" fill="hold" grpId="0" nodeType="afterEffect">
                                  <p:stCondLst>
                                    <p:cond delay="0"/>
                                  </p:stCondLst>
                                  <p:childTnLst>
                                    <p:set>
                                      <p:cBhvr>
                                        <p:cTn id="90" dur="1" fill="hold">
                                          <p:stCondLst>
                                            <p:cond delay="0"/>
                                          </p:stCondLst>
                                        </p:cTn>
                                        <p:tgtEl>
                                          <p:spTgt spid="173075"/>
                                        </p:tgtEl>
                                        <p:attrNameLst>
                                          <p:attrName>style.visibility</p:attrName>
                                        </p:attrNameLst>
                                      </p:cBhvr>
                                      <p:to>
                                        <p:strVal val="visible"/>
                                      </p:to>
                                    </p:set>
                                    <p:anim calcmode="lin" valueType="num">
                                      <p:cBhvr additive="base">
                                        <p:cTn id="91" dur="500" fill="hold"/>
                                        <p:tgtEl>
                                          <p:spTgt spid="173075"/>
                                        </p:tgtEl>
                                        <p:attrNameLst>
                                          <p:attrName>ppt_x</p:attrName>
                                        </p:attrNameLst>
                                      </p:cBhvr>
                                      <p:tavLst>
                                        <p:tav tm="0">
                                          <p:val>
                                            <p:strVal val="#ppt_x"/>
                                          </p:val>
                                        </p:tav>
                                        <p:tav tm="100000">
                                          <p:val>
                                            <p:strVal val="#ppt_x"/>
                                          </p:val>
                                        </p:tav>
                                      </p:tavLst>
                                    </p:anim>
                                    <p:anim calcmode="lin" valueType="num">
                                      <p:cBhvr additive="base">
                                        <p:cTn id="92" dur="500" fill="hold"/>
                                        <p:tgtEl>
                                          <p:spTgt spid="173075"/>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7" presetClass="entr" presetSubtype="4" fill="hold" grpId="0" nodeType="afterEffect">
                                  <p:stCondLst>
                                    <p:cond delay="0"/>
                                  </p:stCondLst>
                                  <p:childTnLst>
                                    <p:set>
                                      <p:cBhvr>
                                        <p:cTn id="95" dur="1" fill="hold">
                                          <p:stCondLst>
                                            <p:cond delay="0"/>
                                          </p:stCondLst>
                                        </p:cTn>
                                        <p:tgtEl>
                                          <p:spTgt spid="173076"/>
                                        </p:tgtEl>
                                        <p:attrNameLst>
                                          <p:attrName>style.visibility</p:attrName>
                                        </p:attrNameLst>
                                      </p:cBhvr>
                                      <p:to>
                                        <p:strVal val="visible"/>
                                      </p:to>
                                    </p:set>
                                    <p:anim calcmode="lin" valueType="num">
                                      <p:cBhvr additive="base">
                                        <p:cTn id="96" dur="500" fill="hold"/>
                                        <p:tgtEl>
                                          <p:spTgt spid="173076"/>
                                        </p:tgtEl>
                                        <p:attrNameLst>
                                          <p:attrName>ppt_x</p:attrName>
                                        </p:attrNameLst>
                                      </p:cBhvr>
                                      <p:tavLst>
                                        <p:tav tm="0">
                                          <p:val>
                                            <p:strVal val="#ppt_x"/>
                                          </p:val>
                                        </p:tav>
                                        <p:tav tm="100000">
                                          <p:val>
                                            <p:strVal val="#ppt_x"/>
                                          </p:val>
                                        </p:tav>
                                      </p:tavLst>
                                    </p:anim>
                                    <p:anim calcmode="lin" valueType="num">
                                      <p:cBhvr additive="base">
                                        <p:cTn id="97" dur="500" fill="hold"/>
                                        <p:tgtEl>
                                          <p:spTgt spid="173076"/>
                                        </p:tgtEl>
                                        <p:attrNameLst>
                                          <p:attrName>ppt_y</p:attrName>
                                        </p:attrNameLst>
                                      </p:cBhvr>
                                      <p:tavLst>
                                        <p:tav tm="0">
                                          <p:val>
                                            <p:strVal val="1+#ppt_h/2"/>
                                          </p:val>
                                        </p:tav>
                                        <p:tav tm="100000">
                                          <p:val>
                                            <p:strVal val="#ppt_y"/>
                                          </p:val>
                                        </p:tav>
                                      </p:tavLst>
                                    </p:anim>
                                  </p:childTnLst>
                                </p:cTn>
                              </p:par>
                            </p:childTnLst>
                          </p:cTn>
                        </p:par>
                        <p:par>
                          <p:cTn id="98" fill="hold">
                            <p:stCondLst>
                              <p:cond delay="9500"/>
                            </p:stCondLst>
                            <p:childTnLst>
                              <p:par>
                                <p:cTn id="99" presetID="7" presetClass="entr" presetSubtype="4" fill="hold" grpId="0" nodeType="afterEffect">
                                  <p:stCondLst>
                                    <p:cond delay="0"/>
                                  </p:stCondLst>
                                  <p:childTnLst>
                                    <p:set>
                                      <p:cBhvr>
                                        <p:cTn id="100" dur="1" fill="hold">
                                          <p:stCondLst>
                                            <p:cond delay="0"/>
                                          </p:stCondLst>
                                        </p:cTn>
                                        <p:tgtEl>
                                          <p:spTgt spid="173077"/>
                                        </p:tgtEl>
                                        <p:attrNameLst>
                                          <p:attrName>style.visibility</p:attrName>
                                        </p:attrNameLst>
                                      </p:cBhvr>
                                      <p:to>
                                        <p:strVal val="visible"/>
                                      </p:to>
                                    </p:set>
                                    <p:anim calcmode="lin" valueType="num">
                                      <p:cBhvr additive="base">
                                        <p:cTn id="101" dur="500" fill="hold"/>
                                        <p:tgtEl>
                                          <p:spTgt spid="173077"/>
                                        </p:tgtEl>
                                        <p:attrNameLst>
                                          <p:attrName>ppt_x</p:attrName>
                                        </p:attrNameLst>
                                      </p:cBhvr>
                                      <p:tavLst>
                                        <p:tav tm="0">
                                          <p:val>
                                            <p:strVal val="#ppt_x"/>
                                          </p:val>
                                        </p:tav>
                                        <p:tav tm="100000">
                                          <p:val>
                                            <p:strVal val="#ppt_x"/>
                                          </p:val>
                                        </p:tav>
                                      </p:tavLst>
                                    </p:anim>
                                    <p:anim calcmode="lin" valueType="num">
                                      <p:cBhvr additive="base">
                                        <p:cTn id="102" dur="500" fill="hold"/>
                                        <p:tgtEl>
                                          <p:spTgt spid="173077"/>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7" presetClass="entr" presetSubtype="4" fill="hold" grpId="0" nodeType="afterEffect">
                                  <p:stCondLst>
                                    <p:cond delay="0"/>
                                  </p:stCondLst>
                                  <p:childTnLst>
                                    <p:set>
                                      <p:cBhvr>
                                        <p:cTn id="105" dur="1" fill="hold">
                                          <p:stCondLst>
                                            <p:cond delay="0"/>
                                          </p:stCondLst>
                                        </p:cTn>
                                        <p:tgtEl>
                                          <p:spTgt spid="173078"/>
                                        </p:tgtEl>
                                        <p:attrNameLst>
                                          <p:attrName>style.visibility</p:attrName>
                                        </p:attrNameLst>
                                      </p:cBhvr>
                                      <p:to>
                                        <p:strVal val="visible"/>
                                      </p:to>
                                    </p:set>
                                    <p:anim calcmode="lin" valueType="num">
                                      <p:cBhvr additive="base">
                                        <p:cTn id="106" dur="500" fill="hold"/>
                                        <p:tgtEl>
                                          <p:spTgt spid="173078"/>
                                        </p:tgtEl>
                                        <p:attrNameLst>
                                          <p:attrName>ppt_x</p:attrName>
                                        </p:attrNameLst>
                                      </p:cBhvr>
                                      <p:tavLst>
                                        <p:tav tm="0">
                                          <p:val>
                                            <p:strVal val="#ppt_x"/>
                                          </p:val>
                                        </p:tav>
                                        <p:tav tm="100000">
                                          <p:val>
                                            <p:strVal val="#ppt_x"/>
                                          </p:val>
                                        </p:tav>
                                      </p:tavLst>
                                    </p:anim>
                                    <p:anim calcmode="lin" valueType="num">
                                      <p:cBhvr additive="base">
                                        <p:cTn id="107" dur="500" fill="hold"/>
                                        <p:tgtEl>
                                          <p:spTgt spid="173078"/>
                                        </p:tgtEl>
                                        <p:attrNameLst>
                                          <p:attrName>ppt_y</p:attrName>
                                        </p:attrNameLst>
                                      </p:cBhvr>
                                      <p:tavLst>
                                        <p:tav tm="0">
                                          <p:val>
                                            <p:strVal val="1+#ppt_h/2"/>
                                          </p:val>
                                        </p:tav>
                                        <p:tav tm="100000">
                                          <p:val>
                                            <p:strVal val="#ppt_y"/>
                                          </p:val>
                                        </p:tav>
                                      </p:tavLst>
                                    </p:anim>
                                  </p:childTnLst>
                                </p:cTn>
                              </p:par>
                            </p:childTnLst>
                          </p:cTn>
                        </p:par>
                        <p:par>
                          <p:cTn id="108" fill="hold">
                            <p:stCondLst>
                              <p:cond delay="10500"/>
                            </p:stCondLst>
                            <p:childTnLst>
                              <p:par>
                                <p:cTn id="109" presetID="7" presetClass="entr" presetSubtype="4" fill="hold" grpId="0" nodeType="afterEffect">
                                  <p:stCondLst>
                                    <p:cond delay="0"/>
                                  </p:stCondLst>
                                  <p:childTnLst>
                                    <p:set>
                                      <p:cBhvr>
                                        <p:cTn id="110" dur="1" fill="hold">
                                          <p:stCondLst>
                                            <p:cond delay="0"/>
                                          </p:stCondLst>
                                        </p:cTn>
                                        <p:tgtEl>
                                          <p:spTgt spid="173079"/>
                                        </p:tgtEl>
                                        <p:attrNameLst>
                                          <p:attrName>style.visibility</p:attrName>
                                        </p:attrNameLst>
                                      </p:cBhvr>
                                      <p:to>
                                        <p:strVal val="visible"/>
                                      </p:to>
                                    </p:set>
                                    <p:anim calcmode="lin" valueType="num">
                                      <p:cBhvr additive="base">
                                        <p:cTn id="111" dur="500" fill="hold"/>
                                        <p:tgtEl>
                                          <p:spTgt spid="173079"/>
                                        </p:tgtEl>
                                        <p:attrNameLst>
                                          <p:attrName>ppt_x</p:attrName>
                                        </p:attrNameLst>
                                      </p:cBhvr>
                                      <p:tavLst>
                                        <p:tav tm="0">
                                          <p:val>
                                            <p:strVal val="#ppt_x"/>
                                          </p:val>
                                        </p:tav>
                                        <p:tav tm="100000">
                                          <p:val>
                                            <p:strVal val="#ppt_x"/>
                                          </p:val>
                                        </p:tav>
                                      </p:tavLst>
                                    </p:anim>
                                    <p:anim calcmode="lin" valueType="num">
                                      <p:cBhvr additive="base">
                                        <p:cTn id="112" dur="500" fill="hold"/>
                                        <p:tgtEl>
                                          <p:spTgt spid="173079"/>
                                        </p:tgtEl>
                                        <p:attrNameLst>
                                          <p:attrName>ppt_y</p:attrName>
                                        </p:attrNameLst>
                                      </p:cBhvr>
                                      <p:tavLst>
                                        <p:tav tm="0">
                                          <p:val>
                                            <p:strVal val="1+#ppt_h/2"/>
                                          </p:val>
                                        </p:tav>
                                        <p:tav tm="100000">
                                          <p:val>
                                            <p:strVal val="#ppt_y"/>
                                          </p:val>
                                        </p:tav>
                                      </p:tavLst>
                                    </p:anim>
                                  </p:childTnLst>
                                </p:cTn>
                              </p:par>
                            </p:childTnLst>
                          </p:cTn>
                        </p:par>
                        <p:par>
                          <p:cTn id="113" fill="hold">
                            <p:stCondLst>
                              <p:cond delay="11000"/>
                            </p:stCondLst>
                            <p:childTnLst>
                              <p:par>
                                <p:cTn id="114" presetID="7" presetClass="entr" presetSubtype="4" fill="hold" grpId="0" nodeType="afterEffect">
                                  <p:stCondLst>
                                    <p:cond delay="0"/>
                                  </p:stCondLst>
                                  <p:childTnLst>
                                    <p:set>
                                      <p:cBhvr>
                                        <p:cTn id="115" dur="1" fill="hold">
                                          <p:stCondLst>
                                            <p:cond delay="0"/>
                                          </p:stCondLst>
                                        </p:cTn>
                                        <p:tgtEl>
                                          <p:spTgt spid="173080"/>
                                        </p:tgtEl>
                                        <p:attrNameLst>
                                          <p:attrName>style.visibility</p:attrName>
                                        </p:attrNameLst>
                                      </p:cBhvr>
                                      <p:to>
                                        <p:strVal val="visible"/>
                                      </p:to>
                                    </p:set>
                                    <p:anim calcmode="lin" valueType="num">
                                      <p:cBhvr additive="base">
                                        <p:cTn id="116" dur="500" fill="hold"/>
                                        <p:tgtEl>
                                          <p:spTgt spid="173080"/>
                                        </p:tgtEl>
                                        <p:attrNameLst>
                                          <p:attrName>ppt_x</p:attrName>
                                        </p:attrNameLst>
                                      </p:cBhvr>
                                      <p:tavLst>
                                        <p:tav tm="0">
                                          <p:val>
                                            <p:strVal val="#ppt_x"/>
                                          </p:val>
                                        </p:tav>
                                        <p:tav tm="100000">
                                          <p:val>
                                            <p:strVal val="#ppt_x"/>
                                          </p:val>
                                        </p:tav>
                                      </p:tavLst>
                                    </p:anim>
                                    <p:anim calcmode="lin" valueType="num">
                                      <p:cBhvr additive="base">
                                        <p:cTn id="117" dur="500" fill="hold"/>
                                        <p:tgtEl>
                                          <p:spTgt spid="173080"/>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7" presetClass="entr" presetSubtype="4" fill="hold" grpId="0" nodeType="afterEffect">
                                  <p:stCondLst>
                                    <p:cond delay="0"/>
                                  </p:stCondLst>
                                  <p:childTnLst>
                                    <p:set>
                                      <p:cBhvr>
                                        <p:cTn id="120" dur="1" fill="hold">
                                          <p:stCondLst>
                                            <p:cond delay="0"/>
                                          </p:stCondLst>
                                        </p:cTn>
                                        <p:tgtEl>
                                          <p:spTgt spid="173081"/>
                                        </p:tgtEl>
                                        <p:attrNameLst>
                                          <p:attrName>style.visibility</p:attrName>
                                        </p:attrNameLst>
                                      </p:cBhvr>
                                      <p:to>
                                        <p:strVal val="visible"/>
                                      </p:to>
                                    </p:set>
                                    <p:anim calcmode="lin" valueType="num">
                                      <p:cBhvr additive="base">
                                        <p:cTn id="121" dur="500" fill="hold"/>
                                        <p:tgtEl>
                                          <p:spTgt spid="173081"/>
                                        </p:tgtEl>
                                        <p:attrNameLst>
                                          <p:attrName>ppt_x</p:attrName>
                                        </p:attrNameLst>
                                      </p:cBhvr>
                                      <p:tavLst>
                                        <p:tav tm="0">
                                          <p:val>
                                            <p:strVal val="#ppt_x"/>
                                          </p:val>
                                        </p:tav>
                                        <p:tav tm="100000">
                                          <p:val>
                                            <p:strVal val="#ppt_x"/>
                                          </p:val>
                                        </p:tav>
                                      </p:tavLst>
                                    </p:anim>
                                    <p:anim calcmode="lin" valueType="num">
                                      <p:cBhvr additive="base">
                                        <p:cTn id="122" dur="500" fill="hold"/>
                                        <p:tgtEl>
                                          <p:spTgt spid="173081"/>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7" presetClass="entr" presetSubtype="4" fill="hold" grpId="0" nodeType="afterEffect">
                                  <p:stCondLst>
                                    <p:cond delay="0"/>
                                  </p:stCondLst>
                                  <p:childTnLst>
                                    <p:set>
                                      <p:cBhvr>
                                        <p:cTn id="125" dur="1" fill="hold">
                                          <p:stCondLst>
                                            <p:cond delay="0"/>
                                          </p:stCondLst>
                                        </p:cTn>
                                        <p:tgtEl>
                                          <p:spTgt spid="173082"/>
                                        </p:tgtEl>
                                        <p:attrNameLst>
                                          <p:attrName>style.visibility</p:attrName>
                                        </p:attrNameLst>
                                      </p:cBhvr>
                                      <p:to>
                                        <p:strVal val="visible"/>
                                      </p:to>
                                    </p:set>
                                    <p:anim calcmode="lin" valueType="num">
                                      <p:cBhvr additive="base">
                                        <p:cTn id="126" dur="500" fill="hold"/>
                                        <p:tgtEl>
                                          <p:spTgt spid="173082"/>
                                        </p:tgtEl>
                                        <p:attrNameLst>
                                          <p:attrName>ppt_x</p:attrName>
                                        </p:attrNameLst>
                                      </p:cBhvr>
                                      <p:tavLst>
                                        <p:tav tm="0">
                                          <p:val>
                                            <p:strVal val="#ppt_x"/>
                                          </p:val>
                                        </p:tav>
                                        <p:tav tm="100000">
                                          <p:val>
                                            <p:strVal val="#ppt_x"/>
                                          </p:val>
                                        </p:tav>
                                      </p:tavLst>
                                    </p:anim>
                                    <p:anim calcmode="lin" valueType="num">
                                      <p:cBhvr additive="base">
                                        <p:cTn id="127" dur="500" fill="hold"/>
                                        <p:tgtEl>
                                          <p:spTgt spid="173082"/>
                                        </p:tgtEl>
                                        <p:attrNameLst>
                                          <p:attrName>ppt_y</p:attrName>
                                        </p:attrNameLst>
                                      </p:cBhvr>
                                      <p:tavLst>
                                        <p:tav tm="0">
                                          <p:val>
                                            <p:strVal val="1+#ppt_h/2"/>
                                          </p:val>
                                        </p:tav>
                                        <p:tav tm="100000">
                                          <p:val>
                                            <p:strVal val="#ppt_y"/>
                                          </p:val>
                                        </p:tav>
                                      </p:tavLst>
                                    </p:anim>
                                  </p:childTnLst>
                                </p:cTn>
                              </p:par>
                            </p:childTnLst>
                          </p:cTn>
                        </p:par>
                        <p:par>
                          <p:cTn id="128" fill="hold">
                            <p:stCondLst>
                              <p:cond delay="12500"/>
                            </p:stCondLst>
                            <p:childTnLst>
                              <p:par>
                                <p:cTn id="129" presetID="7" presetClass="entr" presetSubtype="4" fill="hold" grpId="0" nodeType="afterEffect">
                                  <p:stCondLst>
                                    <p:cond delay="0"/>
                                  </p:stCondLst>
                                  <p:childTnLst>
                                    <p:set>
                                      <p:cBhvr>
                                        <p:cTn id="130" dur="1" fill="hold">
                                          <p:stCondLst>
                                            <p:cond delay="0"/>
                                          </p:stCondLst>
                                        </p:cTn>
                                        <p:tgtEl>
                                          <p:spTgt spid="173083"/>
                                        </p:tgtEl>
                                        <p:attrNameLst>
                                          <p:attrName>style.visibility</p:attrName>
                                        </p:attrNameLst>
                                      </p:cBhvr>
                                      <p:to>
                                        <p:strVal val="visible"/>
                                      </p:to>
                                    </p:set>
                                    <p:anim calcmode="lin" valueType="num">
                                      <p:cBhvr additive="base">
                                        <p:cTn id="131" dur="500" fill="hold"/>
                                        <p:tgtEl>
                                          <p:spTgt spid="173083"/>
                                        </p:tgtEl>
                                        <p:attrNameLst>
                                          <p:attrName>ppt_x</p:attrName>
                                        </p:attrNameLst>
                                      </p:cBhvr>
                                      <p:tavLst>
                                        <p:tav tm="0">
                                          <p:val>
                                            <p:strVal val="#ppt_x"/>
                                          </p:val>
                                        </p:tav>
                                        <p:tav tm="100000">
                                          <p:val>
                                            <p:strVal val="#ppt_x"/>
                                          </p:val>
                                        </p:tav>
                                      </p:tavLst>
                                    </p:anim>
                                    <p:anim calcmode="lin" valueType="num">
                                      <p:cBhvr additive="base">
                                        <p:cTn id="132" dur="500" fill="hold"/>
                                        <p:tgtEl>
                                          <p:spTgt spid="173083"/>
                                        </p:tgtEl>
                                        <p:attrNameLst>
                                          <p:attrName>ppt_y</p:attrName>
                                        </p:attrNameLst>
                                      </p:cBhvr>
                                      <p:tavLst>
                                        <p:tav tm="0">
                                          <p:val>
                                            <p:strVal val="1+#ppt_h/2"/>
                                          </p:val>
                                        </p:tav>
                                        <p:tav tm="100000">
                                          <p:val>
                                            <p:strVal val="#ppt_y"/>
                                          </p:val>
                                        </p:tav>
                                      </p:tavLst>
                                    </p:anim>
                                  </p:childTnLst>
                                </p:cTn>
                              </p:par>
                            </p:childTnLst>
                          </p:cTn>
                        </p:par>
                        <p:par>
                          <p:cTn id="133" fill="hold">
                            <p:stCondLst>
                              <p:cond delay="13000"/>
                            </p:stCondLst>
                            <p:childTnLst>
                              <p:par>
                                <p:cTn id="134" presetID="7" presetClass="entr" presetSubtype="4" fill="hold" grpId="0" nodeType="afterEffect">
                                  <p:stCondLst>
                                    <p:cond delay="0"/>
                                  </p:stCondLst>
                                  <p:childTnLst>
                                    <p:set>
                                      <p:cBhvr>
                                        <p:cTn id="135" dur="1" fill="hold">
                                          <p:stCondLst>
                                            <p:cond delay="0"/>
                                          </p:stCondLst>
                                        </p:cTn>
                                        <p:tgtEl>
                                          <p:spTgt spid="173084"/>
                                        </p:tgtEl>
                                        <p:attrNameLst>
                                          <p:attrName>style.visibility</p:attrName>
                                        </p:attrNameLst>
                                      </p:cBhvr>
                                      <p:to>
                                        <p:strVal val="visible"/>
                                      </p:to>
                                    </p:set>
                                    <p:anim calcmode="lin" valueType="num">
                                      <p:cBhvr additive="base">
                                        <p:cTn id="136" dur="500" fill="hold"/>
                                        <p:tgtEl>
                                          <p:spTgt spid="173084"/>
                                        </p:tgtEl>
                                        <p:attrNameLst>
                                          <p:attrName>ppt_x</p:attrName>
                                        </p:attrNameLst>
                                      </p:cBhvr>
                                      <p:tavLst>
                                        <p:tav tm="0">
                                          <p:val>
                                            <p:strVal val="#ppt_x"/>
                                          </p:val>
                                        </p:tav>
                                        <p:tav tm="100000">
                                          <p:val>
                                            <p:strVal val="#ppt_x"/>
                                          </p:val>
                                        </p:tav>
                                      </p:tavLst>
                                    </p:anim>
                                    <p:anim calcmode="lin" valueType="num">
                                      <p:cBhvr additive="base">
                                        <p:cTn id="137" dur="500" fill="hold"/>
                                        <p:tgtEl>
                                          <p:spTgt spid="173084"/>
                                        </p:tgtEl>
                                        <p:attrNameLst>
                                          <p:attrName>ppt_y</p:attrName>
                                        </p:attrNameLst>
                                      </p:cBhvr>
                                      <p:tavLst>
                                        <p:tav tm="0">
                                          <p:val>
                                            <p:strVal val="1+#ppt_h/2"/>
                                          </p:val>
                                        </p:tav>
                                        <p:tav tm="100000">
                                          <p:val>
                                            <p:strVal val="#ppt_y"/>
                                          </p:val>
                                        </p:tav>
                                      </p:tavLst>
                                    </p:anim>
                                  </p:childTnLst>
                                </p:cTn>
                              </p:par>
                            </p:childTnLst>
                          </p:cTn>
                        </p:par>
                        <p:par>
                          <p:cTn id="138" fill="hold">
                            <p:stCondLst>
                              <p:cond delay="13500"/>
                            </p:stCondLst>
                            <p:childTnLst>
                              <p:par>
                                <p:cTn id="139" presetID="7" presetClass="entr" presetSubtype="4" fill="hold" grpId="0" nodeType="afterEffect">
                                  <p:stCondLst>
                                    <p:cond delay="0"/>
                                  </p:stCondLst>
                                  <p:childTnLst>
                                    <p:set>
                                      <p:cBhvr>
                                        <p:cTn id="140" dur="1" fill="hold">
                                          <p:stCondLst>
                                            <p:cond delay="0"/>
                                          </p:stCondLst>
                                        </p:cTn>
                                        <p:tgtEl>
                                          <p:spTgt spid="173085"/>
                                        </p:tgtEl>
                                        <p:attrNameLst>
                                          <p:attrName>style.visibility</p:attrName>
                                        </p:attrNameLst>
                                      </p:cBhvr>
                                      <p:to>
                                        <p:strVal val="visible"/>
                                      </p:to>
                                    </p:set>
                                    <p:anim calcmode="lin" valueType="num">
                                      <p:cBhvr additive="base">
                                        <p:cTn id="141" dur="500" fill="hold"/>
                                        <p:tgtEl>
                                          <p:spTgt spid="173085"/>
                                        </p:tgtEl>
                                        <p:attrNameLst>
                                          <p:attrName>ppt_x</p:attrName>
                                        </p:attrNameLst>
                                      </p:cBhvr>
                                      <p:tavLst>
                                        <p:tav tm="0">
                                          <p:val>
                                            <p:strVal val="#ppt_x"/>
                                          </p:val>
                                        </p:tav>
                                        <p:tav tm="100000">
                                          <p:val>
                                            <p:strVal val="#ppt_x"/>
                                          </p:val>
                                        </p:tav>
                                      </p:tavLst>
                                    </p:anim>
                                    <p:anim calcmode="lin" valueType="num">
                                      <p:cBhvr additive="base">
                                        <p:cTn id="142" dur="500" fill="hold"/>
                                        <p:tgtEl>
                                          <p:spTgt spid="173085"/>
                                        </p:tgtEl>
                                        <p:attrNameLst>
                                          <p:attrName>ppt_y</p:attrName>
                                        </p:attrNameLst>
                                      </p:cBhvr>
                                      <p:tavLst>
                                        <p:tav tm="0">
                                          <p:val>
                                            <p:strVal val="1+#ppt_h/2"/>
                                          </p:val>
                                        </p:tav>
                                        <p:tav tm="100000">
                                          <p:val>
                                            <p:strVal val="#ppt_y"/>
                                          </p:val>
                                        </p:tav>
                                      </p:tavLst>
                                    </p:anim>
                                  </p:childTnLst>
                                </p:cTn>
                              </p:par>
                            </p:childTnLst>
                          </p:cTn>
                        </p:par>
                        <p:par>
                          <p:cTn id="143" fill="hold">
                            <p:stCondLst>
                              <p:cond delay="14000"/>
                            </p:stCondLst>
                            <p:childTnLst>
                              <p:par>
                                <p:cTn id="144" presetID="7" presetClass="entr" presetSubtype="4" fill="hold" grpId="0" nodeType="afterEffect">
                                  <p:stCondLst>
                                    <p:cond delay="0"/>
                                  </p:stCondLst>
                                  <p:childTnLst>
                                    <p:set>
                                      <p:cBhvr>
                                        <p:cTn id="145" dur="1" fill="hold">
                                          <p:stCondLst>
                                            <p:cond delay="0"/>
                                          </p:stCondLst>
                                        </p:cTn>
                                        <p:tgtEl>
                                          <p:spTgt spid="173086"/>
                                        </p:tgtEl>
                                        <p:attrNameLst>
                                          <p:attrName>style.visibility</p:attrName>
                                        </p:attrNameLst>
                                      </p:cBhvr>
                                      <p:to>
                                        <p:strVal val="visible"/>
                                      </p:to>
                                    </p:set>
                                    <p:anim calcmode="lin" valueType="num">
                                      <p:cBhvr additive="base">
                                        <p:cTn id="146" dur="500" fill="hold"/>
                                        <p:tgtEl>
                                          <p:spTgt spid="173086"/>
                                        </p:tgtEl>
                                        <p:attrNameLst>
                                          <p:attrName>ppt_x</p:attrName>
                                        </p:attrNameLst>
                                      </p:cBhvr>
                                      <p:tavLst>
                                        <p:tav tm="0">
                                          <p:val>
                                            <p:strVal val="#ppt_x"/>
                                          </p:val>
                                        </p:tav>
                                        <p:tav tm="100000">
                                          <p:val>
                                            <p:strVal val="#ppt_x"/>
                                          </p:val>
                                        </p:tav>
                                      </p:tavLst>
                                    </p:anim>
                                    <p:anim calcmode="lin" valueType="num">
                                      <p:cBhvr additive="base">
                                        <p:cTn id="147" dur="500" fill="hold"/>
                                        <p:tgtEl>
                                          <p:spTgt spid="173086"/>
                                        </p:tgtEl>
                                        <p:attrNameLst>
                                          <p:attrName>ppt_y</p:attrName>
                                        </p:attrNameLst>
                                      </p:cBhvr>
                                      <p:tavLst>
                                        <p:tav tm="0">
                                          <p:val>
                                            <p:strVal val="1+#ppt_h/2"/>
                                          </p:val>
                                        </p:tav>
                                        <p:tav tm="100000">
                                          <p:val>
                                            <p:strVal val="#ppt_y"/>
                                          </p:val>
                                        </p:tav>
                                      </p:tavLst>
                                    </p:anim>
                                  </p:childTnLst>
                                </p:cTn>
                              </p:par>
                            </p:childTnLst>
                          </p:cTn>
                        </p:par>
                        <p:par>
                          <p:cTn id="148" fill="hold">
                            <p:stCondLst>
                              <p:cond delay="14500"/>
                            </p:stCondLst>
                            <p:childTnLst>
                              <p:par>
                                <p:cTn id="149" presetID="7" presetClass="entr" presetSubtype="4" fill="hold" grpId="0" nodeType="afterEffect">
                                  <p:stCondLst>
                                    <p:cond delay="0"/>
                                  </p:stCondLst>
                                  <p:childTnLst>
                                    <p:set>
                                      <p:cBhvr>
                                        <p:cTn id="150" dur="1" fill="hold">
                                          <p:stCondLst>
                                            <p:cond delay="0"/>
                                          </p:stCondLst>
                                        </p:cTn>
                                        <p:tgtEl>
                                          <p:spTgt spid="173087"/>
                                        </p:tgtEl>
                                        <p:attrNameLst>
                                          <p:attrName>style.visibility</p:attrName>
                                        </p:attrNameLst>
                                      </p:cBhvr>
                                      <p:to>
                                        <p:strVal val="visible"/>
                                      </p:to>
                                    </p:set>
                                    <p:anim calcmode="lin" valueType="num">
                                      <p:cBhvr additive="base">
                                        <p:cTn id="151" dur="500" fill="hold"/>
                                        <p:tgtEl>
                                          <p:spTgt spid="173087"/>
                                        </p:tgtEl>
                                        <p:attrNameLst>
                                          <p:attrName>ppt_x</p:attrName>
                                        </p:attrNameLst>
                                      </p:cBhvr>
                                      <p:tavLst>
                                        <p:tav tm="0">
                                          <p:val>
                                            <p:strVal val="#ppt_x"/>
                                          </p:val>
                                        </p:tav>
                                        <p:tav tm="100000">
                                          <p:val>
                                            <p:strVal val="#ppt_x"/>
                                          </p:val>
                                        </p:tav>
                                      </p:tavLst>
                                    </p:anim>
                                    <p:anim calcmode="lin" valueType="num">
                                      <p:cBhvr additive="base">
                                        <p:cTn id="152" dur="500" fill="hold"/>
                                        <p:tgtEl>
                                          <p:spTgt spid="173087"/>
                                        </p:tgtEl>
                                        <p:attrNameLst>
                                          <p:attrName>ppt_y</p:attrName>
                                        </p:attrNameLst>
                                      </p:cBhvr>
                                      <p:tavLst>
                                        <p:tav tm="0">
                                          <p:val>
                                            <p:strVal val="1+#ppt_h/2"/>
                                          </p:val>
                                        </p:tav>
                                        <p:tav tm="100000">
                                          <p:val>
                                            <p:strVal val="#ppt_y"/>
                                          </p:val>
                                        </p:tav>
                                      </p:tavLst>
                                    </p:anim>
                                  </p:childTnLst>
                                </p:cTn>
                              </p:par>
                            </p:childTnLst>
                          </p:cTn>
                        </p:par>
                        <p:par>
                          <p:cTn id="153" fill="hold">
                            <p:stCondLst>
                              <p:cond delay="15000"/>
                            </p:stCondLst>
                            <p:childTnLst>
                              <p:par>
                                <p:cTn id="154" presetID="7" presetClass="entr" presetSubtype="4" fill="hold" grpId="0" nodeType="afterEffect">
                                  <p:stCondLst>
                                    <p:cond delay="0"/>
                                  </p:stCondLst>
                                  <p:childTnLst>
                                    <p:set>
                                      <p:cBhvr>
                                        <p:cTn id="155" dur="1" fill="hold">
                                          <p:stCondLst>
                                            <p:cond delay="0"/>
                                          </p:stCondLst>
                                        </p:cTn>
                                        <p:tgtEl>
                                          <p:spTgt spid="173088"/>
                                        </p:tgtEl>
                                        <p:attrNameLst>
                                          <p:attrName>style.visibility</p:attrName>
                                        </p:attrNameLst>
                                      </p:cBhvr>
                                      <p:to>
                                        <p:strVal val="visible"/>
                                      </p:to>
                                    </p:set>
                                    <p:anim calcmode="lin" valueType="num">
                                      <p:cBhvr additive="base">
                                        <p:cTn id="156" dur="500" fill="hold"/>
                                        <p:tgtEl>
                                          <p:spTgt spid="173088"/>
                                        </p:tgtEl>
                                        <p:attrNameLst>
                                          <p:attrName>ppt_x</p:attrName>
                                        </p:attrNameLst>
                                      </p:cBhvr>
                                      <p:tavLst>
                                        <p:tav tm="0">
                                          <p:val>
                                            <p:strVal val="#ppt_x"/>
                                          </p:val>
                                        </p:tav>
                                        <p:tav tm="100000">
                                          <p:val>
                                            <p:strVal val="#ppt_x"/>
                                          </p:val>
                                        </p:tav>
                                      </p:tavLst>
                                    </p:anim>
                                    <p:anim calcmode="lin" valueType="num">
                                      <p:cBhvr additive="base">
                                        <p:cTn id="157" dur="500" fill="hold"/>
                                        <p:tgtEl>
                                          <p:spTgt spid="173088"/>
                                        </p:tgtEl>
                                        <p:attrNameLst>
                                          <p:attrName>ppt_y</p:attrName>
                                        </p:attrNameLst>
                                      </p:cBhvr>
                                      <p:tavLst>
                                        <p:tav tm="0">
                                          <p:val>
                                            <p:strVal val="1+#ppt_h/2"/>
                                          </p:val>
                                        </p:tav>
                                        <p:tav tm="100000">
                                          <p:val>
                                            <p:strVal val="#ppt_y"/>
                                          </p:val>
                                        </p:tav>
                                      </p:tavLst>
                                    </p:anim>
                                  </p:childTnLst>
                                </p:cTn>
                              </p:par>
                            </p:childTnLst>
                          </p:cTn>
                        </p:par>
                        <p:par>
                          <p:cTn id="158" fill="hold">
                            <p:stCondLst>
                              <p:cond delay="15500"/>
                            </p:stCondLst>
                            <p:childTnLst>
                              <p:par>
                                <p:cTn id="159" presetID="7" presetClass="entr" presetSubtype="4" fill="hold" grpId="0" nodeType="afterEffect" nodePh="1">
                                  <p:stCondLst>
                                    <p:cond delay="0"/>
                                  </p:stCondLst>
                                  <p:endCondLst>
                                    <p:cond evt="begin" delay="0">
                                      <p:tn val="159"/>
                                    </p:cond>
                                  </p:endCondLst>
                                  <p:childTnLst>
                                    <p:set>
                                      <p:cBhvr>
                                        <p:cTn id="160" dur="1" fill="hold">
                                          <p:stCondLst>
                                            <p:cond delay="0"/>
                                          </p:stCondLst>
                                        </p:cTn>
                                        <p:tgtEl>
                                          <p:spTgt spid="173089"/>
                                        </p:tgtEl>
                                        <p:attrNameLst>
                                          <p:attrName>style.visibility</p:attrName>
                                        </p:attrNameLst>
                                      </p:cBhvr>
                                      <p:to>
                                        <p:strVal val="visible"/>
                                      </p:to>
                                    </p:set>
                                    <p:anim calcmode="lin" valueType="num">
                                      <p:cBhvr additive="base">
                                        <p:cTn id="161" dur="500" fill="hold"/>
                                        <p:tgtEl>
                                          <p:spTgt spid="173089"/>
                                        </p:tgtEl>
                                        <p:attrNameLst>
                                          <p:attrName>ppt_x</p:attrName>
                                        </p:attrNameLst>
                                      </p:cBhvr>
                                      <p:tavLst>
                                        <p:tav tm="0">
                                          <p:val>
                                            <p:strVal val="#ppt_x"/>
                                          </p:val>
                                        </p:tav>
                                        <p:tav tm="100000">
                                          <p:val>
                                            <p:strVal val="#ppt_x"/>
                                          </p:val>
                                        </p:tav>
                                      </p:tavLst>
                                    </p:anim>
                                    <p:anim calcmode="lin" valueType="num">
                                      <p:cBhvr additive="base">
                                        <p:cTn id="162" dur="500" fill="hold"/>
                                        <p:tgtEl>
                                          <p:spTgt spid="173089"/>
                                        </p:tgtEl>
                                        <p:attrNameLst>
                                          <p:attrName>ppt_y</p:attrName>
                                        </p:attrNameLst>
                                      </p:cBhvr>
                                      <p:tavLst>
                                        <p:tav tm="0">
                                          <p:val>
                                            <p:strVal val="1+#ppt_h/2"/>
                                          </p:val>
                                        </p:tav>
                                        <p:tav tm="100000">
                                          <p:val>
                                            <p:strVal val="#ppt_y"/>
                                          </p:val>
                                        </p:tav>
                                      </p:tavLst>
                                    </p:anim>
                                  </p:childTnLst>
                                </p:cTn>
                              </p:par>
                            </p:childTnLst>
                          </p:cTn>
                        </p:par>
                        <p:par>
                          <p:cTn id="163" fill="hold">
                            <p:stCondLst>
                              <p:cond delay="16000"/>
                            </p:stCondLst>
                            <p:childTnLst>
                              <p:par>
                                <p:cTn id="164" presetID="7" presetClass="entr" presetSubtype="4" fill="hold" grpId="0" nodeType="afterEffect">
                                  <p:stCondLst>
                                    <p:cond delay="0"/>
                                  </p:stCondLst>
                                  <p:childTnLst>
                                    <p:set>
                                      <p:cBhvr>
                                        <p:cTn id="165" dur="1" fill="hold">
                                          <p:stCondLst>
                                            <p:cond delay="0"/>
                                          </p:stCondLst>
                                        </p:cTn>
                                        <p:tgtEl>
                                          <p:spTgt spid="173090"/>
                                        </p:tgtEl>
                                        <p:attrNameLst>
                                          <p:attrName>style.visibility</p:attrName>
                                        </p:attrNameLst>
                                      </p:cBhvr>
                                      <p:to>
                                        <p:strVal val="visible"/>
                                      </p:to>
                                    </p:set>
                                    <p:anim calcmode="lin" valueType="num">
                                      <p:cBhvr additive="base">
                                        <p:cTn id="166" dur="500" fill="hold"/>
                                        <p:tgtEl>
                                          <p:spTgt spid="173090"/>
                                        </p:tgtEl>
                                        <p:attrNameLst>
                                          <p:attrName>ppt_x</p:attrName>
                                        </p:attrNameLst>
                                      </p:cBhvr>
                                      <p:tavLst>
                                        <p:tav tm="0">
                                          <p:val>
                                            <p:strVal val="#ppt_x"/>
                                          </p:val>
                                        </p:tav>
                                        <p:tav tm="100000">
                                          <p:val>
                                            <p:strVal val="#ppt_x"/>
                                          </p:val>
                                        </p:tav>
                                      </p:tavLst>
                                    </p:anim>
                                    <p:anim calcmode="lin" valueType="num">
                                      <p:cBhvr additive="base">
                                        <p:cTn id="167" dur="500" fill="hold"/>
                                        <p:tgtEl>
                                          <p:spTgt spid="173090"/>
                                        </p:tgtEl>
                                        <p:attrNameLst>
                                          <p:attrName>ppt_y</p:attrName>
                                        </p:attrNameLst>
                                      </p:cBhvr>
                                      <p:tavLst>
                                        <p:tav tm="0">
                                          <p:val>
                                            <p:strVal val="1+#ppt_h/2"/>
                                          </p:val>
                                        </p:tav>
                                        <p:tav tm="100000">
                                          <p:val>
                                            <p:strVal val="#ppt_y"/>
                                          </p:val>
                                        </p:tav>
                                      </p:tavLst>
                                    </p:anim>
                                  </p:childTnLst>
                                </p:cTn>
                              </p:par>
                            </p:childTnLst>
                          </p:cTn>
                        </p:par>
                        <p:par>
                          <p:cTn id="168" fill="hold">
                            <p:stCondLst>
                              <p:cond delay="16500"/>
                            </p:stCondLst>
                            <p:childTnLst>
                              <p:par>
                                <p:cTn id="169" presetID="7" presetClass="entr" presetSubtype="4" fill="hold" grpId="0" nodeType="afterEffect">
                                  <p:stCondLst>
                                    <p:cond delay="0"/>
                                  </p:stCondLst>
                                  <p:childTnLst>
                                    <p:set>
                                      <p:cBhvr>
                                        <p:cTn id="170" dur="1" fill="hold">
                                          <p:stCondLst>
                                            <p:cond delay="0"/>
                                          </p:stCondLst>
                                        </p:cTn>
                                        <p:tgtEl>
                                          <p:spTgt spid="173091"/>
                                        </p:tgtEl>
                                        <p:attrNameLst>
                                          <p:attrName>style.visibility</p:attrName>
                                        </p:attrNameLst>
                                      </p:cBhvr>
                                      <p:to>
                                        <p:strVal val="visible"/>
                                      </p:to>
                                    </p:set>
                                    <p:anim calcmode="lin" valueType="num">
                                      <p:cBhvr additive="base">
                                        <p:cTn id="171" dur="500" fill="hold"/>
                                        <p:tgtEl>
                                          <p:spTgt spid="173091"/>
                                        </p:tgtEl>
                                        <p:attrNameLst>
                                          <p:attrName>ppt_x</p:attrName>
                                        </p:attrNameLst>
                                      </p:cBhvr>
                                      <p:tavLst>
                                        <p:tav tm="0">
                                          <p:val>
                                            <p:strVal val="#ppt_x"/>
                                          </p:val>
                                        </p:tav>
                                        <p:tav tm="100000">
                                          <p:val>
                                            <p:strVal val="#ppt_x"/>
                                          </p:val>
                                        </p:tav>
                                      </p:tavLst>
                                    </p:anim>
                                    <p:anim calcmode="lin" valueType="num">
                                      <p:cBhvr additive="base">
                                        <p:cTn id="172" dur="500" fill="hold"/>
                                        <p:tgtEl>
                                          <p:spTgt spid="173091"/>
                                        </p:tgtEl>
                                        <p:attrNameLst>
                                          <p:attrName>ppt_y</p:attrName>
                                        </p:attrNameLst>
                                      </p:cBhvr>
                                      <p:tavLst>
                                        <p:tav tm="0">
                                          <p:val>
                                            <p:strVal val="1+#ppt_h/2"/>
                                          </p:val>
                                        </p:tav>
                                        <p:tav tm="100000">
                                          <p:val>
                                            <p:strVal val="#ppt_y"/>
                                          </p:val>
                                        </p:tav>
                                      </p:tavLst>
                                    </p:anim>
                                  </p:childTnLst>
                                </p:cTn>
                              </p:par>
                            </p:childTnLst>
                          </p:cTn>
                        </p:par>
                        <p:par>
                          <p:cTn id="173" fill="hold">
                            <p:stCondLst>
                              <p:cond delay="17000"/>
                            </p:stCondLst>
                            <p:childTnLst>
                              <p:par>
                                <p:cTn id="174" presetID="7" presetClass="entr" presetSubtype="4" fill="hold" grpId="0" nodeType="afterEffect">
                                  <p:stCondLst>
                                    <p:cond delay="0"/>
                                  </p:stCondLst>
                                  <p:childTnLst>
                                    <p:set>
                                      <p:cBhvr>
                                        <p:cTn id="175" dur="1" fill="hold">
                                          <p:stCondLst>
                                            <p:cond delay="0"/>
                                          </p:stCondLst>
                                        </p:cTn>
                                        <p:tgtEl>
                                          <p:spTgt spid="173092"/>
                                        </p:tgtEl>
                                        <p:attrNameLst>
                                          <p:attrName>style.visibility</p:attrName>
                                        </p:attrNameLst>
                                      </p:cBhvr>
                                      <p:to>
                                        <p:strVal val="visible"/>
                                      </p:to>
                                    </p:set>
                                    <p:anim calcmode="lin" valueType="num">
                                      <p:cBhvr additive="base">
                                        <p:cTn id="176" dur="500" fill="hold"/>
                                        <p:tgtEl>
                                          <p:spTgt spid="173092"/>
                                        </p:tgtEl>
                                        <p:attrNameLst>
                                          <p:attrName>ppt_x</p:attrName>
                                        </p:attrNameLst>
                                      </p:cBhvr>
                                      <p:tavLst>
                                        <p:tav tm="0">
                                          <p:val>
                                            <p:strVal val="#ppt_x"/>
                                          </p:val>
                                        </p:tav>
                                        <p:tav tm="100000">
                                          <p:val>
                                            <p:strVal val="#ppt_x"/>
                                          </p:val>
                                        </p:tav>
                                      </p:tavLst>
                                    </p:anim>
                                    <p:anim calcmode="lin" valueType="num">
                                      <p:cBhvr additive="base">
                                        <p:cTn id="177" dur="500" fill="hold"/>
                                        <p:tgtEl>
                                          <p:spTgt spid="173092"/>
                                        </p:tgtEl>
                                        <p:attrNameLst>
                                          <p:attrName>ppt_y</p:attrName>
                                        </p:attrNameLst>
                                      </p:cBhvr>
                                      <p:tavLst>
                                        <p:tav tm="0">
                                          <p:val>
                                            <p:strVal val="1+#ppt_h/2"/>
                                          </p:val>
                                        </p:tav>
                                        <p:tav tm="100000">
                                          <p:val>
                                            <p:strVal val="#ppt_y"/>
                                          </p:val>
                                        </p:tav>
                                      </p:tavLst>
                                    </p:anim>
                                  </p:childTnLst>
                                </p:cTn>
                              </p:par>
                            </p:childTnLst>
                          </p:cTn>
                        </p:par>
                        <p:par>
                          <p:cTn id="178" fill="hold">
                            <p:stCondLst>
                              <p:cond delay="17500"/>
                            </p:stCondLst>
                            <p:childTnLst>
                              <p:par>
                                <p:cTn id="179" presetID="7" presetClass="entr" presetSubtype="4" fill="hold" grpId="0" nodeType="afterEffect">
                                  <p:stCondLst>
                                    <p:cond delay="0"/>
                                  </p:stCondLst>
                                  <p:childTnLst>
                                    <p:set>
                                      <p:cBhvr>
                                        <p:cTn id="180" dur="1" fill="hold">
                                          <p:stCondLst>
                                            <p:cond delay="0"/>
                                          </p:stCondLst>
                                        </p:cTn>
                                        <p:tgtEl>
                                          <p:spTgt spid="173093"/>
                                        </p:tgtEl>
                                        <p:attrNameLst>
                                          <p:attrName>style.visibility</p:attrName>
                                        </p:attrNameLst>
                                      </p:cBhvr>
                                      <p:to>
                                        <p:strVal val="visible"/>
                                      </p:to>
                                    </p:set>
                                    <p:anim calcmode="lin" valueType="num">
                                      <p:cBhvr additive="base">
                                        <p:cTn id="181" dur="500" fill="hold"/>
                                        <p:tgtEl>
                                          <p:spTgt spid="173093"/>
                                        </p:tgtEl>
                                        <p:attrNameLst>
                                          <p:attrName>ppt_x</p:attrName>
                                        </p:attrNameLst>
                                      </p:cBhvr>
                                      <p:tavLst>
                                        <p:tav tm="0">
                                          <p:val>
                                            <p:strVal val="#ppt_x"/>
                                          </p:val>
                                        </p:tav>
                                        <p:tav tm="100000">
                                          <p:val>
                                            <p:strVal val="#ppt_x"/>
                                          </p:val>
                                        </p:tav>
                                      </p:tavLst>
                                    </p:anim>
                                    <p:anim calcmode="lin" valueType="num">
                                      <p:cBhvr additive="base">
                                        <p:cTn id="182" dur="500" fill="hold"/>
                                        <p:tgtEl>
                                          <p:spTgt spid="173093"/>
                                        </p:tgtEl>
                                        <p:attrNameLst>
                                          <p:attrName>ppt_y</p:attrName>
                                        </p:attrNameLst>
                                      </p:cBhvr>
                                      <p:tavLst>
                                        <p:tav tm="0">
                                          <p:val>
                                            <p:strVal val="1+#ppt_h/2"/>
                                          </p:val>
                                        </p:tav>
                                        <p:tav tm="100000">
                                          <p:val>
                                            <p:strVal val="#ppt_y"/>
                                          </p:val>
                                        </p:tav>
                                      </p:tavLst>
                                    </p:anim>
                                  </p:childTnLst>
                                </p:cTn>
                              </p:par>
                            </p:childTnLst>
                          </p:cTn>
                        </p:par>
                        <p:par>
                          <p:cTn id="183" fill="hold">
                            <p:stCondLst>
                              <p:cond delay="18000"/>
                            </p:stCondLst>
                            <p:childTnLst>
                              <p:par>
                                <p:cTn id="184" presetID="7" presetClass="entr" presetSubtype="4" fill="hold" grpId="0" nodeType="afterEffect">
                                  <p:stCondLst>
                                    <p:cond delay="0"/>
                                  </p:stCondLst>
                                  <p:childTnLst>
                                    <p:set>
                                      <p:cBhvr>
                                        <p:cTn id="185" dur="1" fill="hold">
                                          <p:stCondLst>
                                            <p:cond delay="0"/>
                                          </p:stCondLst>
                                        </p:cTn>
                                        <p:tgtEl>
                                          <p:spTgt spid="173094"/>
                                        </p:tgtEl>
                                        <p:attrNameLst>
                                          <p:attrName>style.visibility</p:attrName>
                                        </p:attrNameLst>
                                      </p:cBhvr>
                                      <p:to>
                                        <p:strVal val="visible"/>
                                      </p:to>
                                    </p:set>
                                    <p:anim calcmode="lin" valueType="num">
                                      <p:cBhvr additive="base">
                                        <p:cTn id="186" dur="500" fill="hold"/>
                                        <p:tgtEl>
                                          <p:spTgt spid="173094"/>
                                        </p:tgtEl>
                                        <p:attrNameLst>
                                          <p:attrName>ppt_x</p:attrName>
                                        </p:attrNameLst>
                                      </p:cBhvr>
                                      <p:tavLst>
                                        <p:tav tm="0">
                                          <p:val>
                                            <p:strVal val="#ppt_x"/>
                                          </p:val>
                                        </p:tav>
                                        <p:tav tm="100000">
                                          <p:val>
                                            <p:strVal val="#ppt_x"/>
                                          </p:val>
                                        </p:tav>
                                      </p:tavLst>
                                    </p:anim>
                                    <p:anim calcmode="lin" valueType="num">
                                      <p:cBhvr additive="base">
                                        <p:cTn id="187" dur="500" fill="hold"/>
                                        <p:tgtEl>
                                          <p:spTgt spid="173094"/>
                                        </p:tgtEl>
                                        <p:attrNameLst>
                                          <p:attrName>ppt_y</p:attrName>
                                        </p:attrNameLst>
                                      </p:cBhvr>
                                      <p:tavLst>
                                        <p:tav tm="0">
                                          <p:val>
                                            <p:strVal val="1+#ppt_h/2"/>
                                          </p:val>
                                        </p:tav>
                                        <p:tav tm="100000">
                                          <p:val>
                                            <p:strVal val="#ppt_y"/>
                                          </p:val>
                                        </p:tav>
                                      </p:tavLst>
                                    </p:anim>
                                  </p:childTnLst>
                                </p:cTn>
                              </p:par>
                            </p:childTnLst>
                          </p:cTn>
                        </p:par>
                        <p:par>
                          <p:cTn id="188" fill="hold">
                            <p:stCondLst>
                              <p:cond delay="18500"/>
                            </p:stCondLst>
                            <p:childTnLst>
                              <p:par>
                                <p:cTn id="189" presetID="7" presetClass="entr" presetSubtype="4" fill="hold" nodeType="afterEffect">
                                  <p:stCondLst>
                                    <p:cond delay="0"/>
                                  </p:stCondLst>
                                  <p:childTnLst>
                                    <p:set>
                                      <p:cBhvr>
                                        <p:cTn id="190" dur="1" fill="hold">
                                          <p:stCondLst>
                                            <p:cond delay="0"/>
                                          </p:stCondLst>
                                        </p:cTn>
                                        <p:tgtEl>
                                          <p:spTgt spid="173095"/>
                                        </p:tgtEl>
                                        <p:attrNameLst>
                                          <p:attrName>style.visibility</p:attrName>
                                        </p:attrNameLst>
                                      </p:cBhvr>
                                      <p:to>
                                        <p:strVal val="visible"/>
                                      </p:to>
                                    </p:set>
                                    <p:anim calcmode="lin" valueType="num">
                                      <p:cBhvr additive="base">
                                        <p:cTn id="191" dur="500" fill="hold"/>
                                        <p:tgtEl>
                                          <p:spTgt spid="173095"/>
                                        </p:tgtEl>
                                        <p:attrNameLst>
                                          <p:attrName>ppt_x</p:attrName>
                                        </p:attrNameLst>
                                      </p:cBhvr>
                                      <p:tavLst>
                                        <p:tav tm="0">
                                          <p:val>
                                            <p:strVal val="#ppt_x"/>
                                          </p:val>
                                        </p:tav>
                                        <p:tav tm="100000">
                                          <p:val>
                                            <p:strVal val="#ppt_x"/>
                                          </p:val>
                                        </p:tav>
                                      </p:tavLst>
                                    </p:anim>
                                    <p:anim calcmode="lin" valueType="num">
                                      <p:cBhvr additive="base">
                                        <p:cTn id="192" dur="500" fill="hold"/>
                                        <p:tgtEl>
                                          <p:spTgt spid="173095"/>
                                        </p:tgtEl>
                                        <p:attrNameLst>
                                          <p:attrName>ppt_y</p:attrName>
                                        </p:attrNameLst>
                                      </p:cBhvr>
                                      <p:tavLst>
                                        <p:tav tm="0">
                                          <p:val>
                                            <p:strVal val="1+#ppt_h/2"/>
                                          </p:val>
                                        </p:tav>
                                        <p:tav tm="100000">
                                          <p:val>
                                            <p:strVal val="#ppt_y"/>
                                          </p:val>
                                        </p:tav>
                                      </p:tavLst>
                                    </p:anim>
                                  </p:childTnLst>
                                </p:cTn>
                              </p:par>
                            </p:childTnLst>
                          </p:cTn>
                        </p:par>
                        <p:par>
                          <p:cTn id="193" fill="hold">
                            <p:stCondLst>
                              <p:cond delay="19000"/>
                            </p:stCondLst>
                            <p:childTnLst>
                              <p:par>
                                <p:cTn id="194" presetID="7" presetClass="entr" presetSubtype="4" fill="hold" grpId="0" nodeType="afterEffect">
                                  <p:stCondLst>
                                    <p:cond delay="0"/>
                                  </p:stCondLst>
                                  <p:childTnLst>
                                    <p:set>
                                      <p:cBhvr>
                                        <p:cTn id="195" dur="1" fill="hold">
                                          <p:stCondLst>
                                            <p:cond delay="0"/>
                                          </p:stCondLst>
                                        </p:cTn>
                                        <p:tgtEl>
                                          <p:spTgt spid="173096"/>
                                        </p:tgtEl>
                                        <p:attrNameLst>
                                          <p:attrName>style.visibility</p:attrName>
                                        </p:attrNameLst>
                                      </p:cBhvr>
                                      <p:to>
                                        <p:strVal val="visible"/>
                                      </p:to>
                                    </p:set>
                                    <p:anim calcmode="lin" valueType="num">
                                      <p:cBhvr additive="base">
                                        <p:cTn id="196" dur="500" fill="hold"/>
                                        <p:tgtEl>
                                          <p:spTgt spid="173096"/>
                                        </p:tgtEl>
                                        <p:attrNameLst>
                                          <p:attrName>ppt_x</p:attrName>
                                        </p:attrNameLst>
                                      </p:cBhvr>
                                      <p:tavLst>
                                        <p:tav tm="0">
                                          <p:val>
                                            <p:strVal val="#ppt_x"/>
                                          </p:val>
                                        </p:tav>
                                        <p:tav tm="100000">
                                          <p:val>
                                            <p:strVal val="#ppt_x"/>
                                          </p:val>
                                        </p:tav>
                                      </p:tavLst>
                                    </p:anim>
                                    <p:anim calcmode="lin" valueType="num">
                                      <p:cBhvr additive="base">
                                        <p:cTn id="197" dur="500" fill="hold"/>
                                        <p:tgtEl>
                                          <p:spTgt spid="173096"/>
                                        </p:tgtEl>
                                        <p:attrNameLst>
                                          <p:attrName>ppt_y</p:attrName>
                                        </p:attrNameLst>
                                      </p:cBhvr>
                                      <p:tavLst>
                                        <p:tav tm="0">
                                          <p:val>
                                            <p:strVal val="1+#ppt_h/2"/>
                                          </p:val>
                                        </p:tav>
                                        <p:tav tm="100000">
                                          <p:val>
                                            <p:strVal val="#ppt_y"/>
                                          </p:val>
                                        </p:tav>
                                      </p:tavLst>
                                    </p:anim>
                                  </p:childTnLst>
                                </p:cTn>
                              </p:par>
                            </p:childTnLst>
                          </p:cTn>
                        </p:par>
                        <p:par>
                          <p:cTn id="198" fill="hold">
                            <p:stCondLst>
                              <p:cond delay="19500"/>
                            </p:stCondLst>
                            <p:childTnLst>
                              <p:par>
                                <p:cTn id="199" presetID="7" presetClass="entr" presetSubtype="4" fill="hold" grpId="0" nodeType="afterEffect">
                                  <p:stCondLst>
                                    <p:cond delay="0"/>
                                  </p:stCondLst>
                                  <p:childTnLst>
                                    <p:set>
                                      <p:cBhvr>
                                        <p:cTn id="200" dur="1" fill="hold">
                                          <p:stCondLst>
                                            <p:cond delay="0"/>
                                          </p:stCondLst>
                                        </p:cTn>
                                        <p:tgtEl>
                                          <p:spTgt spid="173097"/>
                                        </p:tgtEl>
                                        <p:attrNameLst>
                                          <p:attrName>style.visibility</p:attrName>
                                        </p:attrNameLst>
                                      </p:cBhvr>
                                      <p:to>
                                        <p:strVal val="visible"/>
                                      </p:to>
                                    </p:set>
                                    <p:anim calcmode="lin" valueType="num">
                                      <p:cBhvr additive="base">
                                        <p:cTn id="201" dur="500" fill="hold"/>
                                        <p:tgtEl>
                                          <p:spTgt spid="173097"/>
                                        </p:tgtEl>
                                        <p:attrNameLst>
                                          <p:attrName>ppt_x</p:attrName>
                                        </p:attrNameLst>
                                      </p:cBhvr>
                                      <p:tavLst>
                                        <p:tav tm="0">
                                          <p:val>
                                            <p:strVal val="#ppt_x"/>
                                          </p:val>
                                        </p:tav>
                                        <p:tav tm="100000">
                                          <p:val>
                                            <p:strVal val="#ppt_x"/>
                                          </p:val>
                                        </p:tav>
                                      </p:tavLst>
                                    </p:anim>
                                    <p:anim calcmode="lin" valueType="num">
                                      <p:cBhvr additive="base">
                                        <p:cTn id="202" dur="500" fill="hold"/>
                                        <p:tgtEl>
                                          <p:spTgt spid="173097"/>
                                        </p:tgtEl>
                                        <p:attrNameLst>
                                          <p:attrName>ppt_y</p:attrName>
                                        </p:attrNameLst>
                                      </p:cBhvr>
                                      <p:tavLst>
                                        <p:tav tm="0">
                                          <p:val>
                                            <p:strVal val="1+#ppt_h/2"/>
                                          </p:val>
                                        </p:tav>
                                        <p:tav tm="100000">
                                          <p:val>
                                            <p:strVal val="#ppt_y"/>
                                          </p:val>
                                        </p:tav>
                                      </p:tavLst>
                                    </p:anim>
                                  </p:childTnLst>
                                </p:cTn>
                              </p:par>
                            </p:childTnLst>
                          </p:cTn>
                        </p:par>
                        <p:par>
                          <p:cTn id="203" fill="hold">
                            <p:stCondLst>
                              <p:cond delay="20000"/>
                            </p:stCondLst>
                            <p:childTnLst>
                              <p:par>
                                <p:cTn id="204" presetID="7" presetClass="entr" presetSubtype="4" fill="hold" grpId="0" nodeType="afterEffect">
                                  <p:stCondLst>
                                    <p:cond delay="0"/>
                                  </p:stCondLst>
                                  <p:childTnLst>
                                    <p:set>
                                      <p:cBhvr>
                                        <p:cTn id="205" dur="1" fill="hold">
                                          <p:stCondLst>
                                            <p:cond delay="0"/>
                                          </p:stCondLst>
                                        </p:cTn>
                                        <p:tgtEl>
                                          <p:spTgt spid="173098"/>
                                        </p:tgtEl>
                                        <p:attrNameLst>
                                          <p:attrName>style.visibility</p:attrName>
                                        </p:attrNameLst>
                                      </p:cBhvr>
                                      <p:to>
                                        <p:strVal val="visible"/>
                                      </p:to>
                                    </p:set>
                                    <p:anim calcmode="lin" valueType="num">
                                      <p:cBhvr additive="base">
                                        <p:cTn id="206" dur="500" fill="hold"/>
                                        <p:tgtEl>
                                          <p:spTgt spid="173098"/>
                                        </p:tgtEl>
                                        <p:attrNameLst>
                                          <p:attrName>ppt_x</p:attrName>
                                        </p:attrNameLst>
                                      </p:cBhvr>
                                      <p:tavLst>
                                        <p:tav tm="0">
                                          <p:val>
                                            <p:strVal val="#ppt_x"/>
                                          </p:val>
                                        </p:tav>
                                        <p:tav tm="100000">
                                          <p:val>
                                            <p:strVal val="#ppt_x"/>
                                          </p:val>
                                        </p:tav>
                                      </p:tavLst>
                                    </p:anim>
                                    <p:anim calcmode="lin" valueType="num">
                                      <p:cBhvr additive="base">
                                        <p:cTn id="207" dur="500" fill="hold"/>
                                        <p:tgtEl>
                                          <p:spTgt spid="173098"/>
                                        </p:tgtEl>
                                        <p:attrNameLst>
                                          <p:attrName>ppt_y</p:attrName>
                                        </p:attrNameLst>
                                      </p:cBhvr>
                                      <p:tavLst>
                                        <p:tav tm="0">
                                          <p:val>
                                            <p:strVal val="1+#ppt_h/2"/>
                                          </p:val>
                                        </p:tav>
                                        <p:tav tm="100000">
                                          <p:val>
                                            <p:strVal val="#ppt_y"/>
                                          </p:val>
                                        </p:tav>
                                      </p:tavLst>
                                    </p:anim>
                                  </p:childTnLst>
                                </p:cTn>
                              </p:par>
                            </p:childTnLst>
                          </p:cTn>
                        </p:par>
                        <p:par>
                          <p:cTn id="208" fill="hold">
                            <p:stCondLst>
                              <p:cond delay="20500"/>
                            </p:stCondLst>
                            <p:childTnLst>
                              <p:par>
                                <p:cTn id="209" presetID="7" presetClass="entr" presetSubtype="4" fill="hold" grpId="0" nodeType="afterEffect">
                                  <p:stCondLst>
                                    <p:cond delay="0"/>
                                  </p:stCondLst>
                                  <p:childTnLst>
                                    <p:set>
                                      <p:cBhvr>
                                        <p:cTn id="210" dur="1" fill="hold">
                                          <p:stCondLst>
                                            <p:cond delay="0"/>
                                          </p:stCondLst>
                                        </p:cTn>
                                        <p:tgtEl>
                                          <p:spTgt spid="173099"/>
                                        </p:tgtEl>
                                        <p:attrNameLst>
                                          <p:attrName>style.visibility</p:attrName>
                                        </p:attrNameLst>
                                      </p:cBhvr>
                                      <p:to>
                                        <p:strVal val="visible"/>
                                      </p:to>
                                    </p:set>
                                    <p:anim calcmode="lin" valueType="num">
                                      <p:cBhvr additive="base">
                                        <p:cTn id="211" dur="500" fill="hold"/>
                                        <p:tgtEl>
                                          <p:spTgt spid="173099"/>
                                        </p:tgtEl>
                                        <p:attrNameLst>
                                          <p:attrName>ppt_x</p:attrName>
                                        </p:attrNameLst>
                                      </p:cBhvr>
                                      <p:tavLst>
                                        <p:tav tm="0">
                                          <p:val>
                                            <p:strVal val="#ppt_x"/>
                                          </p:val>
                                        </p:tav>
                                        <p:tav tm="100000">
                                          <p:val>
                                            <p:strVal val="#ppt_x"/>
                                          </p:val>
                                        </p:tav>
                                      </p:tavLst>
                                    </p:anim>
                                    <p:anim calcmode="lin" valueType="num">
                                      <p:cBhvr additive="base">
                                        <p:cTn id="212" dur="500" fill="hold"/>
                                        <p:tgtEl>
                                          <p:spTgt spid="173099"/>
                                        </p:tgtEl>
                                        <p:attrNameLst>
                                          <p:attrName>ppt_y</p:attrName>
                                        </p:attrNameLst>
                                      </p:cBhvr>
                                      <p:tavLst>
                                        <p:tav tm="0">
                                          <p:val>
                                            <p:strVal val="1+#ppt_h/2"/>
                                          </p:val>
                                        </p:tav>
                                        <p:tav tm="100000">
                                          <p:val>
                                            <p:strVal val="#ppt_y"/>
                                          </p:val>
                                        </p:tav>
                                      </p:tavLst>
                                    </p:anim>
                                  </p:childTnLst>
                                </p:cTn>
                              </p:par>
                            </p:childTnLst>
                          </p:cTn>
                        </p:par>
                        <p:par>
                          <p:cTn id="213" fill="hold">
                            <p:stCondLst>
                              <p:cond delay="21000"/>
                            </p:stCondLst>
                            <p:childTnLst>
                              <p:par>
                                <p:cTn id="214" presetID="7" presetClass="entr" presetSubtype="4" fill="hold" grpId="0" nodeType="afterEffect">
                                  <p:stCondLst>
                                    <p:cond delay="0"/>
                                  </p:stCondLst>
                                  <p:childTnLst>
                                    <p:set>
                                      <p:cBhvr>
                                        <p:cTn id="215" dur="1" fill="hold">
                                          <p:stCondLst>
                                            <p:cond delay="0"/>
                                          </p:stCondLst>
                                        </p:cTn>
                                        <p:tgtEl>
                                          <p:spTgt spid="173100"/>
                                        </p:tgtEl>
                                        <p:attrNameLst>
                                          <p:attrName>style.visibility</p:attrName>
                                        </p:attrNameLst>
                                      </p:cBhvr>
                                      <p:to>
                                        <p:strVal val="visible"/>
                                      </p:to>
                                    </p:set>
                                    <p:anim calcmode="lin" valueType="num">
                                      <p:cBhvr additive="base">
                                        <p:cTn id="216" dur="500" fill="hold"/>
                                        <p:tgtEl>
                                          <p:spTgt spid="173100"/>
                                        </p:tgtEl>
                                        <p:attrNameLst>
                                          <p:attrName>ppt_x</p:attrName>
                                        </p:attrNameLst>
                                      </p:cBhvr>
                                      <p:tavLst>
                                        <p:tav tm="0">
                                          <p:val>
                                            <p:strVal val="#ppt_x"/>
                                          </p:val>
                                        </p:tav>
                                        <p:tav tm="100000">
                                          <p:val>
                                            <p:strVal val="#ppt_x"/>
                                          </p:val>
                                        </p:tav>
                                      </p:tavLst>
                                    </p:anim>
                                    <p:anim calcmode="lin" valueType="num">
                                      <p:cBhvr additive="base">
                                        <p:cTn id="217" dur="500" fill="hold"/>
                                        <p:tgtEl>
                                          <p:spTgt spid="173100"/>
                                        </p:tgtEl>
                                        <p:attrNameLst>
                                          <p:attrName>ppt_y</p:attrName>
                                        </p:attrNameLst>
                                      </p:cBhvr>
                                      <p:tavLst>
                                        <p:tav tm="0">
                                          <p:val>
                                            <p:strVal val="1+#ppt_h/2"/>
                                          </p:val>
                                        </p:tav>
                                        <p:tav tm="100000">
                                          <p:val>
                                            <p:strVal val="#ppt_y"/>
                                          </p:val>
                                        </p:tav>
                                      </p:tavLst>
                                    </p:anim>
                                  </p:childTnLst>
                                </p:cTn>
                              </p:par>
                            </p:childTnLst>
                          </p:cTn>
                        </p:par>
                        <p:par>
                          <p:cTn id="218" fill="hold">
                            <p:stCondLst>
                              <p:cond delay="21500"/>
                            </p:stCondLst>
                            <p:childTnLst>
                              <p:par>
                                <p:cTn id="219" presetID="7" presetClass="entr" presetSubtype="4" fill="hold" grpId="0" nodeType="afterEffect">
                                  <p:stCondLst>
                                    <p:cond delay="0"/>
                                  </p:stCondLst>
                                  <p:childTnLst>
                                    <p:set>
                                      <p:cBhvr>
                                        <p:cTn id="220" dur="1" fill="hold">
                                          <p:stCondLst>
                                            <p:cond delay="0"/>
                                          </p:stCondLst>
                                        </p:cTn>
                                        <p:tgtEl>
                                          <p:spTgt spid="173101"/>
                                        </p:tgtEl>
                                        <p:attrNameLst>
                                          <p:attrName>style.visibility</p:attrName>
                                        </p:attrNameLst>
                                      </p:cBhvr>
                                      <p:to>
                                        <p:strVal val="visible"/>
                                      </p:to>
                                    </p:set>
                                    <p:anim calcmode="lin" valueType="num">
                                      <p:cBhvr additive="base">
                                        <p:cTn id="221" dur="500" fill="hold"/>
                                        <p:tgtEl>
                                          <p:spTgt spid="173101"/>
                                        </p:tgtEl>
                                        <p:attrNameLst>
                                          <p:attrName>ppt_x</p:attrName>
                                        </p:attrNameLst>
                                      </p:cBhvr>
                                      <p:tavLst>
                                        <p:tav tm="0">
                                          <p:val>
                                            <p:strVal val="#ppt_x"/>
                                          </p:val>
                                        </p:tav>
                                        <p:tav tm="100000">
                                          <p:val>
                                            <p:strVal val="#ppt_x"/>
                                          </p:val>
                                        </p:tav>
                                      </p:tavLst>
                                    </p:anim>
                                    <p:anim calcmode="lin" valueType="num">
                                      <p:cBhvr additive="base">
                                        <p:cTn id="222" dur="500" fill="hold"/>
                                        <p:tgtEl>
                                          <p:spTgt spid="173101"/>
                                        </p:tgtEl>
                                        <p:attrNameLst>
                                          <p:attrName>ppt_y</p:attrName>
                                        </p:attrNameLst>
                                      </p:cBhvr>
                                      <p:tavLst>
                                        <p:tav tm="0">
                                          <p:val>
                                            <p:strVal val="1+#ppt_h/2"/>
                                          </p:val>
                                        </p:tav>
                                        <p:tav tm="100000">
                                          <p:val>
                                            <p:strVal val="#ppt_y"/>
                                          </p:val>
                                        </p:tav>
                                      </p:tavLst>
                                    </p:anim>
                                  </p:childTnLst>
                                </p:cTn>
                              </p:par>
                            </p:childTnLst>
                          </p:cTn>
                        </p:par>
                        <p:par>
                          <p:cTn id="223" fill="hold">
                            <p:stCondLst>
                              <p:cond delay="22000"/>
                            </p:stCondLst>
                            <p:childTnLst>
                              <p:par>
                                <p:cTn id="224" presetID="7" presetClass="entr" presetSubtype="4" fill="hold" grpId="0" nodeType="afterEffect">
                                  <p:stCondLst>
                                    <p:cond delay="0"/>
                                  </p:stCondLst>
                                  <p:childTnLst>
                                    <p:set>
                                      <p:cBhvr>
                                        <p:cTn id="225" dur="1" fill="hold">
                                          <p:stCondLst>
                                            <p:cond delay="0"/>
                                          </p:stCondLst>
                                        </p:cTn>
                                        <p:tgtEl>
                                          <p:spTgt spid="173102"/>
                                        </p:tgtEl>
                                        <p:attrNameLst>
                                          <p:attrName>style.visibility</p:attrName>
                                        </p:attrNameLst>
                                      </p:cBhvr>
                                      <p:to>
                                        <p:strVal val="visible"/>
                                      </p:to>
                                    </p:set>
                                    <p:anim calcmode="lin" valueType="num">
                                      <p:cBhvr additive="base">
                                        <p:cTn id="226" dur="500" fill="hold"/>
                                        <p:tgtEl>
                                          <p:spTgt spid="173102"/>
                                        </p:tgtEl>
                                        <p:attrNameLst>
                                          <p:attrName>ppt_x</p:attrName>
                                        </p:attrNameLst>
                                      </p:cBhvr>
                                      <p:tavLst>
                                        <p:tav tm="0">
                                          <p:val>
                                            <p:strVal val="#ppt_x"/>
                                          </p:val>
                                        </p:tav>
                                        <p:tav tm="100000">
                                          <p:val>
                                            <p:strVal val="#ppt_x"/>
                                          </p:val>
                                        </p:tav>
                                      </p:tavLst>
                                    </p:anim>
                                    <p:anim calcmode="lin" valueType="num">
                                      <p:cBhvr additive="base">
                                        <p:cTn id="227" dur="500" fill="hold"/>
                                        <p:tgtEl>
                                          <p:spTgt spid="173102"/>
                                        </p:tgtEl>
                                        <p:attrNameLst>
                                          <p:attrName>ppt_y</p:attrName>
                                        </p:attrNameLst>
                                      </p:cBhvr>
                                      <p:tavLst>
                                        <p:tav tm="0">
                                          <p:val>
                                            <p:strVal val="1+#ppt_h/2"/>
                                          </p:val>
                                        </p:tav>
                                        <p:tav tm="100000">
                                          <p:val>
                                            <p:strVal val="#ppt_y"/>
                                          </p:val>
                                        </p:tav>
                                      </p:tavLst>
                                    </p:anim>
                                  </p:childTnLst>
                                </p:cTn>
                              </p:par>
                            </p:childTnLst>
                          </p:cTn>
                        </p:par>
                        <p:par>
                          <p:cTn id="228" fill="hold">
                            <p:stCondLst>
                              <p:cond delay="22500"/>
                            </p:stCondLst>
                            <p:childTnLst>
                              <p:par>
                                <p:cTn id="229" presetID="7" presetClass="entr" presetSubtype="4" fill="hold" grpId="0" nodeType="afterEffect">
                                  <p:stCondLst>
                                    <p:cond delay="0"/>
                                  </p:stCondLst>
                                  <p:childTnLst>
                                    <p:set>
                                      <p:cBhvr>
                                        <p:cTn id="230" dur="1" fill="hold">
                                          <p:stCondLst>
                                            <p:cond delay="0"/>
                                          </p:stCondLst>
                                        </p:cTn>
                                        <p:tgtEl>
                                          <p:spTgt spid="173103"/>
                                        </p:tgtEl>
                                        <p:attrNameLst>
                                          <p:attrName>style.visibility</p:attrName>
                                        </p:attrNameLst>
                                      </p:cBhvr>
                                      <p:to>
                                        <p:strVal val="visible"/>
                                      </p:to>
                                    </p:set>
                                    <p:anim calcmode="lin" valueType="num">
                                      <p:cBhvr additive="base">
                                        <p:cTn id="231" dur="500" fill="hold"/>
                                        <p:tgtEl>
                                          <p:spTgt spid="173103"/>
                                        </p:tgtEl>
                                        <p:attrNameLst>
                                          <p:attrName>ppt_x</p:attrName>
                                        </p:attrNameLst>
                                      </p:cBhvr>
                                      <p:tavLst>
                                        <p:tav tm="0">
                                          <p:val>
                                            <p:strVal val="#ppt_x"/>
                                          </p:val>
                                        </p:tav>
                                        <p:tav tm="100000">
                                          <p:val>
                                            <p:strVal val="#ppt_x"/>
                                          </p:val>
                                        </p:tav>
                                      </p:tavLst>
                                    </p:anim>
                                    <p:anim calcmode="lin" valueType="num">
                                      <p:cBhvr additive="base">
                                        <p:cTn id="232" dur="500" fill="hold"/>
                                        <p:tgtEl>
                                          <p:spTgt spid="173103"/>
                                        </p:tgtEl>
                                        <p:attrNameLst>
                                          <p:attrName>ppt_y</p:attrName>
                                        </p:attrNameLst>
                                      </p:cBhvr>
                                      <p:tavLst>
                                        <p:tav tm="0">
                                          <p:val>
                                            <p:strVal val="1+#ppt_h/2"/>
                                          </p:val>
                                        </p:tav>
                                        <p:tav tm="100000">
                                          <p:val>
                                            <p:strVal val="#ppt_y"/>
                                          </p:val>
                                        </p:tav>
                                      </p:tavLst>
                                    </p:anim>
                                  </p:childTnLst>
                                </p:cTn>
                              </p:par>
                            </p:childTnLst>
                          </p:cTn>
                        </p:par>
                        <p:par>
                          <p:cTn id="233" fill="hold">
                            <p:stCondLst>
                              <p:cond delay="23000"/>
                            </p:stCondLst>
                            <p:childTnLst>
                              <p:par>
                                <p:cTn id="234" presetID="7" presetClass="entr" presetSubtype="4" fill="hold" grpId="0" nodeType="afterEffect">
                                  <p:stCondLst>
                                    <p:cond delay="0"/>
                                  </p:stCondLst>
                                  <p:childTnLst>
                                    <p:set>
                                      <p:cBhvr>
                                        <p:cTn id="235" dur="1" fill="hold">
                                          <p:stCondLst>
                                            <p:cond delay="0"/>
                                          </p:stCondLst>
                                        </p:cTn>
                                        <p:tgtEl>
                                          <p:spTgt spid="173104"/>
                                        </p:tgtEl>
                                        <p:attrNameLst>
                                          <p:attrName>style.visibility</p:attrName>
                                        </p:attrNameLst>
                                      </p:cBhvr>
                                      <p:to>
                                        <p:strVal val="visible"/>
                                      </p:to>
                                    </p:set>
                                    <p:anim calcmode="lin" valueType="num">
                                      <p:cBhvr additive="base">
                                        <p:cTn id="236" dur="500" fill="hold"/>
                                        <p:tgtEl>
                                          <p:spTgt spid="173104"/>
                                        </p:tgtEl>
                                        <p:attrNameLst>
                                          <p:attrName>ppt_x</p:attrName>
                                        </p:attrNameLst>
                                      </p:cBhvr>
                                      <p:tavLst>
                                        <p:tav tm="0">
                                          <p:val>
                                            <p:strVal val="#ppt_x"/>
                                          </p:val>
                                        </p:tav>
                                        <p:tav tm="100000">
                                          <p:val>
                                            <p:strVal val="#ppt_x"/>
                                          </p:val>
                                        </p:tav>
                                      </p:tavLst>
                                    </p:anim>
                                    <p:anim calcmode="lin" valueType="num">
                                      <p:cBhvr additive="base">
                                        <p:cTn id="237" dur="500" fill="hold"/>
                                        <p:tgtEl>
                                          <p:spTgt spid="173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59" grpId="0" animBg="1"/>
      <p:bldP spid="173060" grpId="0" animBg="1"/>
      <p:bldP spid="173061" grpId="0" animBg="1"/>
      <p:bldP spid="173062" grpId="0" animBg="1"/>
      <p:bldP spid="173063" grpId="0" animBg="1"/>
      <p:bldP spid="173064" grpId="0" animBg="1"/>
      <p:bldP spid="173065" grpId="0" animBg="1"/>
      <p:bldP spid="173066" grpId="0"/>
      <p:bldP spid="173067" grpId="0" animBg="1"/>
      <p:bldP spid="173068" grpId="0" animBg="1"/>
      <p:bldP spid="173069" grpId="0"/>
      <p:bldP spid="173070" grpId="0"/>
      <p:bldP spid="173071" grpId="0" animBg="1"/>
      <p:bldP spid="173072" grpId="0"/>
      <p:bldP spid="173073" grpId="0"/>
      <p:bldP spid="173074" grpId="0" animBg="1"/>
      <p:bldP spid="173075" grpId="0"/>
      <p:bldP spid="173076" grpId="0"/>
      <p:bldP spid="173077" grpId="0" animBg="1"/>
      <p:bldP spid="173078" grpId="0"/>
      <p:bldP spid="173079" grpId="0"/>
      <p:bldP spid="173080" grpId="0"/>
      <p:bldP spid="173081" grpId="0" animBg="1"/>
      <p:bldP spid="173082" grpId="0"/>
      <p:bldP spid="173083" grpId="0"/>
      <p:bldP spid="173084" grpId="0"/>
      <p:bldP spid="173085" grpId="0"/>
      <p:bldP spid="173086" grpId="0"/>
      <p:bldP spid="173087" grpId="0"/>
      <p:bldP spid="173088" grpId="0"/>
      <p:bldP spid="173089" grpId="0"/>
      <p:bldP spid="173090" grpId="0"/>
      <p:bldP spid="173091" grpId="0"/>
      <p:bldP spid="173092" grpId="0"/>
      <p:bldP spid="173093" grpId="0"/>
      <p:bldP spid="173094" grpId="0"/>
      <p:bldP spid="173096" grpId="0"/>
      <p:bldP spid="173097" grpId="0"/>
      <p:bldP spid="173098" grpId="0"/>
      <p:bldP spid="173099" grpId="0"/>
      <p:bldP spid="173100" grpId="0"/>
      <p:bldP spid="173101" grpId="0"/>
      <p:bldP spid="173102" grpId="0"/>
      <p:bldP spid="173103" grpId="0"/>
      <p:bldP spid="17310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p:cNvPicPr>
            <a:picLocks noChangeAspect="1" noChangeArrowheads="1"/>
          </p:cNvPicPr>
          <p:nvPr/>
        </p:nvPicPr>
        <p:blipFill>
          <a:blip r:embed="rId2" cstate="print"/>
          <a:srcRect/>
          <a:stretch>
            <a:fillRect/>
          </a:stretch>
        </p:blipFill>
        <p:spPr bwMode="auto">
          <a:xfrm>
            <a:off x="4191000" y="3581400"/>
            <a:ext cx="3810000" cy="2667000"/>
          </a:xfrm>
          <a:prstGeom prst="rect">
            <a:avLst/>
          </a:prstGeom>
          <a:noFill/>
          <a:ln w="9525">
            <a:noFill/>
            <a:miter lim="800000"/>
            <a:headEnd/>
            <a:tailEnd/>
          </a:ln>
        </p:spPr>
      </p:pic>
      <p:sp>
        <p:nvSpPr>
          <p:cNvPr id="28675" name="TextBox 1"/>
          <p:cNvSpPr txBox="1">
            <a:spLocks noChangeArrowheads="1"/>
          </p:cNvSpPr>
          <p:nvPr/>
        </p:nvSpPr>
        <p:spPr bwMode="auto">
          <a:xfrm>
            <a:off x="971550" y="428602"/>
            <a:ext cx="7345363" cy="2923877"/>
          </a:xfrm>
          <a:prstGeom prst="rect">
            <a:avLst/>
          </a:prstGeom>
          <a:noFill/>
          <a:ln w="9525">
            <a:noFill/>
            <a:miter lim="800000"/>
            <a:headEnd/>
            <a:tailEnd/>
          </a:ln>
        </p:spPr>
        <p:txBody>
          <a:bodyPr wrap="square">
            <a:spAutoFit/>
          </a:bodyPr>
          <a:lstStyle/>
          <a:p>
            <a:pPr algn="r"/>
            <a:r>
              <a:rPr lang="en-US" sz="3600" b="1" i="1" dirty="0">
                <a:solidFill>
                  <a:srgbClr val="800000"/>
                </a:solidFill>
                <a:latin typeface="Abadi MT Condensed Light" charset="0"/>
              </a:rPr>
              <a:t>When the search engine is not enough, </a:t>
            </a:r>
            <a:r>
              <a:rPr lang="en-US" sz="3600" b="1" i="1" dirty="0" smtClean="0">
                <a:solidFill>
                  <a:srgbClr val="800000"/>
                </a:solidFill>
                <a:latin typeface="Abadi MT Condensed Light" charset="0"/>
              </a:rPr>
              <a:t>ask </a:t>
            </a:r>
            <a:r>
              <a:rPr lang="en-US" sz="3600" b="1" i="1" dirty="0">
                <a:solidFill>
                  <a:srgbClr val="800000"/>
                </a:solidFill>
                <a:latin typeface="Abadi MT Condensed Light" charset="0"/>
              </a:rPr>
              <a:t>librarian</a:t>
            </a:r>
            <a:r>
              <a:rPr lang="en-US" sz="3600" b="1" i="1" dirty="0" smtClean="0">
                <a:solidFill>
                  <a:srgbClr val="800000"/>
                </a:solidFill>
                <a:latin typeface="Abadi MT Condensed Light" charset="0"/>
              </a:rPr>
              <a:t>!</a:t>
            </a:r>
          </a:p>
          <a:p>
            <a:pPr algn="ctr"/>
            <a:endParaRPr lang="en-US" sz="3600" b="1" i="1" dirty="0" smtClean="0">
              <a:solidFill>
                <a:srgbClr val="800000"/>
              </a:solidFill>
              <a:latin typeface="Abadi MT Condensed Light" charset="0"/>
            </a:endParaRPr>
          </a:p>
          <a:p>
            <a:pPr algn="ctr"/>
            <a:endParaRPr lang="en-US" sz="3600" b="1" i="1" dirty="0" smtClean="0">
              <a:solidFill>
                <a:srgbClr val="800000"/>
              </a:solidFill>
              <a:latin typeface="Abadi MT Condensed Light" charset="0"/>
            </a:endParaRPr>
          </a:p>
          <a:p>
            <a:pPr algn="r"/>
            <a:r>
              <a:rPr lang="en-US" sz="2000" b="1" i="1" dirty="0" smtClean="0">
                <a:solidFill>
                  <a:srgbClr val="800000"/>
                </a:solidFill>
                <a:latin typeface="Abadi MT Condensed Light" charset="0"/>
              </a:rPr>
              <a:t>HP. 08121032534</a:t>
            </a:r>
          </a:p>
          <a:p>
            <a:pPr algn="r"/>
            <a:r>
              <a:rPr lang="en-US" sz="2000" b="1" i="1" dirty="0" smtClean="0">
                <a:solidFill>
                  <a:srgbClr val="800000"/>
                </a:solidFill>
                <a:latin typeface="Abadi MT Condensed Light" charset="0"/>
              </a:rPr>
              <a:t>supriyanto_prabowo@yahoo.com</a:t>
            </a:r>
            <a:endParaRPr lang="en-US" sz="2000" b="1" i="1" dirty="0">
              <a:solidFill>
                <a:srgbClr val="800000"/>
              </a:solidFill>
              <a:latin typeface="Abadi MT Condensed Light" charset="0"/>
            </a:endParaRPr>
          </a:p>
        </p:txBody>
      </p:sp>
      <p:pic>
        <p:nvPicPr>
          <p:cNvPr id="28676" name="Picture 2"/>
          <p:cNvPicPr>
            <a:picLocks noChangeAspect="1"/>
          </p:cNvPicPr>
          <p:nvPr/>
        </p:nvPicPr>
        <p:blipFill>
          <a:blip r:embed="rId3" cstate="print"/>
          <a:srcRect/>
          <a:stretch>
            <a:fillRect/>
          </a:stretch>
        </p:blipFill>
        <p:spPr bwMode="auto">
          <a:xfrm>
            <a:off x="714348" y="2428868"/>
            <a:ext cx="3000396" cy="292895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24 SEPTEMBER 2016</a:t>
            </a:r>
            <a:endParaRPr lang="en-US"/>
          </a:p>
        </p:txBody>
      </p:sp>
      <p:sp>
        <p:nvSpPr>
          <p:cNvPr id="7" name="Footer Placeholder 6"/>
          <p:cNvSpPr>
            <a:spLocks noGrp="1"/>
          </p:cNvSpPr>
          <p:nvPr>
            <p:ph type="ftr" sz="quarter" idx="11"/>
          </p:nvPr>
        </p:nvSpPr>
        <p:spPr/>
        <p:txBody>
          <a:bodyPr/>
          <a:lstStyle/>
          <a:p>
            <a:r>
              <a:rPr lang="en-US" smtClean="0"/>
              <a:t>supriyanto_prabowo@yahoo.com</a:t>
            </a:r>
            <a:endParaRPr lang="en-US"/>
          </a:p>
        </p:txBody>
      </p:sp>
      <p:sp>
        <p:nvSpPr>
          <p:cNvPr id="8" name="Slide Number Placeholder 7"/>
          <p:cNvSpPr>
            <a:spLocks noGrp="1"/>
          </p:cNvSpPr>
          <p:nvPr>
            <p:ph type="sldNum" sz="quarter" idx="12"/>
          </p:nvPr>
        </p:nvSpPr>
        <p:spPr/>
        <p:txBody>
          <a:bodyPr/>
          <a:lstStyle/>
          <a:p>
            <a:fld id="{E1AD78F7-9B0F-4F0A-9334-772460733DEB}"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AU" sz="2000" dirty="0" err="1"/>
              <a:t>P</a:t>
            </a:r>
            <a:r>
              <a:rPr lang="en-AU" sz="2000" dirty="0" err="1" smtClean="0"/>
              <a:t>erkembangan</a:t>
            </a:r>
            <a:r>
              <a:rPr lang="en-AU" sz="2000" dirty="0" smtClean="0"/>
              <a:t> </a:t>
            </a:r>
            <a:r>
              <a:rPr lang="en-AU" sz="2000" dirty="0" err="1"/>
              <a:t>zaman</a:t>
            </a:r>
            <a:r>
              <a:rPr lang="en-AU" sz="2000" dirty="0"/>
              <a:t> </a:t>
            </a:r>
            <a:r>
              <a:rPr lang="en-AU" sz="2000" dirty="0" err="1" smtClean="0"/>
              <a:t>Kep</a:t>
            </a:r>
            <a:r>
              <a:rPr lang="en-AU" sz="2000" dirty="0" smtClean="0"/>
              <a:t>. </a:t>
            </a:r>
            <a:r>
              <a:rPr lang="en-AU" sz="2000" dirty="0"/>
              <a:t>MENPAN No. 18/MENPAN/1988 </a:t>
            </a:r>
            <a:r>
              <a:rPr lang="en-AU" sz="2000" dirty="0" err="1" smtClean="0"/>
              <a:t>bbrp</a:t>
            </a:r>
            <a:r>
              <a:rPr lang="en-AU" sz="2000" dirty="0" smtClean="0"/>
              <a:t> </a:t>
            </a:r>
            <a:r>
              <a:rPr lang="en-AU" sz="2000" dirty="0"/>
              <a:t>kali </a:t>
            </a:r>
            <a:r>
              <a:rPr lang="en-AU" sz="2000" dirty="0" err="1"/>
              <a:t>disempurnakan</a:t>
            </a:r>
            <a:r>
              <a:rPr lang="en-AU" sz="2000" dirty="0"/>
              <a:t>, </a:t>
            </a:r>
            <a:r>
              <a:rPr lang="en-AU" sz="2000" dirty="0" smtClean="0">
                <a:sym typeface="Wingdings" pitchFamily="2" charset="2"/>
              </a:rPr>
              <a:t></a:t>
            </a:r>
            <a:r>
              <a:rPr lang="en-AU" sz="2000" dirty="0" smtClean="0"/>
              <a:t> </a:t>
            </a:r>
            <a:r>
              <a:rPr lang="en-AU" sz="2000" dirty="0" err="1" smtClean="0"/>
              <a:t>Kep</a:t>
            </a:r>
            <a:r>
              <a:rPr lang="en-AU" sz="2000" dirty="0" smtClean="0"/>
              <a:t>. </a:t>
            </a:r>
            <a:r>
              <a:rPr lang="en-AU" sz="2000" dirty="0"/>
              <a:t>MENPAN No. 33/1998 </a:t>
            </a:r>
            <a:r>
              <a:rPr lang="en-AU" sz="2000" dirty="0" err="1" smtClean="0"/>
              <a:t>ttg</a:t>
            </a:r>
            <a:r>
              <a:rPr lang="en-AU" sz="2000" dirty="0" smtClean="0"/>
              <a:t> JFP &amp; AK-</a:t>
            </a:r>
            <a:r>
              <a:rPr lang="en-AU" sz="2000" dirty="0" err="1" smtClean="0"/>
              <a:t>nya</a:t>
            </a:r>
            <a:r>
              <a:rPr lang="en-AU" sz="2000" dirty="0"/>
              <a:t>, </a:t>
            </a:r>
            <a:r>
              <a:rPr lang="en-AU" sz="2000" dirty="0" smtClean="0"/>
              <a:t>dg </a:t>
            </a:r>
            <a:r>
              <a:rPr lang="en-AU" sz="2000" dirty="0" err="1"/>
              <a:t>pertimbangan</a:t>
            </a:r>
            <a:r>
              <a:rPr lang="en-AU" sz="2000" dirty="0"/>
              <a:t> </a:t>
            </a:r>
            <a:r>
              <a:rPr lang="en-AU" sz="2000" dirty="0" err="1" smtClean="0"/>
              <a:t>krn</a:t>
            </a:r>
            <a:r>
              <a:rPr lang="en-AU" sz="2000" dirty="0" smtClean="0"/>
              <a:t> </a:t>
            </a:r>
            <a:r>
              <a:rPr lang="en-AU" sz="2000" dirty="0" err="1" smtClean="0"/>
              <a:t>perubahan</a:t>
            </a:r>
            <a:r>
              <a:rPr lang="en-AU" sz="2000" dirty="0" smtClean="0"/>
              <a:t> </a:t>
            </a:r>
            <a:r>
              <a:rPr lang="en-AU" sz="2000" dirty="0" err="1"/>
              <a:t>pembina</a:t>
            </a:r>
            <a:r>
              <a:rPr lang="en-AU" sz="2000" dirty="0"/>
              <a:t> </a:t>
            </a:r>
            <a:r>
              <a:rPr lang="en-AU" sz="2000" dirty="0" err="1"/>
              <a:t>pustakawan</a:t>
            </a:r>
            <a:r>
              <a:rPr lang="en-AU" sz="2000" dirty="0"/>
              <a:t> </a:t>
            </a:r>
            <a:r>
              <a:rPr lang="en-AU" sz="2000" dirty="0" smtClean="0"/>
              <a:t>dg </a:t>
            </a:r>
            <a:r>
              <a:rPr lang="en-AU" sz="2000" dirty="0" err="1"/>
              <a:t>terbitnya</a:t>
            </a:r>
            <a:r>
              <a:rPr lang="en-AU" sz="2000" dirty="0"/>
              <a:t>  </a:t>
            </a:r>
            <a:r>
              <a:rPr lang="en-AU" sz="2000" dirty="0" err="1" smtClean="0"/>
              <a:t>Kep</a:t>
            </a:r>
            <a:r>
              <a:rPr lang="en-AU" sz="2000" dirty="0" smtClean="0"/>
              <a:t>. </a:t>
            </a:r>
            <a:r>
              <a:rPr lang="en-AU" sz="2000" dirty="0" err="1"/>
              <a:t>Presiden</a:t>
            </a:r>
            <a:r>
              <a:rPr lang="en-AU" sz="2000" dirty="0"/>
              <a:t> RI No. 11 </a:t>
            </a:r>
            <a:r>
              <a:rPr lang="en-AU" sz="2000" dirty="0" err="1" smtClean="0"/>
              <a:t>Th</a:t>
            </a:r>
            <a:r>
              <a:rPr lang="en-AU" sz="2000" dirty="0" smtClean="0"/>
              <a:t> </a:t>
            </a:r>
            <a:r>
              <a:rPr lang="en-AU" sz="2000" dirty="0"/>
              <a:t>1989 </a:t>
            </a:r>
            <a:r>
              <a:rPr lang="en-AU" sz="2000" dirty="0" err="1" smtClean="0"/>
              <a:t>ttg</a:t>
            </a:r>
            <a:r>
              <a:rPr lang="en-AU" sz="2000" dirty="0" smtClean="0"/>
              <a:t> </a:t>
            </a:r>
            <a:r>
              <a:rPr lang="en-AU" sz="2000" dirty="0" err="1"/>
              <a:t>Perpustakaan</a:t>
            </a:r>
            <a:r>
              <a:rPr lang="en-AU" sz="2000" dirty="0"/>
              <a:t> </a:t>
            </a:r>
            <a:r>
              <a:rPr lang="en-AU" sz="2000" dirty="0" err="1"/>
              <a:t>Nasional</a:t>
            </a:r>
            <a:r>
              <a:rPr lang="en-AU" sz="2000" dirty="0"/>
              <a:t> RI. </a:t>
            </a:r>
            <a:r>
              <a:rPr lang="en-AU" sz="2000" dirty="0" smtClean="0">
                <a:sym typeface="Wingdings" pitchFamily="2" charset="2"/>
              </a:rPr>
              <a:t></a:t>
            </a:r>
            <a:r>
              <a:rPr lang="en-AU" sz="2000" dirty="0" smtClean="0"/>
              <a:t> </a:t>
            </a:r>
            <a:r>
              <a:rPr lang="en-AU" sz="2000" dirty="0" err="1"/>
              <a:t>ke-dua</a:t>
            </a:r>
            <a:r>
              <a:rPr lang="en-AU" sz="2000" dirty="0"/>
              <a:t> kali </a:t>
            </a:r>
            <a:r>
              <a:rPr lang="en-AU" sz="2000" dirty="0" err="1" smtClean="0"/>
              <a:t>mlalui</a:t>
            </a:r>
            <a:r>
              <a:rPr lang="en-AU" sz="2000" dirty="0" smtClean="0"/>
              <a:t> </a:t>
            </a:r>
            <a:r>
              <a:rPr lang="en-AU" sz="2000" dirty="0" err="1" smtClean="0"/>
              <a:t>Kep</a:t>
            </a:r>
            <a:r>
              <a:rPr lang="en-AU" sz="2000" dirty="0" smtClean="0"/>
              <a:t>. </a:t>
            </a:r>
            <a:r>
              <a:rPr lang="en-AU" sz="2000" dirty="0"/>
              <a:t>MENPAN No. 132/KEP/M.PAN/12/2002 </a:t>
            </a:r>
            <a:r>
              <a:rPr lang="en-AU" sz="2000" dirty="0" err="1" smtClean="0"/>
              <a:t>ttg</a:t>
            </a:r>
            <a:r>
              <a:rPr lang="en-AU" sz="2000" dirty="0" smtClean="0"/>
              <a:t> JFP &amp; AK-</a:t>
            </a:r>
            <a:r>
              <a:rPr lang="en-AU" sz="2000" dirty="0" err="1" smtClean="0"/>
              <a:t>nya</a:t>
            </a:r>
            <a:r>
              <a:rPr lang="en-AU" sz="2000" dirty="0"/>
              <a:t>. </a:t>
            </a:r>
            <a:endParaRPr lang="en-AU" sz="2000" dirty="0" smtClean="0"/>
          </a:p>
          <a:p>
            <a:endParaRPr lang="en-AU" sz="2000" dirty="0" smtClean="0"/>
          </a:p>
          <a:p>
            <a:r>
              <a:rPr lang="en-AU" sz="2000" dirty="0" err="1" smtClean="0"/>
              <a:t>Tatkala</a:t>
            </a:r>
            <a:r>
              <a:rPr lang="en-AU" sz="2000" dirty="0" smtClean="0"/>
              <a:t> </a:t>
            </a:r>
            <a:r>
              <a:rPr lang="en-AU" sz="2000" dirty="0" err="1"/>
              <a:t>penyempurnaan</a:t>
            </a:r>
            <a:r>
              <a:rPr lang="en-AU" sz="2000" dirty="0"/>
              <a:t> </a:t>
            </a:r>
            <a:r>
              <a:rPr lang="en-AU" sz="2000" dirty="0" err="1"/>
              <a:t>pertama</a:t>
            </a:r>
            <a:r>
              <a:rPr lang="en-AU" sz="2000" dirty="0"/>
              <a:t> kali </a:t>
            </a:r>
            <a:r>
              <a:rPr lang="en-AU" sz="2000" dirty="0" err="1"/>
              <a:t>setelah</a:t>
            </a:r>
            <a:r>
              <a:rPr lang="en-AU" sz="2000" dirty="0"/>
              <a:t> </a:t>
            </a:r>
            <a:r>
              <a:rPr lang="en-AU" sz="2000" dirty="0" err="1"/>
              <a:t>masa</a:t>
            </a:r>
            <a:r>
              <a:rPr lang="en-AU" sz="2000" dirty="0"/>
              <a:t> 10 </a:t>
            </a:r>
            <a:r>
              <a:rPr lang="en-AU" sz="2000" dirty="0" err="1" smtClean="0"/>
              <a:t>thn</a:t>
            </a:r>
            <a:r>
              <a:rPr lang="en-AU" sz="2000" dirty="0" smtClean="0"/>
              <a:t> </a:t>
            </a:r>
            <a:r>
              <a:rPr lang="en-AU" sz="2000" dirty="0" err="1"/>
              <a:t>berlalu</a:t>
            </a:r>
            <a:r>
              <a:rPr lang="en-AU" sz="2000" dirty="0"/>
              <a:t>, </a:t>
            </a:r>
            <a:r>
              <a:rPr lang="en-AU" sz="2000" dirty="0" err="1"/>
              <a:t>mengapa</a:t>
            </a:r>
            <a:r>
              <a:rPr lang="en-AU" sz="2000" dirty="0"/>
              <a:t> </a:t>
            </a:r>
            <a:r>
              <a:rPr lang="en-AU" sz="2000" dirty="0" err="1"/>
              <a:t>sekarang</a:t>
            </a:r>
            <a:r>
              <a:rPr lang="en-AU" sz="2000" dirty="0"/>
              <a:t> </a:t>
            </a:r>
            <a:r>
              <a:rPr lang="en-AU" sz="2000" dirty="0" err="1"/>
              <a:t>baru</a:t>
            </a:r>
            <a:r>
              <a:rPr lang="en-AU" sz="2000" dirty="0"/>
              <a:t> 4 </a:t>
            </a:r>
            <a:r>
              <a:rPr lang="en-AU" sz="2000" dirty="0" err="1" smtClean="0"/>
              <a:t>thn</a:t>
            </a:r>
            <a:r>
              <a:rPr lang="en-AU" sz="2000" dirty="0" smtClean="0"/>
              <a:t> </a:t>
            </a:r>
            <a:r>
              <a:rPr lang="en-AU" sz="2000" dirty="0" err="1"/>
              <a:t>sudah</a:t>
            </a:r>
            <a:r>
              <a:rPr lang="en-AU" sz="2000" dirty="0"/>
              <a:t> </a:t>
            </a:r>
            <a:r>
              <a:rPr lang="en-AU" sz="2000" dirty="0" err="1" smtClean="0"/>
              <a:t>disempurna</a:t>
            </a:r>
            <a:r>
              <a:rPr lang="en-AU" sz="2000" dirty="0" smtClean="0"/>
              <a:t> </a:t>
            </a:r>
            <a:r>
              <a:rPr lang="en-AU" sz="2000" dirty="0" err="1" smtClean="0"/>
              <a:t>kan</a:t>
            </a:r>
            <a:r>
              <a:rPr lang="en-AU" sz="2000" dirty="0"/>
              <a:t>?. </a:t>
            </a:r>
            <a:r>
              <a:rPr lang="en-AU" sz="2000" dirty="0" err="1"/>
              <a:t>Oleh</a:t>
            </a:r>
            <a:r>
              <a:rPr lang="en-AU" sz="2000" dirty="0"/>
              <a:t> </a:t>
            </a:r>
            <a:r>
              <a:rPr lang="en-AU" sz="2000" b="1" i="1" dirty="0" err="1"/>
              <a:t>karena</a:t>
            </a:r>
            <a:r>
              <a:rPr lang="en-AU" sz="2000" b="1" i="1" dirty="0"/>
              <a:t> </a:t>
            </a:r>
            <a:r>
              <a:rPr lang="en-AU" sz="2000" b="1" i="1" dirty="0" err="1"/>
              <a:t>terbit</a:t>
            </a:r>
            <a:r>
              <a:rPr lang="en-AU" sz="2000" b="1" i="1" dirty="0"/>
              <a:t> </a:t>
            </a:r>
            <a:r>
              <a:rPr lang="en-AU" sz="2000" b="1" i="1" dirty="0" err="1" smtClean="0"/>
              <a:t>Kep</a:t>
            </a:r>
            <a:r>
              <a:rPr lang="en-AU" sz="2000" b="1" i="1" dirty="0" smtClean="0"/>
              <a:t>. </a:t>
            </a:r>
            <a:r>
              <a:rPr lang="en-AU" sz="2000" b="1" i="1" dirty="0" err="1"/>
              <a:t>Presiden</a:t>
            </a:r>
            <a:r>
              <a:rPr lang="en-AU" sz="2000" b="1" i="1" dirty="0"/>
              <a:t> RI No. 87 </a:t>
            </a:r>
            <a:r>
              <a:rPr lang="en-AU" sz="2000" b="1" i="1" dirty="0" err="1" smtClean="0"/>
              <a:t>Thn</a:t>
            </a:r>
            <a:r>
              <a:rPr lang="en-AU" sz="2000" b="1" i="1" dirty="0" smtClean="0"/>
              <a:t> </a:t>
            </a:r>
            <a:r>
              <a:rPr lang="en-AU" sz="2000" b="1" i="1" dirty="0"/>
              <a:t>1999 </a:t>
            </a:r>
            <a:r>
              <a:rPr lang="en-AU" sz="2000" b="1" i="1" dirty="0" err="1" smtClean="0"/>
              <a:t>ttg</a:t>
            </a:r>
            <a:r>
              <a:rPr lang="en-AU" sz="2000" b="1" i="1" dirty="0" smtClean="0"/>
              <a:t> </a:t>
            </a:r>
            <a:r>
              <a:rPr lang="en-AU" sz="2000" b="1" i="1" dirty="0" err="1"/>
              <a:t>Rumpun</a:t>
            </a:r>
            <a:r>
              <a:rPr lang="en-AU" sz="2000" b="1" i="1" dirty="0"/>
              <a:t> </a:t>
            </a:r>
            <a:r>
              <a:rPr lang="en-AU" sz="2000" b="1" i="1" dirty="0" err="1"/>
              <a:t>Jabatan</a:t>
            </a:r>
            <a:r>
              <a:rPr lang="en-AU" sz="2000" b="1" i="1" dirty="0"/>
              <a:t> </a:t>
            </a:r>
            <a:r>
              <a:rPr lang="en-AU" sz="2000" b="1" i="1" dirty="0" err="1"/>
              <a:t>Fungsional</a:t>
            </a:r>
            <a:r>
              <a:rPr lang="en-AU" sz="2000" b="1" i="1" dirty="0"/>
              <a:t> PNS,  </a:t>
            </a:r>
            <a:r>
              <a:rPr lang="en-AU" sz="2000" b="1" i="1" dirty="0" err="1" smtClean="0"/>
              <a:t>yg</a:t>
            </a:r>
            <a:r>
              <a:rPr lang="en-AU" sz="2000" b="1" i="1" dirty="0" smtClean="0"/>
              <a:t> </a:t>
            </a:r>
            <a:r>
              <a:rPr lang="en-AU" sz="2000" b="1" i="1" dirty="0" err="1"/>
              <a:t>seharusnya</a:t>
            </a:r>
            <a:r>
              <a:rPr lang="en-AU" sz="2000" b="1" i="1" dirty="0"/>
              <a:t> </a:t>
            </a:r>
            <a:r>
              <a:rPr lang="en-AU" sz="2000" b="1" i="1" dirty="0" err="1"/>
              <a:t>diperhatikan</a:t>
            </a:r>
            <a:r>
              <a:rPr lang="en-AU" sz="2000" b="1" i="1" dirty="0"/>
              <a:t> </a:t>
            </a:r>
            <a:r>
              <a:rPr lang="en-AU" sz="2000" b="1" i="1" dirty="0" err="1"/>
              <a:t>setiap</a:t>
            </a:r>
            <a:r>
              <a:rPr lang="en-AU" sz="2000" b="1" i="1" dirty="0"/>
              <a:t> </a:t>
            </a:r>
            <a:r>
              <a:rPr lang="en-AU" sz="2000" b="1" i="1" dirty="0" err="1"/>
              <a:t>pejabat</a:t>
            </a:r>
            <a:r>
              <a:rPr lang="en-AU" sz="2000" b="1" i="1" dirty="0"/>
              <a:t> professional </a:t>
            </a:r>
            <a:r>
              <a:rPr lang="en-AU" sz="2000" b="1" i="1" dirty="0" err="1"/>
              <a:t>khususnya</a:t>
            </a:r>
            <a:r>
              <a:rPr lang="en-AU" sz="2000" b="1" i="1" dirty="0"/>
              <a:t> </a:t>
            </a:r>
            <a:r>
              <a:rPr lang="en-AU" sz="2000" b="1" i="1" dirty="0" err="1"/>
              <a:t>pustakawan</a:t>
            </a:r>
            <a:r>
              <a:rPr lang="en-AU" sz="2000" dirty="0"/>
              <a:t> </a:t>
            </a:r>
            <a:r>
              <a:rPr lang="en-AU" sz="2000" dirty="0" smtClean="0">
                <a:sym typeface="Wingdings" pitchFamily="2" charset="2"/>
              </a:rPr>
              <a:t> </a:t>
            </a:r>
            <a:r>
              <a:rPr lang="en-AU" sz="2000" dirty="0" err="1" smtClean="0"/>
              <a:t>dmn</a:t>
            </a:r>
            <a:r>
              <a:rPr lang="en-AU" sz="2000" dirty="0" smtClean="0"/>
              <a:t> </a:t>
            </a:r>
            <a:r>
              <a:rPr lang="en-AU" sz="2000" dirty="0" err="1"/>
              <a:t>sangat</a:t>
            </a:r>
            <a:r>
              <a:rPr lang="en-AU" sz="2000" dirty="0"/>
              <a:t> </a:t>
            </a:r>
            <a:r>
              <a:rPr lang="en-AU" sz="2000" dirty="0" err="1"/>
              <a:t>diperlukan</a:t>
            </a:r>
            <a:r>
              <a:rPr lang="en-AU" sz="2000" dirty="0"/>
              <a:t> </a:t>
            </a:r>
            <a:r>
              <a:rPr lang="en-AU" sz="2000" dirty="0" err="1"/>
              <a:t>bahwa</a:t>
            </a:r>
            <a:r>
              <a:rPr lang="en-AU" sz="2000" dirty="0"/>
              <a:t>  </a:t>
            </a:r>
            <a:r>
              <a:rPr lang="en-AU" sz="2000" dirty="0" err="1"/>
              <a:t>pejabat</a:t>
            </a:r>
            <a:r>
              <a:rPr lang="en-AU" sz="2000" dirty="0"/>
              <a:t> </a:t>
            </a:r>
            <a:r>
              <a:rPr lang="en-AU" sz="2000" dirty="0" err="1"/>
              <a:t>fungsional</a:t>
            </a:r>
            <a:r>
              <a:rPr lang="en-AU" sz="2000" dirty="0"/>
              <a:t> </a:t>
            </a:r>
            <a:r>
              <a:rPr lang="en-AU" sz="2000" dirty="0" err="1"/>
              <a:t>harus</a:t>
            </a:r>
            <a:r>
              <a:rPr lang="en-AU" sz="2000" dirty="0"/>
              <a:t> </a:t>
            </a:r>
            <a:r>
              <a:rPr lang="en-AU" sz="2000" dirty="0" err="1"/>
              <a:t>memiliki</a:t>
            </a:r>
            <a:r>
              <a:rPr lang="en-AU" sz="2000" dirty="0"/>
              <a:t> </a:t>
            </a:r>
            <a:r>
              <a:rPr lang="en-AU" sz="2000" dirty="0" err="1" smtClean="0"/>
              <a:t>dsar</a:t>
            </a:r>
            <a:r>
              <a:rPr lang="en-AU" sz="2000" dirty="0" smtClean="0"/>
              <a:t> </a:t>
            </a:r>
            <a:r>
              <a:rPr lang="en-AU" sz="2000" dirty="0" err="1"/>
              <a:t>atau</a:t>
            </a:r>
            <a:r>
              <a:rPr lang="en-AU" sz="2000" dirty="0"/>
              <a:t> </a:t>
            </a:r>
            <a:r>
              <a:rPr lang="en-AU" sz="2000" dirty="0" err="1"/>
              <a:t>landasan</a:t>
            </a:r>
            <a:r>
              <a:rPr lang="en-AU" sz="2000" dirty="0"/>
              <a:t> </a:t>
            </a:r>
            <a:r>
              <a:rPr lang="en-AU" sz="2000" dirty="0" err="1" smtClean="0"/>
              <a:t>professionnal</a:t>
            </a:r>
            <a:r>
              <a:rPr lang="en-AU" sz="2000" dirty="0" smtClean="0"/>
              <a:t> </a:t>
            </a:r>
            <a:r>
              <a:rPr lang="en-AU" sz="2000" dirty="0" err="1" smtClean="0"/>
              <a:t>dlm</a:t>
            </a:r>
            <a:r>
              <a:rPr lang="en-AU" sz="2000" dirty="0" smtClean="0"/>
              <a:t> </a:t>
            </a:r>
            <a:r>
              <a:rPr lang="en-AU" sz="2000" dirty="0" err="1"/>
              <a:t>bidangnya</a:t>
            </a:r>
            <a:r>
              <a:rPr lang="en-AU" sz="2000" dirty="0"/>
              <a:t>. </a:t>
            </a:r>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6</a:t>
            </a:fld>
            <a:endParaRPr lang="en-US"/>
          </a:p>
        </p:txBody>
      </p:sp>
      <p:sp>
        <p:nvSpPr>
          <p:cNvPr id="6" name="Title 5"/>
          <p:cNvSpPr>
            <a:spLocks noGrp="1"/>
          </p:cNvSpPr>
          <p:nvPr>
            <p:ph type="title"/>
          </p:nvPr>
        </p:nvSpPr>
        <p:spPr/>
        <p:txBody>
          <a:bodyPr>
            <a:normAutofit/>
          </a:bodyPr>
          <a:lstStyle/>
          <a:p>
            <a:r>
              <a:rPr lang="en-US" sz="3600" i="1" dirty="0" err="1" smtClean="0"/>
              <a:t>Lanjutan</a:t>
            </a:r>
            <a:r>
              <a:rPr lang="en-US" sz="3600" i="1" dirty="0" smtClean="0"/>
              <a:t> (</a:t>
            </a:r>
            <a:r>
              <a:rPr lang="en-US" sz="3600" i="1" dirty="0" err="1" smtClean="0"/>
              <a:t>Pendahuluan</a:t>
            </a:r>
            <a:r>
              <a:rPr lang="en-US" sz="3600" i="1" dirty="0" smtClean="0"/>
              <a:t>)</a:t>
            </a:r>
            <a:endParaRPr lang="en-US" sz="3600" i="1" dirty="0"/>
          </a:p>
        </p:txBody>
      </p:sp>
    </p:spTree>
    <p:extLst>
      <p:ext uri="{BB962C8B-B14F-4D97-AF65-F5344CB8AC3E}">
        <p14:creationId xmlns:p14="http://schemas.microsoft.com/office/powerpoint/2010/main" xmlns="" val="29911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buFont typeface="Wingdings" pitchFamily="2" charset="2"/>
              <a:buChar char="q"/>
            </a:pPr>
            <a:r>
              <a:rPr lang="en-AU" sz="9600" dirty="0" err="1" smtClean="0"/>
              <a:t>Terakhir</a:t>
            </a:r>
            <a:r>
              <a:rPr lang="en-AU" sz="9600" dirty="0" smtClean="0"/>
              <a:t> </a:t>
            </a:r>
            <a:r>
              <a:rPr lang="en-AU" sz="9600" dirty="0" err="1" smtClean="0"/>
              <a:t>disempurnakan</a:t>
            </a:r>
            <a:r>
              <a:rPr lang="en-AU" sz="9600" dirty="0" smtClean="0"/>
              <a:t> dg Per. MENPAN &amp; RB No. 9 </a:t>
            </a:r>
            <a:r>
              <a:rPr lang="en-AU" sz="9600" dirty="0" err="1" smtClean="0"/>
              <a:t>Thn</a:t>
            </a:r>
            <a:r>
              <a:rPr lang="en-AU" sz="9600" dirty="0" smtClean="0"/>
              <a:t> 2014 </a:t>
            </a:r>
            <a:r>
              <a:rPr lang="en-AU" sz="9600" dirty="0" err="1" smtClean="0"/>
              <a:t>tentang</a:t>
            </a:r>
            <a:r>
              <a:rPr lang="en-AU" sz="9600" dirty="0" smtClean="0"/>
              <a:t> </a:t>
            </a:r>
            <a:r>
              <a:rPr lang="en-AU" sz="9600" dirty="0" err="1" smtClean="0"/>
              <a:t>JabFung</a:t>
            </a:r>
            <a:r>
              <a:rPr lang="en-AU" sz="9600" dirty="0" smtClean="0"/>
              <a:t> </a:t>
            </a:r>
            <a:r>
              <a:rPr lang="en-AU" sz="9600" dirty="0" err="1" smtClean="0"/>
              <a:t>Pustakawan</a:t>
            </a:r>
            <a:r>
              <a:rPr lang="en-AU" sz="9600" dirty="0" smtClean="0"/>
              <a:t> &amp; </a:t>
            </a:r>
            <a:r>
              <a:rPr lang="en-AU" sz="9600" dirty="0" err="1" smtClean="0"/>
              <a:t>Angka</a:t>
            </a:r>
            <a:r>
              <a:rPr lang="en-AU" sz="9600" dirty="0" smtClean="0"/>
              <a:t> </a:t>
            </a:r>
            <a:r>
              <a:rPr lang="en-AU" sz="9600" dirty="0" err="1" smtClean="0"/>
              <a:t>Kreditnya</a:t>
            </a:r>
            <a:r>
              <a:rPr lang="en-AU" sz="9600" dirty="0" smtClean="0"/>
              <a:t>, </a:t>
            </a:r>
            <a:r>
              <a:rPr lang="en-AU" sz="9600" dirty="0" err="1" smtClean="0"/>
              <a:t>dmn</a:t>
            </a:r>
            <a:r>
              <a:rPr lang="en-AU" sz="9600" dirty="0" smtClean="0"/>
              <a:t> </a:t>
            </a:r>
            <a:r>
              <a:rPr lang="en-AU" sz="9600" dirty="0" err="1" smtClean="0"/>
              <a:t>pertimbangan</a:t>
            </a:r>
            <a:r>
              <a:rPr lang="en-AU" sz="9600" dirty="0" smtClean="0"/>
              <a:t> </a:t>
            </a:r>
            <a:r>
              <a:rPr lang="en-AU" sz="9600" dirty="0" err="1" smtClean="0"/>
              <a:t>utama</a:t>
            </a:r>
            <a:r>
              <a:rPr lang="en-AU" sz="9600" dirty="0" smtClean="0"/>
              <a:t> </a:t>
            </a:r>
            <a:r>
              <a:rPr lang="en-AU" sz="9600" b="1" i="1" dirty="0" smtClean="0"/>
              <a:t>“</a:t>
            </a:r>
            <a:r>
              <a:rPr lang="en-AU" sz="9600" b="1" i="1" dirty="0" err="1" smtClean="0"/>
              <a:t>bhw</a:t>
            </a:r>
            <a:r>
              <a:rPr lang="en-AU" sz="9600" b="1" i="1" dirty="0" smtClean="0"/>
              <a:t> </a:t>
            </a:r>
            <a:r>
              <a:rPr lang="en-AU" sz="9600" b="1" i="1" dirty="0" err="1" smtClean="0"/>
              <a:t>dlm</a:t>
            </a:r>
            <a:r>
              <a:rPr lang="en-AU" sz="9600" b="1" i="1" dirty="0" smtClean="0"/>
              <a:t> </a:t>
            </a:r>
            <a:r>
              <a:rPr lang="en-AU" sz="9600" b="1" i="1" dirty="0" err="1" smtClean="0"/>
              <a:t>rangka</a:t>
            </a:r>
            <a:r>
              <a:rPr lang="en-AU" sz="9600" b="1" i="1" dirty="0" smtClean="0"/>
              <a:t> </a:t>
            </a:r>
            <a:r>
              <a:rPr lang="en-AU" sz="9600" b="1" i="1" dirty="0" err="1" smtClean="0"/>
              <a:t>memenuhi</a:t>
            </a:r>
            <a:r>
              <a:rPr lang="en-AU" sz="9600" b="1" i="1" dirty="0" smtClean="0"/>
              <a:t> </a:t>
            </a:r>
            <a:r>
              <a:rPr lang="en-AU" sz="9600" b="1" i="1" dirty="0" err="1" smtClean="0"/>
              <a:t>tuntutan</a:t>
            </a:r>
            <a:r>
              <a:rPr lang="en-AU" sz="9600" b="1" i="1" dirty="0" smtClean="0"/>
              <a:t> </a:t>
            </a:r>
            <a:r>
              <a:rPr lang="en-AU" sz="9600" b="1" i="1" dirty="0" err="1" smtClean="0"/>
              <a:t>perkembangan</a:t>
            </a:r>
            <a:r>
              <a:rPr lang="en-AU" sz="9600" b="1" i="1" dirty="0" smtClean="0"/>
              <a:t> </a:t>
            </a:r>
            <a:r>
              <a:rPr lang="en-AU" sz="9600" b="1" i="1" dirty="0" err="1" smtClean="0"/>
              <a:t>karir</a:t>
            </a:r>
            <a:r>
              <a:rPr lang="en-AU" sz="9600" b="1" i="1" dirty="0" smtClean="0"/>
              <a:t> &amp; </a:t>
            </a:r>
            <a:r>
              <a:rPr lang="en-AU" sz="9600" b="1" i="1" dirty="0" err="1" smtClean="0"/>
              <a:t>peningkatan</a:t>
            </a:r>
            <a:r>
              <a:rPr lang="en-AU" sz="9600" b="1" i="1" dirty="0" smtClean="0"/>
              <a:t> </a:t>
            </a:r>
            <a:r>
              <a:rPr lang="en-AU" sz="9600" b="1" i="1" dirty="0" err="1" smtClean="0"/>
              <a:t>profesionalisme</a:t>
            </a:r>
            <a:r>
              <a:rPr lang="en-AU" sz="9600" b="1" i="1" dirty="0" smtClean="0"/>
              <a:t> </a:t>
            </a:r>
            <a:r>
              <a:rPr lang="en-AU" sz="9600" b="1" i="1" dirty="0" err="1" smtClean="0"/>
              <a:t>Pustakawan</a:t>
            </a:r>
            <a:r>
              <a:rPr lang="en-AU" sz="9600" b="1" i="1" dirty="0" smtClean="0"/>
              <a:t>, </a:t>
            </a:r>
            <a:r>
              <a:rPr lang="en-AU" sz="9600" b="1" i="1" dirty="0" err="1" smtClean="0"/>
              <a:t>perlu</a:t>
            </a:r>
            <a:r>
              <a:rPr lang="en-AU" sz="9600" b="1" i="1" dirty="0" smtClean="0"/>
              <a:t> </a:t>
            </a:r>
            <a:r>
              <a:rPr lang="en-AU" sz="9600" b="1" i="1" dirty="0" err="1" smtClean="0"/>
              <a:t>mengatur</a:t>
            </a:r>
            <a:r>
              <a:rPr lang="en-AU" sz="9600" b="1" i="1" dirty="0" smtClean="0"/>
              <a:t> </a:t>
            </a:r>
            <a:r>
              <a:rPr lang="en-AU" sz="9600" b="1" i="1" dirty="0" err="1" smtClean="0"/>
              <a:t>kembali</a:t>
            </a:r>
            <a:r>
              <a:rPr lang="en-AU" sz="9600" b="1" i="1" dirty="0" smtClean="0"/>
              <a:t> </a:t>
            </a:r>
            <a:r>
              <a:rPr lang="en-AU" sz="9600" b="1" i="1" dirty="0" err="1" smtClean="0"/>
              <a:t>Kep</a:t>
            </a:r>
            <a:r>
              <a:rPr lang="en-AU" sz="9600" b="1" i="1" dirty="0" smtClean="0"/>
              <a:t>. MENPAN No. 132/KEP/ M. PAN/12/ 2002 </a:t>
            </a:r>
            <a:r>
              <a:rPr lang="en-AU" sz="9600" b="1" i="1" dirty="0" err="1" smtClean="0"/>
              <a:t>ttg</a:t>
            </a:r>
            <a:r>
              <a:rPr lang="en-AU" sz="9600" b="1" i="1" dirty="0" smtClean="0"/>
              <a:t> </a:t>
            </a:r>
            <a:r>
              <a:rPr lang="en-AU" sz="9600" b="1" i="1" dirty="0" err="1" smtClean="0"/>
              <a:t>JabFung</a:t>
            </a:r>
            <a:r>
              <a:rPr lang="en-AU" sz="9600" b="1" i="1" dirty="0" smtClean="0"/>
              <a:t> </a:t>
            </a:r>
            <a:r>
              <a:rPr lang="en-AU" sz="9600" b="1" i="1" dirty="0" err="1" smtClean="0"/>
              <a:t>Pustaka</a:t>
            </a:r>
            <a:r>
              <a:rPr lang="en-AU" sz="9600" b="1" i="1" dirty="0" smtClean="0"/>
              <a:t> wan &amp; AK-</a:t>
            </a:r>
            <a:r>
              <a:rPr lang="en-AU" sz="9600" b="1" i="1" dirty="0" err="1" smtClean="0"/>
              <a:t>nya</a:t>
            </a:r>
            <a:r>
              <a:rPr lang="en-AU" sz="9600" b="1" i="1" dirty="0" smtClean="0"/>
              <a:t>”.</a:t>
            </a:r>
            <a:r>
              <a:rPr lang="en-AU" sz="9600" dirty="0" smtClean="0"/>
              <a:t> </a:t>
            </a:r>
          </a:p>
          <a:p>
            <a:endParaRPr lang="en-AU" sz="9600" dirty="0" smtClean="0"/>
          </a:p>
          <a:p>
            <a:pPr>
              <a:buFont typeface="Wingdings" pitchFamily="2" charset="2"/>
              <a:buChar char="q"/>
            </a:pPr>
            <a:r>
              <a:rPr lang="en-US" sz="9600" dirty="0" err="1" smtClean="0"/>
              <a:t>Bermakna</a:t>
            </a:r>
            <a:r>
              <a:rPr lang="en-US" sz="9600" dirty="0" smtClean="0"/>
              <a:t> </a:t>
            </a:r>
            <a:r>
              <a:rPr lang="en-US" sz="9600" dirty="0" err="1" smtClean="0"/>
              <a:t>bhw</a:t>
            </a:r>
            <a:r>
              <a:rPr lang="en-US" sz="9600" dirty="0" smtClean="0"/>
              <a:t> </a:t>
            </a:r>
            <a:r>
              <a:rPr lang="en-US" sz="9600" dirty="0" err="1" smtClean="0"/>
              <a:t>seseorang</a:t>
            </a:r>
            <a:r>
              <a:rPr lang="en-US" sz="9600" dirty="0" smtClean="0"/>
              <a:t> </a:t>
            </a:r>
            <a:r>
              <a:rPr lang="en-US" sz="9600" dirty="0" err="1" smtClean="0"/>
              <a:t>pustakawan</a:t>
            </a:r>
            <a:r>
              <a:rPr lang="en-US" sz="9600" dirty="0" smtClean="0"/>
              <a:t> </a:t>
            </a:r>
            <a:r>
              <a:rPr lang="en-US" sz="9600" dirty="0" err="1" smtClean="0"/>
              <a:t>dpt</a:t>
            </a:r>
            <a:r>
              <a:rPr lang="en-US" sz="9600" dirty="0" smtClean="0"/>
              <a:t> </a:t>
            </a:r>
            <a:r>
              <a:rPr lang="en-US" sz="9600" dirty="0" err="1" smtClean="0"/>
              <a:t>meniti</a:t>
            </a:r>
            <a:r>
              <a:rPr lang="en-US" sz="9600" dirty="0" smtClean="0"/>
              <a:t> </a:t>
            </a:r>
            <a:r>
              <a:rPr lang="en-US" sz="9600" dirty="0" err="1" smtClean="0"/>
              <a:t>kariernya</a:t>
            </a:r>
            <a:r>
              <a:rPr lang="en-US" sz="9600" dirty="0" smtClean="0"/>
              <a:t> dg </a:t>
            </a:r>
            <a:r>
              <a:rPr lang="en-US" sz="9600" dirty="0" err="1" smtClean="0"/>
              <a:t>baik</a:t>
            </a:r>
            <a:r>
              <a:rPr lang="en-US" sz="9600" dirty="0" smtClean="0"/>
              <a:t> </a:t>
            </a:r>
            <a:r>
              <a:rPr lang="en-US" sz="9600" dirty="0" err="1" smtClean="0"/>
              <a:t>tatkala</a:t>
            </a:r>
            <a:r>
              <a:rPr lang="en-US" sz="9600" dirty="0" smtClean="0"/>
              <a:t> </a:t>
            </a:r>
            <a:r>
              <a:rPr lang="en-US" sz="9600" dirty="0" err="1" smtClean="0"/>
              <a:t>didukung</a:t>
            </a:r>
            <a:r>
              <a:rPr lang="en-US" sz="9600" dirty="0" smtClean="0"/>
              <a:t> </a:t>
            </a:r>
            <a:r>
              <a:rPr lang="en-US" sz="9600" dirty="0" err="1" smtClean="0"/>
              <a:t>keserasian</a:t>
            </a:r>
            <a:r>
              <a:rPr lang="en-US" sz="9600" dirty="0" smtClean="0"/>
              <a:t> </a:t>
            </a:r>
            <a:r>
              <a:rPr lang="en-US" sz="9600" dirty="0" err="1" smtClean="0"/>
              <a:t>peningkatan</a:t>
            </a:r>
            <a:r>
              <a:rPr lang="en-US" sz="9600" dirty="0" smtClean="0"/>
              <a:t> </a:t>
            </a:r>
            <a:r>
              <a:rPr lang="en-US" sz="9600" dirty="0" err="1" smtClean="0"/>
              <a:t>profesionalisme</a:t>
            </a:r>
            <a:r>
              <a:rPr lang="en-US" sz="9600" dirty="0" smtClean="0"/>
              <a:t> </a:t>
            </a:r>
            <a:r>
              <a:rPr lang="en-US" sz="9600" dirty="0" err="1" smtClean="0"/>
              <a:t>pustakawan</a:t>
            </a:r>
            <a:r>
              <a:rPr lang="en-US" sz="9600" dirty="0" smtClean="0"/>
              <a:t> </a:t>
            </a:r>
            <a:r>
              <a:rPr lang="en-US" sz="9600" dirty="0" err="1" smtClean="0"/>
              <a:t>itu</a:t>
            </a:r>
            <a:r>
              <a:rPr lang="en-US" sz="9600" dirty="0" smtClean="0"/>
              <a:t> </a:t>
            </a:r>
            <a:r>
              <a:rPr lang="en-US" sz="9600" dirty="0" err="1" smtClean="0"/>
              <a:t>sendiri</a:t>
            </a:r>
            <a:r>
              <a:rPr lang="en-US" sz="9600" dirty="0" smtClean="0"/>
              <a:t>, dg </a:t>
            </a:r>
            <a:r>
              <a:rPr lang="en-US" sz="9600" dirty="0" err="1" smtClean="0"/>
              <a:t>melaksanakan</a:t>
            </a:r>
            <a:r>
              <a:rPr lang="en-US" sz="9600" dirty="0" smtClean="0"/>
              <a:t> sebaik2nya tugas2 </a:t>
            </a:r>
            <a:r>
              <a:rPr lang="en-US" sz="9600" dirty="0" err="1" smtClean="0"/>
              <a:t>kepustakawanan</a:t>
            </a:r>
            <a:r>
              <a:rPr lang="en-US" sz="9600" dirty="0" smtClean="0"/>
              <a:t>, </a:t>
            </a:r>
            <a:r>
              <a:rPr lang="en-US" sz="9600" dirty="0" err="1" smtClean="0"/>
              <a:t>yi</a:t>
            </a:r>
            <a:r>
              <a:rPr lang="en-US" sz="9600" dirty="0" smtClean="0"/>
              <a:t> </a:t>
            </a:r>
            <a:r>
              <a:rPr lang="en-US" sz="9600" dirty="0" err="1" smtClean="0"/>
              <a:t>meliputi</a:t>
            </a:r>
            <a:r>
              <a:rPr lang="en-US" sz="9600" dirty="0" smtClean="0"/>
              <a:t>: </a:t>
            </a:r>
            <a:r>
              <a:rPr lang="en-US" sz="9600" dirty="0" err="1" smtClean="0"/>
              <a:t>pengelolaan</a:t>
            </a:r>
            <a:r>
              <a:rPr lang="en-US" sz="9600" dirty="0" smtClean="0"/>
              <a:t> perp., </a:t>
            </a:r>
            <a:r>
              <a:rPr lang="en-US" sz="9600" dirty="0" err="1" smtClean="0"/>
              <a:t>pelayanan</a:t>
            </a:r>
            <a:r>
              <a:rPr lang="en-US" sz="9600" dirty="0" smtClean="0"/>
              <a:t> perp. &amp; </a:t>
            </a:r>
            <a:r>
              <a:rPr lang="en-US" sz="9600" dirty="0" err="1" smtClean="0"/>
              <a:t>pengembangan</a:t>
            </a:r>
            <a:r>
              <a:rPr lang="en-US" sz="9600" dirty="0" smtClean="0"/>
              <a:t> system </a:t>
            </a:r>
            <a:r>
              <a:rPr lang="en-US" sz="9600" dirty="0" err="1" smtClean="0"/>
              <a:t>kepustakawanan</a:t>
            </a:r>
            <a:r>
              <a:rPr lang="en-US" sz="9600" dirty="0" smtClean="0"/>
              <a:t>.</a:t>
            </a:r>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7</a:t>
            </a:fld>
            <a:endParaRPr lang="en-US"/>
          </a:p>
        </p:txBody>
      </p:sp>
      <p:sp>
        <p:nvSpPr>
          <p:cNvPr id="6" name="Title 5"/>
          <p:cNvSpPr>
            <a:spLocks noGrp="1"/>
          </p:cNvSpPr>
          <p:nvPr>
            <p:ph type="title"/>
          </p:nvPr>
        </p:nvSpPr>
        <p:spPr/>
        <p:txBody>
          <a:bodyPr>
            <a:normAutofit/>
          </a:bodyPr>
          <a:lstStyle/>
          <a:p>
            <a:r>
              <a:rPr lang="en-US" sz="3600" i="1" dirty="0" err="1" smtClean="0"/>
              <a:t>Lanjutan</a:t>
            </a:r>
            <a:r>
              <a:rPr lang="en-US" sz="3600" i="1" dirty="0" smtClean="0"/>
              <a:t> (</a:t>
            </a:r>
            <a:r>
              <a:rPr lang="en-US" sz="3600" i="1" dirty="0" err="1" smtClean="0"/>
              <a:t>Pendahuluan</a:t>
            </a:r>
            <a:r>
              <a:rPr lang="en-US" sz="3600" i="1" dirty="0" smtClean="0"/>
              <a:t>)</a:t>
            </a:r>
            <a:endParaRPr lang="en-US" sz="36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Autofit/>
          </a:bodyPr>
          <a:lstStyle/>
          <a:p>
            <a:pPr>
              <a:buFont typeface="Wingdings" pitchFamily="2" charset="2"/>
              <a:buChar char="q"/>
            </a:pPr>
            <a:r>
              <a:rPr lang="en-US" sz="2000" dirty="0" smtClean="0"/>
              <a:t>Per. </a:t>
            </a:r>
            <a:r>
              <a:rPr lang="en-US" sz="2000" dirty="0"/>
              <a:t>MENPAN </a:t>
            </a:r>
            <a:r>
              <a:rPr lang="en-US" sz="2000" dirty="0" smtClean="0"/>
              <a:t>&amp; </a:t>
            </a:r>
            <a:r>
              <a:rPr lang="en-US" sz="2000" dirty="0"/>
              <a:t>RB </a:t>
            </a:r>
            <a:r>
              <a:rPr lang="en-US" sz="2000" dirty="0" smtClean="0"/>
              <a:t>No</a:t>
            </a:r>
            <a:r>
              <a:rPr lang="en-US" sz="2000" dirty="0"/>
              <a:t>. 9 </a:t>
            </a:r>
            <a:r>
              <a:rPr lang="en-US" sz="2000" dirty="0" err="1" smtClean="0"/>
              <a:t>Th</a:t>
            </a:r>
            <a:r>
              <a:rPr lang="en-US" sz="2000" dirty="0" smtClean="0"/>
              <a:t> </a:t>
            </a:r>
            <a:r>
              <a:rPr lang="en-US" sz="2000" dirty="0"/>
              <a:t>2014, </a:t>
            </a:r>
            <a:r>
              <a:rPr lang="en-US" sz="2000" dirty="0" err="1"/>
              <a:t>salah</a:t>
            </a:r>
            <a:r>
              <a:rPr lang="en-US" sz="2000" dirty="0"/>
              <a:t> </a:t>
            </a:r>
            <a:r>
              <a:rPr lang="en-US" sz="2000" dirty="0" err="1"/>
              <a:t>satu</a:t>
            </a:r>
            <a:r>
              <a:rPr lang="en-US" sz="2000" dirty="0"/>
              <a:t> </a:t>
            </a:r>
            <a:r>
              <a:rPr lang="en-US" sz="2000" dirty="0" smtClean="0"/>
              <a:t>per. per-UU-an </a:t>
            </a:r>
            <a:r>
              <a:rPr lang="en-US" sz="2000" dirty="0" err="1" smtClean="0"/>
              <a:t>wajib</a:t>
            </a:r>
            <a:r>
              <a:rPr lang="en-US" sz="2000" dirty="0" smtClean="0"/>
              <a:t> </a:t>
            </a:r>
            <a:r>
              <a:rPr lang="en-US" sz="2000" dirty="0" err="1"/>
              <a:t>dibaca</a:t>
            </a:r>
            <a:r>
              <a:rPr lang="en-US" sz="2000" dirty="0"/>
              <a:t> </a:t>
            </a:r>
            <a:r>
              <a:rPr lang="en-US" sz="2000" dirty="0" smtClean="0"/>
              <a:t>(</a:t>
            </a:r>
            <a:r>
              <a:rPr lang="en-US" sz="2000" dirty="0" err="1" smtClean="0"/>
              <a:t>Mengingat</a:t>
            </a:r>
            <a:r>
              <a:rPr lang="en-US" sz="2000" dirty="0"/>
              <a:t>) </a:t>
            </a:r>
            <a:r>
              <a:rPr lang="en-US" sz="2000" dirty="0" smtClean="0"/>
              <a:t>ad. </a:t>
            </a:r>
            <a:r>
              <a:rPr lang="en-US" sz="2000" dirty="0" err="1" smtClean="0"/>
              <a:t>Kep</a:t>
            </a:r>
            <a:r>
              <a:rPr lang="en-US" sz="2000" dirty="0" smtClean="0"/>
              <a:t>. </a:t>
            </a:r>
            <a:r>
              <a:rPr lang="en-US" sz="2000" dirty="0" err="1"/>
              <a:t>Presiden</a:t>
            </a:r>
            <a:r>
              <a:rPr lang="en-US" sz="2000" dirty="0"/>
              <a:t> RI No. 87 </a:t>
            </a:r>
            <a:r>
              <a:rPr lang="en-US" sz="2000" dirty="0" err="1" smtClean="0"/>
              <a:t>Th</a:t>
            </a:r>
            <a:r>
              <a:rPr lang="en-US" sz="2000" dirty="0" smtClean="0"/>
              <a:t> </a:t>
            </a:r>
            <a:r>
              <a:rPr lang="en-US" sz="2000" dirty="0"/>
              <a:t>1999 </a:t>
            </a:r>
            <a:r>
              <a:rPr lang="en-US" sz="2000" dirty="0" err="1" smtClean="0"/>
              <a:t>ttg</a:t>
            </a:r>
            <a:r>
              <a:rPr lang="en-US" sz="2000" dirty="0" smtClean="0"/>
              <a:t> </a:t>
            </a:r>
            <a:r>
              <a:rPr lang="en-US" sz="2000" dirty="0" err="1"/>
              <a:t>Rumpun</a:t>
            </a:r>
            <a:r>
              <a:rPr lang="en-US" sz="2000" dirty="0"/>
              <a:t> </a:t>
            </a:r>
            <a:r>
              <a:rPr lang="en-US" sz="2000" dirty="0" err="1" smtClean="0"/>
              <a:t>JabFung</a:t>
            </a:r>
            <a:r>
              <a:rPr lang="en-US" sz="2000" dirty="0" smtClean="0"/>
              <a:t> </a:t>
            </a:r>
            <a:r>
              <a:rPr lang="en-US" sz="2000" dirty="0"/>
              <a:t>PNS, </a:t>
            </a:r>
            <a:r>
              <a:rPr lang="en-US" sz="2000" dirty="0" err="1" smtClean="0"/>
              <a:t>sbgmn</a:t>
            </a:r>
            <a:r>
              <a:rPr lang="en-US" sz="2000" dirty="0" smtClean="0"/>
              <a:t> </a:t>
            </a:r>
            <a:r>
              <a:rPr lang="en-US" sz="2000" dirty="0" err="1" smtClean="0"/>
              <a:t>tlah</a:t>
            </a:r>
            <a:r>
              <a:rPr lang="en-US" sz="2000" dirty="0" smtClean="0"/>
              <a:t> </a:t>
            </a:r>
            <a:r>
              <a:rPr lang="en-US" sz="2000" dirty="0" err="1"/>
              <a:t>diubah</a:t>
            </a:r>
            <a:r>
              <a:rPr lang="en-US" sz="2000" dirty="0"/>
              <a:t> </a:t>
            </a:r>
            <a:r>
              <a:rPr lang="en-US" sz="2000" dirty="0" smtClean="0"/>
              <a:t>dg Per. </a:t>
            </a:r>
            <a:r>
              <a:rPr lang="en-US" sz="2000" dirty="0" err="1"/>
              <a:t>Presiden</a:t>
            </a:r>
            <a:r>
              <a:rPr lang="en-US" sz="2000" dirty="0"/>
              <a:t> No. 97 </a:t>
            </a:r>
            <a:r>
              <a:rPr lang="en-US" sz="2000" dirty="0" err="1" smtClean="0"/>
              <a:t>Th</a:t>
            </a:r>
            <a:r>
              <a:rPr lang="en-US" sz="2000" dirty="0" smtClean="0"/>
              <a:t> 2012. </a:t>
            </a:r>
            <a:r>
              <a:rPr lang="en-US" sz="2000" dirty="0" err="1"/>
              <a:t>Artinya</a:t>
            </a:r>
            <a:r>
              <a:rPr lang="en-US" sz="2000" dirty="0"/>
              <a:t> </a:t>
            </a:r>
            <a:r>
              <a:rPr lang="en-US" sz="2000" b="1" i="1" dirty="0" err="1" smtClean="0"/>
              <a:t>Kep</a:t>
            </a:r>
            <a:r>
              <a:rPr lang="en-US" sz="2000" b="1" i="1" dirty="0" smtClean="0"/>
              <a:t>. </a:t>
            </a:r>
            <a:r>
              <a:rPr lang="en-US" sz="2000" b="1" i="1" dirty="0" err="1" smtClean="0"/>
              <a:t>Pres</a:t>
            </a:r>
            <a:r>
              <a:rPr lang="en-US" sz="2000" b="1" i="1" dirty="0" smtClean="0"/>
              <a:t> No</a:t>
            </a:r>
            <a:r>
              <a:rPr lang="en-US" sz="2000" b="1" i="1" dirty="0"/>
              <a:t>. 87 </a:t>
            </a:r>
            <a:r>
              <a:rPr lang="en-US" sz="2000" b="1" i="1" dirty="0" err="1" smtClean="0"/>
              <a:t>tsb</a:t>
            </a:r>
            <a:r>
              <a:rPr lang="en-US" sz="2000" b="1" i="1" dirty="0" smtClean="0"/>
              <a:t> </a:t>
            </a:r>
            <a:r>
              <a:rPr lang="en-US" sz="2000" b="1" i="1" dirty="0" err="1"/>
              <a:t>masih</a:t>
            </a:r>
            <a:r>
              <a:rPr lang="en-US" sz="2000" b="1" i="1" dirty="0"/>
              <a:t> </a:t>
            </a:r>
            <a:r>
              <a:rPr lang="en-US" sz="2000" b="1" i="1" dirty="0" err="1"/>
              <a:t>berlaku</a:t>
            </a:r>
            <a:r>
              <a:rPr lang="en-US" sz="2000" b="1" i="1" dirty="0"/>
              <a:t> </a:t>
            </a:r>
            <a:r>
              <a:rPr lang="en-US" sz="2000" b="1" i="1" dirty="0" smtClean="0"/>
              <a:t>&amp; </a:t>
            </a:r>
            <a:r>
              <a:rPr lang="en-US" sz="2000" b="1" i="1" dirty="0" err="1"/>
              <a:t>relevan</a:t>
            </a:r>
            <a:r>
              <a:rPr lang="en-US" sz="2000" b="1" i="1" dirty="0"/>
              <a:t> </a:t>
            </a:r>
            <a:r>
              <a:rPr lang="en-US" sz="2000" b="1" i="1" dirty="0" err="1" smtClean="0"/>
              <a:t>utk</a:t>
            </a:r>
            <a:r>
              <a:rPr lang="en-US" sz="2000" b="1" i="1" dirty="0" smtClean="0"/>
              <a:t> </a:t>
            </a:r>
            <a:r>
              <a:rPr lang="en-US" sz="2000" b="1" i="1" dirty="0" err="1"/>
              <a:t>dijadikan</a:t>
            </a:r>
            <a:r>
              <a:rPr lang="en-US" sz="2000" b="1" i="1" dirty="0"/>
              <a:t> </a:t>
            </a:r>
            <a:r>
              <a:rPr lang="en-US" sz="2000" b="1" i="1" dirty="0" err="1" smtClean="0"/>
              <a:t>sbg</a:t>
            </a:r>
            <a:r>
              <a:rPr lang="en-US" sz="2000" b="1" i="1" dirty="0" smtClean="0"/>
              <a:t> </a:t>
            </a:r>
            <a:r>
              <a:rPr lang="en-US" sz="2000" b="1" i="1" dirty="0" err="1" smtClean="0"/>
              <a:t>dasar</a:t>
            </a:r>
            <a:r>
              <a:rPr lang="en-US" sz="2000" b="1" i="1" dirty="0" smtClean="0"/>
              <a:t> </a:t>
            </a:r>
            <a:r>
              <a:rPr lang="en-US" sz="2000" b="1" i="1" dirty="0" err="1"/>
              <a:t>atau</a:t>
            </a:r>
            <a:r>
              <a:rPr lang="en-US" sz="2000" b="1" i="1" dirty="0"/>
              <a:t> </a:t>
            </a:r>
            <a:r>
              <a:rPr lang="en-US" sz="2000" b="1" i="1" dirty="0" smtClean="0"/>
              <a:t>(</a:t>
            </a:r>
            <a:r>
              <a:rPr lang="en-US" sz="2000" b="1" i="1" dirty="0" err="1" smtClean="0"/>
              <a:t>landasan</a:t>
            </a:r>
            <a:r>
              <a:rPr lang="en-US" sz="2000" b="1" i="1" dirty="0" smtClean="0"/>
              <a:t> professional).</a:t>
            </a:r>
          </a:p>
          <a:p>
            <a:pPr>
              <a:buFont typeface="Wingdings" pitchFamily="2" charset="2"/>
              <a:buChar char="q"/>
            </a:pPr>
            <a:r>
              <a:rPr lang="en-US" sz="2000" dirty="0" err="1" smtClean="0"/>
              <a:t>Profesionalisme</a:t>
            </a:r>
            <a:r>
              <a:rPr lang="en-US" sz="2000" dirty="0" smtClean="0"/>
              <a:t> </a:t>
            </a:r>
            <a:r>
              <a:rPr lang="en-US" sz="2000" dirty="0" err="1"/>
              <a:t>pustakawan</a:t>
            </a:r>
            <a:r>
              <a:rPr lang="en-US" sz="2000" dirty="0"/>
              <a:t> </a:t>
            </a:r>
            <a:r>
              <a:rPr lang="en-US" sz="2000" dirty="0" err="1"/>
              <a:t>terwujud</a:t>
            </a:r>
            <a:r>
              <a:rPr lang="en-US" sz="2000" dirty="0"/>
              <a:t>, </a:t>
            </a:r>
            <a:r>
              <a:rPr lang="en-US" sz="2000" dirty="0" err="1"/>
              <a:t>tatkala</a:t>
            </a:r>
            <a:r>
              <a:rPr lang="en-US" sz="2000" dirty="0"/>
              <a:t> </a:t>
            </a:r>
            <a:r>
              <a:rPr lang="en-US" sz="2000" dirty="0" smtClean="0"/>
              <a:t>perp. </a:t>
            </a:r>
            <a:r>
              <a:rPr lang="en-US" sz="2000" dirty="0" err="1"/>
              <a:t>mampu</a:t>
            </a:r>
            <a:r>
              <a:rPr lang="en-US" sz="2000" dirty="0"/>
              <a:t> </a:t>
            </a:r>
            <a:r>
              <a:rPr lang="en-US" sz="2000" dirty="0" err="1"/>
              <a:t>menjamin</a:t>
            </a:r>
            <a:r>
              <a:rPr lang="en-US" sz="2000" dirty="0"/>
              <a:t> </a:t>
            </a:r>
            <a:r>
              <a:rPr lang="en-US" sz="2000" dirty="0" err="1"/>
              <a:t>ketersediaan</a:t>
            </a:r>
            <a:r>
              <a:rPr lang="en-US" sz="2000" dirty="0"/>
              <a:t>, </a:t>
            </a:r>
            <a:r>
              <a:rPr lang="en-US" sz="2000" dirty="0" err="1"/>
              <a:t>kemudahan</a:t>
            </a:r>
            <a:r>
              <a:rPr lang="en-US" sz="2000" dirty="0"/>
              <a:t>  </a:t>
            </a:r>
            <a:r>
              <a:rPr lang="en-US" sz="2000" dirty="0" smtClean="0"/>
              <a:t>&amp; </a:t>
            </a:r>
            <a:r>
              <a:rPr lang="en-US" sz="2000" dirty="0" err="1"/>
              <a:t>keberlanjutan</a:t>
            </a:r>
            <a:r>
              <a:rPr lang="en-US" sz="2000" dirty="0"/>
              <a:t> </a:t>
            </a:r>
            <a:r>
              <a:rPr lang="en-US" sz="2000" dirty="0" err="1"/>
              <a:t>akses</a:t>
            </a:r>
            <a:r>
              <a:rPr lang="en-US" sz="2000" dirty="0"/>
              <a:t> </a:t>
            </a:r>
            <a:r>
              <a:rPr lang="en-US" sz="2000" dirty="0" err="1"/>
              <a:t>informasi</a:t>
            </a:r>
            <a:r>
              <a:rPr lang="en-US" sz="2000" dirty="0"/>
              <a:t> </a:t>
            </a:r>
            <a:r>
              <a:rPr lang="en-US" sz="2000" dirty="0" err="1" smtClean="0"/>
              <a:t>yg</a:t>
            </a:r>
            <a:r>
              <a:rPr lang="en-US" sz="2000" dirty="0" smtClean="0"/>
              <a:t> </a:t>
            </a:r>
            <a:r>
              <a:rPr lang="en-US" sz="2000" dirty="0" err="1"/>
              <a:t>diperlukan</a:t>
            </a:r>
            <a:r>
              <a:rPr lang="en-US" sz="2000" dirty="0"/>
              <a:t> </a:t>
            </a:r>
            <a:r>
              <a:rPr lang="en-US" sz="2000" dirty="0" err="1" smtClean="0"/>
              <a:t>pemustaka</a:t>
            </a:r>
            <a:r>
              <a:rPr lang="en-US" sz="2000" dirty="0" smtClean="0"/>
              <a:t> </a:t>
            </a:r>
            <a:r>
              <a:rPr lang="en-US" sz="2000" dirty="0" smtClean="0">
                <a:sym typeface="Wingdings" pitchFamily="2" charset="2"/>
              </a:rPr>
              <a:t></a:t>
            </a:r>
            <a:r>
              <a:rPr lang="en-US" sz="2000" dirty="0" smtClean="0"/>
              <a:t> perp. </a:t>
            </a:r>
            <a:r>
              <a:rPr lang="en-US" sz="2000" dirty="0" err="1" smtClean="0"/>
              <a:t>dekat</a:t>
            </a:r>
            <a:r>
              <a:rPr lang="en-US" sz="2000" dirty="0" smtClean="0"/>
              <a:t> dg </a:t>
            </a:r>
            <a:r>
              <a:rPr lang="en-US" sz="2000" dirty="0" err="1"/>
              <a:t>rakyat</a:t>
            </a:r>
            <a:r>
              <a:rPr lang="en-US" sz="2000" dirty="0"/>
              <a:t> (</a:t>
            </a:r>
            <a:r>
              <a:rPr lang="en-US" sz="2000" dirty="0" err="1"/>
              <a:t>pemustakanya</a:t>
            </a:r>
            <a:r>
              <a:rPr lang="en-US" sz="2000" dirty="0"/>
              <a:t>). </a:t>
            </a:r>
            <a:r>
              <a:rPr lang="en-US" sz="2000" dirty="0" smtClean="0">
                <a:sym typeface="Wingdings" pitchFamily="2" charset="2"/>
              </a:rPr>
              <a:t> </a:t>
            </a:r>
            <a:r>
              <a:rPr lang="en-US" sz="2000" dirty="0" smtClean="0"/>
              <a:t> </a:t>
            </a:r>
            <a:r>
              <a:rPr lang="en-US" sz="2000" dirty="0" err="1"/>
              <a:t>tugas</a:t>
            </a:r>
            <a:r>
              <a:rPr lang="en-US" sz="2000" dirty="0"/>
              <a:t> </a:t>
            </a:r>
            <a:r>
              <a:rPr lang="en-US" sz="2000" dirty="0" err="1" smtClean="0"/>
              <a:t>pek</a:t>
            </a:r>
            <a:r>
              <a:rPr lang="en-US" sz="2000" dirty="0" smtClean="0"/>
              <a:t>. </a:t>
            </a:r>
            <a:r>
              <a:rPr lang="en-US" sz="2000" dirty="0" err="1" smtClean="0"/>
              <a:t>yg</a:t>
            </a:r>
            <a:r>
              <a:rPr lang="en-US" sz="2000" dirty="0" smtClean="0"/>
              <a:t> hrs </a:t>
            </a:r>
            <a:r>
              <a:rPr lang="en-US" sz="2000" dirty="0" err="1"/>
              <a:t>ia</a:t>
            </a:r>
            <a:r>
              <a:rPr lang="en-US" sz="2000" dirty="0"/>
              <a:t> </a:t>
            </a:r>
            <a:r>
              <a:rPr lang="en-US" sz="2000" dirty="0" err="1"/>
              <a:t>sadari</a:t>
            </a:r>
            <a:r>
              <a:rPr lang="en-US" sz="2000" i="1" dirty="0"/>
              <a:t> (aware</a:t>
            </a:r>
            <a:r>
              <a:rPr lang="en-US" sz="2000" i="1" dirty="0" smtClean="0"/>
              <a:t>)&amp;</a:t>
            </a:r>
            <a:r>
              <a:rPr lang="en-US" sz="2000" dirty="0" smtClean="0"/>
              <a:t> </a:t>
            </a:r>
            <a:r>
              <a:rPr lang="en-US" sz="2000" dirty="0" err="1" smtClean="0"/>
              <a:t>mem</a:t>
            </a:r>
            <a:r>
              <a:rPr lang="en-US" sz="2000" dirty="0" smtClean="0"/>
              <a:t> </a:t>
            </a:r>
            <a:r>
              <a:rPr lang="en-US" sz="2000" dirty="0" err="1" smtClean="0"/>
              <a:t>persiapkan</a:t>
            </a:r>
            <a:r>
              <a:rPr lang="en-US" sz="2000" dirty="0" smtClean="0"/>
              <a:t> </a:t>
            </a:r>
            <a:r>
              <a:rPr lang="en-US" sz="2000" dirty="0" err="1"/>
              <a:t>diri</a:t>
            </a:r>
            <a:r>
              <a:rPr lang="en-US" sz="2000" dirty="0"/>
              <a:t> </a:t>
            </a:r>
            <a:r>
              <a:rPr lang="en-US" sz="2000" i="1" dirty="0"/>
              <a:t>(prepare)</a:t>
            </a:r>
            <a:r>
              <a:rPr lang="en-US" sz="2000" dirty="0"/>
              <a:t>. </a:t>
            </a:r>
            <a:r>
              <a:rPr lang="en-US" sz="2000" b="1" i="1" dirty="0" err="1"/>
              <a:t>Tatkala</a:t>
            </a:r>
            <a:r>
              <a:rPr lang="en-US" sz="2000" b="1" i="1" dirty="0"/>
              <a:t> </a:t>
            </a:r>
            <a:r>
              <a:rPr lang="en-US" sz="2000" b="1" i="1" dirty="0" smtClean="0"/>
              <a:t>tugas2 </a:t>
            </a:r>
            <a:r>
              <a:rPr lang="en-US" sz="2000" b="1" i="1" dirty="0" err="1" smtClean="0"/>
              <a:t>tsb</a:t>
            </a:r>
            <a:r>
              <a:rPr lang="en-US" sz="2000" b="1" i="1" dirty="0" smtClean="0"/>
              <a:t> </a:t>
            </a:r>
            <a:r>
              <a:rPr lang="en-US" sz="2000" b="1" i="1" dirty="0" err="1" smtClean="0"/>
              <a:t>tdk</a:t>
            </a:r>
            <a:r>
              <a:rPr lang="en-US" sz="2000" b="1" i="1" dirty="0" smtClean="0"/>
              <a:t> </a:t>
            </a:r>
            <a:r>
              <a:rPr lang="en-US" sz="2000" b="1" i="1" dirty="0" err="1" smtClean="0"/>
              <a:t>dpt</a:t>
            </a:r>
            <a:r>
              <a:rPr lang="en-US" sz="2000" b="1" i="1" dirty="0" smtClean="0"/>
              <a:t> </a:t>
            </a:r>
            <a:r>
              <a:rPr lang="en-US" sz="2000" b="1" i="1" dirty="0" err="1" smtClean="0"/>
              <a:t>terwujud</a:t>
            </a:r>
            <a:r>
              <a:rPr lang="en-US" sz="2000" b="1" i="1" dirty="0" smtClean="0"/>
              <a:t> dg </a:t>
            </a:r>
            <a:r>
              <a:rPr lang="en-US" sz="2000" b="1" i="1" dirty="0" err="1"/>
              <a:t>baik</a:t>
            </a:r>
            <a:r>
              <a:rPr lang="en-US" sz="2000" b="1" i="1" dirty="0"/>
              <a:t>, </a:t>
            </a:r>
            <a:r>
              <a:rPr lang="en-US" sz="2000" b="1" i="1" dirty="0" err="1"/>
              <a:t>tugas</a:t>
            </a:r>
            <a:r>
              <a:rPr lang="en-US" sz="2000" b="1" i="1" dirty="0"/>
              <a:t> </a:t>
            </a:r>
            <a:r>
              <a:rPr lang="en-US" sz="2000" b="1" i="1" dirty="0" err="1" smtClean="0"/>
              <a:t>menanti</a:t>
            </a:r>
            <a:r>
              <a:rPr lang="en-US" sz="2000" b="1" i="1" dirty="0" smtClean="0"/>
              <a:t> “</a:t>
            </a:r>
            <a:r>
              <a:rPr lang="en-US" sz="2000" b="1" i="1" dirty="0" err="1" smtClean="0"/>
              <a:t>Pengemb</a:t>
            </a:r>
            <a:r>
              <a:rPr lang="en-US" sz="2000" b="1" i="1" dirty="0" smtClean="0"/>
              <a:t>. </a:t>
            </a:r>
            <a:r>
              <a:rPr lang="en-US" sz="2000" b="1" i="1" dirty="0" err="1"/>
              <a:t>Sistem</a:t>
            </a:r>
            <a:r>
              <a:rPr lang="en-US" sz="2000" b="1" i="1" dirty="0"/>
              <a:t> </a:t>
            </a:r>
            <a:r>
              <a:rPr lang="en-US" sz="2000" b="1" i="1" dirty="0" err="1"/>
              <a:t>Kepustakawanan</a:t>
            </a:r>
            <a:r>
              <a:rPr lang="en-US" sz="2000" b="1" i="1" dirty="0" smtClean="0"/>
              <a:t>”.</a:t>
            </a:r>
          </a:p>
          <a:p>
            <a:pPr>
              <a:buFont typeface="Wingdings" pitchFamily="2" charset="2"/>
              <a:buChar char="q"/>
            </a:pPr>
            <a:r>
              <a:rPr lang="en-US" sz="2000" dirty="0" err="1" smtClean="0"/>
              <a:t>Pustakawan</a:t>
            </a:r>
            <a:r>
              <a:rPr lang="en-US" sz="2000" dirty="0" smtClean="0"/>
              <a:t> </a:t>
            </a:r>
            <a:r>
              <a:rPr lang="en-US" sz="2000" dirty="0" err="1" smtClean="0"/>
              <a:t>sbg</a:t>
            </a:r>
            <a:r>
              <a:rPr lang="en-US" sz="2000" dirty="0" smtClean="0"/>
              <a:t> </a:t>
            </a:r>
            <a:r>
              <a:rPr lang="en-US" sz="2000" dirty="0" err="1"/>
              <a:t>profesi</a:t>
            </a:r>
            <a:r>
              <a:rPr lang="en-US" sz="2000" dirty="0"/>
              <a:t>, </a:t>
            </a:r>
            <a:r>
              <a:rPr lang="en-US" sz="2000" dirty="0" err="1"/>
              <a:t>tentunya</a:t>
            </a:r>
            <a:r>
              <a:rPr lang="en-US" sz="2000" dirty="0"/>
              <a:t> </a:t>
            </a:r>
            <a:r>
              <a:rPr lang="en-US" sz="2000" dirty="0" smtClean="0"/>
              <a:t>hrs </a:t>
            </a:r>
            <a:r>
              <a:rPr lang="en-US" sz="2000" dirty="0" err="1"/>
              <a:t>mempersiapkan</a:t>
            </a:r>
            <a:r>
              <a:rPr lang="en-US" sz="2000" dirty="0"/>
              <a:t> </a:t>
            </a:r>
            <a:r>
              <a:rPr lang="en-US" sz="2000" dirty="0" err="1"/>
              <a:t>diri</a:t>
            </a:r>
            <a:r>
              <a:rPr lang="en-US" sz="2000" dirty="0"/>
              <a:t> </a:t>
            </a:r>
            <a:r>
              <a:rPr lang="en-US" sz="2000" dirty="0" err="1" smtClean="0"/>
              <a:t>bagi</a:t>
            </a:r>
            <a:r>
              <a:rPr lang="en-US" sz="2000" dirty="0" smtClean="0"/>
              <a:t> </a:t>
            </a:r>
            <a:r>
              <a:rPr lang="en-US" sz="2000" dirty="0" err="1" smtClean="0"/>
              <a:t>pengembangan</a:t>
            </a:r>
            <a:r>
              <a:rPr lang="en-US" sz="2000" dirty="0" smtClean="0"/>
              <a:t> </a:t>
            </a:r>
            <a:r>
              <a:rPr lang="en-US" sz="2000" dirty="0" err="1" smtClean="0"/>
              <a:t>diri</a:t>
            </a:r>
            <a:r>
              <a:rPr lang="en-US" sz="2000" dirty="0" smtClean="0"/>
              <a:t> </a:t>
            </a:r>
            <a:r>
              <a:rPr lang="en-US" sz="2000" dirty="0" err="1" smtClean="0"/>
              <a:t>melalui</a:t>
            </a:r>
            <a:r>
              <a:rPr lang="en-US" sz="2000" dirty="0" smtClean="0"/>
              <a:t> </a:t>
            </a:r>
            <a:r>
              <a:rPr lang="en-US" sz="2000" i="1" dirty="0" err="1" smtClean="0"/>
              <a:t>lembaga</a:t>
            </a:r>
            <a:r>
              <a:rPr lang="en-US" sz="2000" i="1" dirty="0" smtClean="0"/>
              <a:t> </a:t>
            </a:r>
            <a:r>
              <a:rPr lang="en-US" sz="2000" i="1" dirty="0" err="1" smtClean="0"/>
              <a:t>kerja</a:t>
            </a:r>
            <a:r>
              <a:rPr lang="en-US" sz="2000" i="1" dirty="0" smtClean="0"/>
              <a:t> </a:t>
            </a:r>
            <a:r>
              <a:rPr lang="en-US" sz="2000" i="1" dirty="0" err="1" smtClean="0"/>
              <a:t>pustakawan</a:t>
            </a:r>
            <a:r>
              <a:rPr lang="en-US" sz="2000" i="1" dirty="0" smtClean="0"/>
              <a:t> (LKP), </a:t>
            </a:r>
            <a:r>
              <a:rPr lang="en-US" sz="2000" i="1" dirty="0" err="1" smtClean="0"/>
              <a:t>lembaga</a:t>
            </a:r>
            <a:r>
              <a:rPr lang="en-US" sz="2000" i="1" dirty="0" smtClean="0"/>
              <a:t> </a:t>
            </a:r>
            <a:r>
              <a:rPr lang="en-US" sz="2000" i="1" dirty="0" err="1" smtClean="0"/>
              <a:t>pendidikan</a:t>
            </a:r>
            <a:r>
              <a:rPr lang="en-US" sz="2000" i="1" dirty="0" smtClean="0"/>
              <a:t> </a:t>
            </a:r>
            <a:r>
              <a:rPr lang="en-US" sz="2000" i="1" dirty="0" err="1" smtClean="0"/>
              <a:t>pustakawan</a:t>
            </a:r>
            <a:r>
              <a:rPr lang="en-US" sz="2000" i="1" dirty="0" smtClean="0"/>
              <a:t> (LPP), </a:t>
            </a:r>
            <a:r>
              <a:rPr lang="en-US" sz="2000" i="1" dirty="0" err="1" smtClean="0"/>
              <a:t>organisasi</a:t>
            </a:r>
            <a:r>
              <a:rPr lang="en-US" sz="2000" i="1" dirty="0" smtClean="0"/>
              <a:t> </a:t>
            </a:r>
            <a:r>
              <a:rPr lang="en-US" sz="2000" i="1" dirty="0" err="1" smtClean="0"/>
              <a:t>profesi</a:t>
            </a:r>
            <a:r>
              <a:rPr lang="en-US" sz="2000" i="1" dirty="0" smtClean="0"/>
              <a:t> </a:t>
            </a:r>
            <a:r>
              <a:rPr lang="en-US" sz="2000" i="1" dirty="0" err="1" smtClean="0"/>
              <a:t>pustakawan</a:t>
            </a:r>
            <a:r>
              <a:rPr lang="en-US" sz="2000" i="1" dirty="0" smtClean="0"/>
              <a:t> (OPP).</a:t>
            </a:r>
            <a:endParaRPr lang="en-US" sz="2000" dirty="0"/>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8</a:t>
            </a:fld>
            <a:endParaRPr lang="en-US"/>
          </a:p>
        </p:txBody>
      </p:sp>
      <p:sp>
        <p:nvSpPr>
          <p:cNvPr id="6" name="Title 5"/>
          <p:cNvSpPr>
            <a:spLocks noGrp="1"/>
          </p:cNvSpPr>
          <p:nvPr>
            <p:ph type="title"/>
          </p:nvPr>
        </p:nvSpPr>
        <p:spPr/>
        <p:txBody>
          <a:bodyPr>
            <a:normAutofit/>
          </a:bodyPr>
          <a:lstStyle/>
          <a:p>
            <a:r>
              <a:rPr lang="en-US" sz="3600" i="1" dirty="0" err="1" smtClean="0"/>
              <a:t>Lanjutan</a:t>
            </a:r>
            <a:r>
              <a:rPr lang="en-US" sz="3600" i="1" dirty="0" smtClean="0"/>
              <a:t> (</a:t>
            </a:r>
            <a:r>
              <a:rPr lang="en-US" sz="3600" i="1" dirty="0" err="1" smtClean="0"/>
              <a:t>Pendahuluan</a:t>
            </a:r>
            <a:r>
              <a:rPr lang="en-US" sz="3600" i="1" dirty="0" smtClean="0"/>
              <a:t>)</a:t>
            </a:r>
            <a:endParaRPr lang="en-US" sz="3600" i="1" dirty="0"/>
          </a:p>
        </p:txBody>
      </p:sp>
    </p:spTree>
    <p:extLst>
      <p:ext uri="{BB962C8B-B14F-4D97-AF65-F5344CB8AC3E}">
        <p14:creationId xmlns:p14="http://schemas.microsoft.com/office/powerpoint/2010/main" xmlns="" val="240040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721431"/>
          </a:xfrm>
        </p:spPr>
        <p:txBody>
          <a:bodyPr>
            <a:noAutofit/>
          </a:bodyPr>
          <a:lstStyle/>
          <a:p>
            <a:r>
              <a:rPr lang="en-US" sz="2000" dirty="0" smtClean="0"/>
              <a:t>Dasar2 (</a:t>
            </a:r>
            <a:r>
              <a:rPr lang="en-US" sz="2000" dirty="0" err="1" smtClean="0"/>
              <a:t>landasan</a:t>
            </a:r>
            <a:r>
              <a:rPr lang="en-US" sz="2000" dirty="0" smtClean="0"/>
              <a:t>) </a:t>
            </a:r>
            <a:r>
              <a:rPr lang="en-US" sz="2000" dirty="0" err="1"/>
              <a:t>profesionalisme</a:t>
            </a:r>
            <a:r>
              <a:rPr lang="en-US" sz="2000" dirty="0"/>
              <a:t>, </a:t>
            </a:r>
            <a:r>
              <a:rPr lang="en-US" sz="2000" dirty="0" err="1"/>
              <a:t>termasuk</a:t>
            </a:r>
            <a:r>
              <a:rPr lang="en-US" sz="2000" dirty="0"/>
              <a:t> </a:t>
            </a:r>
            <a:r>
              <a:rPr lang="en-US" sz="2000" dirty="0" err="1"/>
              <a:t>profesi</a:t>
            </a:r>
            <a:r>
              <a:rPr lang="en-US" sz="2000" dirty="0"/>
              <a:t> </a:t>
            </a:r>
            <a:r>
              <a:rPr lang="en-US" sz="2000" dirty="0" err="1" smtClean="0"/>
              <a:t>pustaka</a:t>
            </a:r>
            <a:r>
              <a:rPr lang="en-US" sz="2000" dirty="0" smtClean="0"/>
              <a:t> wan</a:t>
            </a:r>
            <a:r>
              <a:rPr lang="en-US" sz="2000" dirty="0"/>
              <a:t>, </a:t>
            </a:r>
            <a:r>
              <a:rPr lang="en-US" sz="2000" dirty="0" err="1" smtClean="0"/>
              <a:t>lihat</a:t>
            </a:r>
            <a:r>
              <a:rPr lang="en-US" sz="2000" dirty="0" smtClean="0"/>
              <a:t> </a:t>
            </a:r>
            <a:r>
              <a:rPr lang="en-US" sz="2000" dirty="0" err="1" smtClean="0"/>
              <a:t>Kep</a:t>
            </a:r>
            <a:r>
              <a:rPr lang="en-US" sz="2000" dirty="0" smtClean="0"/>
              <a:t>. </a:t>
            </a:r>
            <a:r>
              <a:rPr lang="en-US" sz="2000" dirty="0" err="1"/>
              <a:t>Presiden</a:t>
            </a:r>
            <a:r>
              <a:rPr lang="en-US" sz="2000" dirty="0"/>
              <a:t> RI No. 87 </a:t>
            </a:r>
            <a:r>
              <a:rPr lang="en-US" sz="2000" dirty="0" err="1" smtClean="0"/>
              <a:t>Thn</a:t>
            </a:r>
            <a:r>
              <a:rPr lang="en-US" sz="2000" dirty="0" smtClean="0"/>
              <a:t> </a:t>
            </a:r>
            <a:r>
              <a:rPr lang="en-US" sz="2000" dirty="0"/>
              <a:t>1999 </a:t>
            </a:r>
            <a:r>
              <a:rPr lang="en-US" sz="2000" dirty="0" err="1" smtClean="0"/>
              <a:t>ttg</a:t>
            </a:r>
            <a:r>
              <a:rPr lang="en-US" sz="2000" dirty="0" smtClean="0"/>
              <a:t> </a:t>
            </a:r>
            <a:r>
              <a:rPr lang="en-US" sz="2000" dirty="0" err="1"/>
              <a:t>Rumpun</a:t>
            </a:r>
            <a:r>
              <a:rPr lang="en-US" sz="2000" dirty="0"/>
              <a:t> </a:t>
            </a:r>
            <a:r>
              <a:rPr lang="en-US" sz="2000" dirty="0" smtClean="0"/>
              <a:t>Jab- Fung PNS, &amp; </a:t>
            </a:r>
            <a:r>
              <a:rPr lang="en-US" sz="2000" dirty="0" err="1"/>
              <a:t>etika</a:t>
            </a:r>
            <a:r>
              <a:rPr lang="en-US" sz="2000" dirty="0"/>
              <a:t> </a:t>
            </a:r>
            <a:r>
              <a:rPr lang="en-US" sz="2000" dirty="0" err="1"/>
              <a:t>profesi</a:t>
            </a:r>
            <a:r>
              <a:rPr lang="en-US" sz="2000" dirty="0"/>
              <a:t> </a:t>
            </a:r>
            <a:r>
              <a:rPr lang="en-US" sz="2000" dirty="0" err="1" smtClean="0"/>
              <a:t>melengkapi</a:t>
            </a:r>
            <a:r>
              <a:rPr lang="en-US" sz="2000" dirty="0" smtClean="0"/>
              <a:t>, </a:t>
            </a:r>
            <a:r>
              <a:rPr lang="en-US" sz="2000" dirty="0" err="1" smtClean="0"/>
              <a:t>sbb</a:t>
            </a:r>
            <a:r>
              <a:rPr lang="en-US" sz="2000" dirty="0" smtClean="0"/>
              <a:t>.:</a:t>
            </a:r>
            <a:endParaRPr lang="en-US" sz="2000" dirty="0"/>
          </a:p>
          <a:p>
            <a:pPr marL="109728" indent="0">
              <a:buNone/>
            </a:pPr>
            <a:r>
              <a:rPr lang="en-US" sz="2000" dirty="0"/>
              <a:t> </a:t>
            </a:r>
          </a:p>
          <a:p>
            <a:pPr marL="109728" lvl="0" indent="0">
              <a:buNone/>
            </a:pPr>
            <a:r>
              <a:rPr lang="en-US" sz="2000" b="1" i="1" dirty="0" smtClean="0"/>
              <a:t>1. </a:t>
            </a:r>
            <a:r>
              <a:rPr lang="en-US" sz="2000" b="1" i="1" dirty="0" err="1" smtClean="0"/>
              <a:t>Keputusan</a:t>
            </a:r>
            <a:r>
              <a:rPr lang="en-US" sz="2000" b="1" i="1" dirty="0" smtClean="0"/>
              <a:t> </a:t>
            </a:r>
            <a:r>
              <a:rPr lang="en-US" sz="2000" b="1" i="1" dirty="0" err="1"/>
              <a:t>Presiden</a:t>
            </a:r>
            <a:r>
              <a:rPr lang="en-US" sz="2000" b="1" i="1" dirty="0"/>
              <a:t> RI No. 87 </a:t>
            </a:r>
            <a:r>
              <a:rPr lang="en-US" sz="2000" b="1" i="1" dirty="0" err="1"/>
              <a:t>Tahun</a:t>
            </a:r>
            <a:r>
              <a:rPr lang="en-US" sz="2000" b="1" i="1" dirty="0"/>
              <a:t> 1999; </a:t>
            </a:r>
            <a:endParaRPr lang="en-US" sz="2000" dirty="0"/>
          </a:p>
          <a:p>
            <a:r>
              <a:rPr lang="en-US" sz="2000" dirty="0" err="1" smtClean="0"/>
              <a:t>Kep</a:t>
            </a:r>
            <a:r>
              <a:rPr lang="en-US" sz="2000" dirty="0" smtClean="0"/>
              <a:t>. </a:t>
            </a:r>
            <a:r>
              <a:rPr lang="en-US" sz="2000" dirty="0"/>
              <a:t>MENPAN No. </a:t>
            </a:r>
            <a:r>
              <a:rPr lang="en-US" sz="2000" dirty="0" smtClean="0"/>
              <a:t>33/1998 </a:t>
            </a:r>
            <a:r>
              <a:rPr lang="en-US" sz="2000" dirty="0" err="1" smtClean="0"/>
              <a:t>ttg</a:t>
            </a:r>
            <a:r>
              <a:rPr lang="en-US" sz="2000" dirty="0" smtClean="0"/>
              <a:t> JFP </a:t>
            </a:r>
            <a:r>
              <a:rPr lang="en-US" sz="2000" dirty="0" err="1" smtClean="0"/>
              <a:t>disempurnakan</a:t>
            </a:r>
            <a:r>
              <a:rPr lang="en-US" sz="2000" dirty="0" smtClean="0"/>
              <a:t> dg </a:t>
            </a:r>
            <a:r>
              <a:rPr lang="en-US" sz="2000" dirty="0" err="1" smtClean="0"/>
              <a:t>Kep</a:t>
            </a:r>
            <a:r>
              <a:rPr lang="en-US" sz="2000" dirty="0" smtClean="0"/>
              <a:t>. </a:t>
            </a:r>
            <a:r>
              <a:rPr lang="en-US" sz="2000" dirty="0"/>
              <a:t>MENPAN No. 132/KEP/M.PAN/XII/2002. </a:t>
            </a:r>
            <a:r>
              <a:rPr lang="en-US" sz="2000" dirty="0" err="1" smtClean="0"/>
              <a:t>Umumnya</a:t>
            </a:r>
            <a:r>
              <a:rPr lang="en-US" sz="2000" dirty="0" smtClean="0"/>
              <a:t> </a:t>
            </a:r>
            <a:r>
              <a:rPr lang="en-US" sz="2000" dirty="0" err="1" smtClean="0"/>
              <a:t>Pustakwan</a:t>
            </a:r>
            <a:r>
              <a:rPr lang="en-US" sz="2000" dirty="0" smtClean="0"/>
              <a:t> </a:t>
            </a:r>
            <a:r>
              <a:rPr lang="en-US" sz="2000" dirty="0" err="1"/>
              <a:t>hanya</a:t>
            </a:r>
            <a:r>
              <a:rPr lang="en-US" sz="2000" dirty="0"/>
              <a:t> </a:t>
            </a:r>
            <a:r>
              <a:rPr lang="en-US" sz="2000" dirty="0" err="1"/>
              <a:t>melihat</a:t>
            </a:r>
            <a:r>
              <a:rPr lang="en-US" sz="2000" dirty="0"/>
              <a:t> </a:t>
            </a:r>
            <a:r>
              <a:rPr lang="en-US" sz="2000" dirty="0" err="1"/>
              <a:t>rumpun</a:t>
            </a:r>
            <a:r>
              <a:rPr lang="en-US" sz="2000" dirty="0"/>
              <a:t> </a:t>
            </a:r>
            <a:r>
              <a:rPr lang="en-US" sz="2000" dirty="0" err="1" smtClean="0"/>
              <a:t>jabfung</a:t>
            </a:r>
            <a:r>
              <a:rPr lang="en-US" sz="2000" dirty="0" smtClean="0"/>
              <a:t> </a:t>
            </a:r>
            <a:r>
              <a:rPr lang="en-US" sz="2000" dirty="0" err="1"/>
              <a:t>semata</a:t>
            </a:r>
            <a:r>
              <a:rPr lang="en-US" sz="2000" dirty="0"/>
              <a:t> </a:t>
            </a:r>
            <a:r>
              <a:rPr lang="en-US" sz="2000" dirty="0" err="1"/>
              <a:t>dimana</a:t>
            </a:r>
            <a:r>
              <a:rPr lang="en-US" sz="2000" dirty="0"/>
              <a:t> </a:t>
            </a:r>
            <a:r>
              <a:rPr lang="en-US" sz="2000" dirty="0" err="1"/>
              <a:t>nomor</a:t>
            </a:r>
            <a:r>
              <a:rPr lang="en-US" sz="2000" dirty="0"/>
              <a:t> </a:t>
            </a:r>
            <a:r>
              <a:rPr lang="en-US" sz="2000" dirty="0" err="1"/>
              <a:t>urut</a:t>
            </a:r>
            <a:r>
              <a:rPr lang="en-US" sz="2000" dirty="0"/>
              <a:t> 21 “</a:t>
            </a:r>
            <a:r>
              <a:rPr lang="en-US" sz="2000" dirty="0" err="1"/>
              <a:t>Rumpun</a:t>
            </a:r>
            <a:r>
              <a:rPr lang="en-US" sz="2000" dirty="0"/>
              <a:t> </a:t>
            </a:r>
            <a:r>
              <a:rPr lang="en-US" sz="2000" dirty="0" err="1"/>
              <a:t>Arsiparis</a:t>
            </a:r>
            <a:r>
              <a:rPr lang="en-US" sz="2000" dirty="0"/>
              <a:t>, </a:t>
            </a:r>
            <a:r>
              <a:rPr lang="en-US" sz="2000" dirty="0" err="1"/>
              <a:t>Pustakawan</a:t>
            </a:r>
            <a:r>
              <a:rPr lang="en-US" sz="2000" dirty="0"/>
              <a:t> </a:t>
            </a:r>
            <a:r>
              <a:rPr lang="en-US" sz="2000" dirty="0" smtClean="0"/>
              <a:t>&amp; </a:t>
            </a:r>
            <a:r>
              <a:rPr lang="en-US" sz="2000" dirty="0" err="1" smtClean="0"/>
              <a:t>yg</a:t>
            </a:r>
            <a:r>
              <a:rPr lang="en-US" sz="2000" dirty="0" smtClean="0"/>
              <a:t> </a:t>
            </a:r>
            <a:r>
              <a:rPr lang="en-US" sz="2000" dirty="0" err="1"/>
              <a:t>berkaitan</a:t>
            </a:r>
            <a:r>
              <a:rPr lang="en-US" sz="2000" dirty="0"/>
              <a:t>” </a:t>
            </a:r>
            <a:r>
              <a:rPr lang="en-US" sz="2000" dirty="0" err="1" smtClean="0"/>
              <a:t>dr</a:t>
            </a:r>
            <a:r>
              <a:rPr lang="en-US" sz="2000" dirty="0" smtClean="0"/>
              <a:t> </a:t>
            </a:r>
            <a:r>
              <a:rPr lang="en-US" sz="2000" dirty="0"/>
              <a:t>25 </a:t>
            </a:r>
            <a:r>
              <a:rPr lang="en-US" sz="2000" dirty="0" err="1"/>
              <a:t>rumpun</a:t>
            </a:r>
            <a:r>
              <a:rPr lang="en-US" sz="2000" dirty="0"/>
              <a:t> </a:t>
            </a:r>
            <a:r>
              <a:rPr lang="en-US" sz="2000" dirty="0" err="1" smtClean="0"/>
              <a:t>yg</a:t>
            </a:r>
            <a:r>
              <a:rPr lang="en-US" sz="2000" dirty="0" smtClean="0"/>
              <a:t> </a:t>
            </a:r>
            <a:r>
              <a:rPr lang="en-US" sz="2000" dirty="0" err="1"/>
              <a:t>diakui</a:t>
            </a:r>
            <a:r>
              <a:rPr lang="en-US" sz="2000" dirty="0"/>
              <a:t>, </a:t>
            </a:r>
            <a:r>
              <a:rPr lang="en-US" sz="2000" dirty="0" smtClean="0">
                <a:sym typeface="Wingdings" pitchFamily="2" charset="2"/>
              </a:rPr>
              <a:t> </a:t>
            </a:r>
            <a:r>
              <a:rPr lang="en-US" sz="2000" dirty="0" err="1" smtClean="0"/>
              <a:t>sementara</a:t>
            </a:r>
            <a:r>
              <a:rPr lang="en-US" sz="2000" dirty="0" smtClean="0"/>
              <a:t> </a:t>
            </a:r>
            <a:r>
              <a:rPr lang="en-US" sz="2000" dirty="0" err="1"/>
              <a:t>kualifikasi</a:t>
            </a:r>
            <a:r>
              <a:rPr lang="en-US" sz="2000" dirty="0"/>
              <a:t> professional </a:t>
            </a:r>
            <a:r>
              <a:rPr lang="en-US" sz="2000" dirty="0" smtClean="0"/>
              <a:t>&amp; </a:t>
            </a:r>
            <a:r>
              <a:rPr lang="en-US" sz="2000" dirty="0" err="1"/>
              <a:t>kualifikasi</a:t>
            </a:r>
            <a:r>
              <a:rPr lang="en-US" sz="2000" dirty="0"/>
              <a:t> </a:t>
            </a:r>
            <a:r>
              <a:rPr lang="en-US" sz="2000" dirty="0" err="1"/>
              <a:t>teknisi</a:t>
            </a:r>
            <a:r>
              <a:rPr lang="en-US" sz="2000" dirty="0"/>
              <a:t> </a:t>
            </a:r>
            <a:r>
              <a:rPr lang="en-US" sz="2000" dirty="0" err="1" smtClean="0"/>
              <a:t>sbg</a:t>
            </a:r>
            <a:r>
              <a:rPr lang="en-US" sz="2000" dirty="0" smtClean="0"/>
              <a:t> </a:t>
            </a:r>
            <a:r>
              <a:rPr lang="en-US" sz="2000" dirty="0" err="1"/>
              <a:t>dasar</a:t>
            </a:r>
            <a:r>
              <a:rPr lang="en-US" sz="2000" dirty="0"/>
              <a:t> </a:t>
            </a:r>
            <a:r>
              <a:rPr lang="en-US" sz="2000" dirty="0" smtClean="0"/>
              <a:t>(</a:t>
            </a:r>
            <a:r>
              <a:rPr lang="en-US" sz="2000" dirty="0" err="1" smtClean="0"/>
              <a:t>landasan</a:t>
            </a:r>
            <a:r>
              <a:rPr lang="en-US" sz="2000" dirty="0" smtClean="0"/>
              <a:t>) </a:t>
            </a:r>
            <a:r>
              <a:rPr lang="en-US" sz="2000" dirty="0" err="1"/>
              <a:t>kerja</a:t>
            </a:r>
            <a:r>
              <a:rPr lang="en-US" sz="2000" dirty="0"/>
              <a:t> </a:t>
            </a:r>
            <a:r>
              <a:rPr lang="en-US" sz="2000" dirty="0" err="1"/>
              <a:t>kurang</a:t>
            </a:r>
            <a:r>
              <a:rPr lang="en-US" sz="2000" dirty="0"/>
              <a:t> </a:t>
            </a:r>
            <a:r>
              <a:rPr lang="en-US" sz="2000" dirty="0" err="1"/>
              <a:t>dicermati</a:t>
            </a:r>
            <a:r>
              <a:rPr lang="en-US" sz="2000" dirty="0"/>
              <a:t>. </a:t>
            </a:r>
            <a:endParaRPr lang="en-US" sz="2000" dirty="0" smtClean="0"/>
          </a:p>
          <a:p>
            <a:r>
              <a:rPr lang="en-US" sz="2000" dirty="0" err="1" smtClean="0"/>
              <a:t>Satu</a:t>
            </a:r>
            <a:r>
              <a:rPr lang="en-US" sz="2000" dirty="0" smtClean="0"/>
              <a:t> </a:t>
            </a:r>
            <a:r>
              <a:rPr lang="en-US" sz="2000" dirty="0" err="1"/>
              <a:t>pertimbangan</a:t>
            </a:r>
            <a:r>
              <a:rPr lang="en-US" sz="2000" dirty="0"/>
              <a:t> </a:t>
            </a:r>
            <a:r>
              <a:rPr lang="en-US" sz="2000" dirty="0" err="1"/>
              <a:t>utama</a:t>
            </a:r>
            <a:r>
              <a:rPr lang="en-US" sz="2000" dirty="0"/>
              <a:t> </a:t>
            </a:r>
            <a:r>
              <a:rPr lang="en-US" sz="2000" dirty="0" err="1" smtClean="0"/>
              <a:t>terbit</a:t>
            </a:r>
            <a:r>
              <a:rPr lang="en-US" sz="2000" dirty="0" smtClean="0"/>
              <a:t> </a:t>
            </a:r>
            <a:r>
              <a:rPr lang="en-US" sz="2000" dirty="0" err="1" smtClean="0"/>
              <a:t>Kep</a:t>
            </a:r>
            <a:r>
              <a:rPr lang="en-US" sz="2000" dirty="0" smtClean="0"/>
              <a:t>. </a:t>
            </a:r>
            <a:r>
              <a:rPr lang="en-US" sz="2000" dirty="0" err="1"/>
              <a:t>Presiden</a:t>
            </a:r>
            <a:r>
              <a:rPr lang="en-US" sz="2000" dirty="0"/>
              <a:t> RI No. 87 </a:t>
            </a:r>
            <a:r>
              <a:rPr lang="en-US" sz="2000" dirty="0" err="1" smtClean="0"/>
              <a:t>Thn</a:t>
            </a:r>
            <a:r>
              <a:rPr lang="en-US" sz="2000" dirty="0" smtClean="0"/>
              <a:t> </a:t>
            </a:r>
            <a:r>
              <a:rPr lang="en-US" sz="2000" dirty="0"/>
              <a:t>1999 </a:t>
            </a:r>
            <a:r>
              <a:rPr lang="en-US" sz="2000" dirty="0" err="1" smtClean="0"/>
              <a:t>adlh</a:t>
            </a:r>
            <a:r>
              <a:rPr lang="en-US" sz="2000" dirty="0" smtClean="0"/>
              <a:t> </a:t>
            </a:r>
            <a:r>
              <a:rPr lang="en-US" sz="2000" b="1" i="1" dirty="0"/>
              <a:t>“</a:t>
            </a:r>
            <a:r>
              <a:rPr lang="en-US" sz="2000" b="1" i="1" dirty="0" err="1" smtClean="0"/>
              <a:t>bhw</a:t>
            </a:r>
            <a:r>
              <a:rPr lang="en-US" sz="2000" b="1" i="1" dirty="0" smtClean="0"/>
              <a:t> </a:t>
            </a:r>
            <a:r>
              <a:rPr lang="en-US" sz="2000" b="1" i="1" dirty="0" err="1" smtClean="0"/>
              <a:t>utk</a:t>
            </a:r>
            <a:r>
              <a:rPr lang="en-US" sz="2000" b="1" i="1" dirty="0" smtClean="0"/>
              <a:t> </a:t>
            </a:r>
            <a:r>
              <a:rPr lang="en-US" sz="2000" b="1" i="1" dirty="0" err="1"/>
              <a:t>mewadahi</a:t>
            </a:r>
            <a:r>
              <a:rPr lang="en-US" sz="2000" b="1" i="1" dirty="0"/>
              <a:t> </a:t>
            </a:r>
            <a:r>
              <a:rPr lang="en-US" sz="2000" b="1" i="1" dirty="0" err="1"/>
              <a:t>keberadaan</a:t>
            </a:r>
            <a:r>
              <a:rPr lang="en-US" sz="2000" b="1" i="1" dirty="0"/>
              <a:t> </a:t>
            </a:r>
            <a:r>
              <a:rPr lang="en-US" sz="2000" b="1" i="1" dirty="0" smtClean="0"/>
              <a:t>&amp; </a:t>
            </a:r>
            <a:r>
              <a:rPr lang="en-US" sz="2000" b="1" i="1" dirty="0" err="1"/>
              <a:t>sekaligus</a:t>
            </a:r>
            <a:r>
              <a:rPr lang="en-US" sz="2000" b="1" i="1" dirty="0"/>
              <a:t> </a:t>
            </a:r>
            <a:r>
              <a:rPr lang="en-US" sz="2000" b="1" i="1" dirty="0" err="1" smtClean="0"/>
              <a:t>sbg</a:t>
            </a:r>
            <a:r>
              <a:rPr lang="en-US" sz="2000" b="1" i="1" dirty="0" smtClean="0"/>
              <a:t> </a:t>
            </a:r>
            <a:r>
              <a:rPr lang="en-US" sz="2000" b="1" i="1" dirty="0" err="1"/>
              <a:t>landasan</a:t>
            </a:r>
            <a:r>
              <a:rPr lang="en-US" sz="2000" b="1" i="1" dirty="0"/>
              <a:t> </a:t>
            </a:r>
            <a:r>
              <a:rPr lang="en-US" sz="2000" b="1" i="1" dirty="0" err="1"/>
              <a:t>bagi</a:t>
            </a:r>
            <a:r>
              <a:rPr lang="en-US" sz="2000" b="1" i="1" dirty="0"/>
              <a:t> </a:t>
            </a:r>
            <a:r>
              <a:rPr lang="en-US" sz="2000" b="1" i="1" dirty="0" err="1"/>
              <a:t>penetapan</a:t>
            </a:r>
            <a:r>
              <a:rPr lang="en-US" sz="2000" b="1" i="1" dirty="0"/>
              <a:t> </a:t>
            </a:r>
            <a:r>
              <a:rPr lang="en-US" sz="2000" b="1" i="1" dirty="0" smtClean="0"/>
              <a:t>jabatan2 </a:t>
            </a:r>
            <a:r>
              <a:rPr lang="en-US" sz="2000" b="1" i="1" dirty="0" err="1"/>
              <a:t>fungsional</a:t>
            </a:r>
            <a:r>
              <a:rPr lang="en-US" sz="2000" b="1" i="1" dirty="0"/>
              <a:t> </a:t>
            </a:r>
            <a:r>
              <a:rPr lang="en-US" sz="2000" b="1" i="1" dirty="0" err="1" smtClean="0"/>
              <a:t>yg</a:t>
            </a:r>
            <a:r>
              <a:rPr lang="en-US" sz="2000" b="1" i="1" dirty="0" smtClean="0"/>
              <a:t> </a:t>
            </a:r>
            <a:r>
              <a:rPr lang="en-US" sz="2000" b="1" i="1" dirty="0" err="1" smtClean="0"/>
              <a:t>diperlukan</a:t>
            </a:r>
            <a:r>
              <a:rPr lang="en-US" sz="2000" b="1" i="1" dirty="0" smtClean="0"/>
              <a:t> </a:t>
            </a:r>
            <a:r>
              <a:rPr lang="en-US" sz="2000" b="1" i="1" dirty="0" err="1" smtClean="0"/>
              <a:t>dlm</a:t>
            </a:r>
            <a:r>
              <a:rPr lang="en-US" sz="2000" b="1" i="1" dirty="0" smtClean="0"/>
              <a:t> </a:t>
            </a:r>
            <a:r>
              <a:rPr lang="en-US" sz="2000" b="1" i="1" dirty="0" err="1"/>
              <a:t>penyelenggaraan</a:t>
            </a:r>
            <a:r>
              <a:rPr lang="en-US" sz="2000" b="1" i="1" dirty="0"/>
              <a:t> </a:t>
            </a:r>
            <a:r>
              <a:rPr lang="en-US" sz="2000" b="1" i="1" dirty="0" err="1"/>
              <a:t>pemerintahan</a:t>
            </a:r>
            <a:r>
              <a:rPr lang="en-US" sz="2000" b="1" i="1" dirty="0"/>
              <a:t>, </a:t>
            </a:r>
            <a:r>
              <a:rPr lang="en-US" sz="2000" b="1" i="1" dirty="0" err="1"/>
              <a:t>dipandang</a:t>
            </a:r>
            <a:r>
              <a:rPr lang="en-US" sz="2000" b="1" i="1" dirty="0"/>
              <a:t> </a:t>
            </a:r>
            <a:r>
              <a:rPr lang="en-US" sz="2000" b="1" i="1" dirty="0" err="1"/>
              <a:t>perlu</a:t>
            </a:r>
            <a:r>
              <a:rPr lang="en-US" sz="2000" b="1" i="1" dirty="0"/>
              <a:t> </a:t>
            </a:r>
            <a:r>
              <a:rPr lang="en-US" sz="2000" b="1" i="1" dirty="0" err="1" smtClean="0"/>
              <a:t>mene</a:t>
            </a:r>
            <a:r>
              <a:rPr lang="en-US" sz="2000" b="1" i="1" dirty="0" smtClean="0"/>
              <a:t>- </a:t>
            </a:r>
            <a:r>
              <a:rPr lang="en-US" sz="2000" b="1" i="1" dirty="0" err="1" smtClean="0"/>
              <a:t>tapkan</a:t>
            </a:r>
            <a:r>
              <a:rPr lang="en-US" sz="2000" b="1" i="1" dirty="0" smtClean="0"/>
              <a:t> </a:t>
            </a:r>
            <a:r>
              <a:rPr lang="en-US" sz="2000" b="1" i="1" dirty="0" err="1"/>
              <a:t>Rumpun</a:t>
            </a:r>
            <a:r>
              <a:rPr lang="en-US" sz="2000" b="1" i="1" dirty="0"/>
              <a:t> </a:t>
            </a:r>
            <a:r>
              <a:rPr lang="en-US" sz="2000" b="1" i="1" dirty="0" err="1"/>
              <a:t>Jabatan</a:t>
            </a:r>
            <a:r>
              <a:rPr lang="en-US" sz="2000" b="1" i="1" dirty="0"/>
              <a:t> </a:t>
            </a:r>
            <a:r>
              <a:rPr lang="en-US" sz="2000" b="1" i="1" dirty="0" err="1"/>
              <a:t>Fungsional</a:t>
            </a:r>
            <a:r>
              <a:rPr lang="en-US" sz="2000" b="1" i="1" dirty="0"/>
              <a:t> PNS”.</a:t>
            </a:r>
            <a:r>
              <a:rPr lang="en-US" sz="2000" dirty="0"/>
              <a:t> </a:t>
            </a:r>
          </a:p>
          <a:p>
            <a:r>
              <a:rPr lang="en-US" sz="2000" dirty="0"/>
              <a:t> </a:t>
            </a:r>
          </a:p>
        </p:txBody>
      </p:sp>
      <p:sp>
        <p:nvSpPr>
          <p:cNvPr id="3" name="Date Placeholder 2"/>
          <p:cNvSpPr>
            <a:spLocks noGrp="1"/>
          </p:cNvSpPr>
          <p:nvPr>
            <p:ph type="dt" sz="half" idx="10"/>
          </p:nvPr>
        </p:nvSpPr>
        <p:spPr/>
        <p:txBody>
          <a:bodyPr/>
          <a:lstStyle/>
          <a:p>
            <a:r>
              <a:rPr lang="en-US" smtClean="0"/>
              <a:t>24 SEPTEMBER 2016</a:t>
            </a:r>
            <a:endParaRPr lang="en-US"/>
          </a:p>
        </p:txBody>
      </p:sp>
      <p:sp>
        <p:nvSpPr>
          <p:cNvPr id="4" name="Footer Placeholder 3"/>
          <p:cNvSpPr>
            <a:spLocks noGrp="1"/>
          </p:cNvSpPr>
          <p:nvPr>
            <p:ph type="ftr" sz="quarter" idx="11"/>
          </p:nvPr>
        </p:nvSpPr>
        <p:spPr/>
        <p:txBody>
          <a:bodyPr/>
          <a:lstStyle/>
          <a:p>
            <a:r>
              <a:rPr lang="en-US" smtClean="0"/>
              <a:t>supriyanto_prabowo@yahoo.com</a:t>
            </a:r>
            <a:endParaRPr lang="en-US"/>
          </a:p>
        </p:txBody>
      </p:sp>
      <p:sp>
        <p:nvSpPr>
          <p:cNvPr id="5" name="Slide Number Placeholder 4"/>
          <p:cNvSpPr>
            <a:spLocks noGrp="1"/>
          </p:cNvSpPr>
          <p:nvPr>
            <p:ph type="sldNum" sz="quarter" idx="12"/>
          </p:nvPr>
        </p:nvSpPr>
        <p:spPr/>
        <p:txBody>
          <a:bodyPr/>
          <a:lstStyle/>
          <a:p>
            <a:fld id="{E1AD78F7-9B0F-4F0A-9334-772460733DEB}" type="slidenum">
              <a:rPr lang="en-US" smtClean="0"/>
              <a:pPr/>
              <a:t>9</a:t>
            </a:fld>
            <a:endParaRPr lang="en-US"/>
          </a:p>
        </p:txBody>
      </p:sp>
      <p:sp>
        <p:nvSpPr>
          <p:cNvPr id="6" name="Title 5"/>
          <p:cNvSpPr>
            <a:spLocks noGrp="1"/>
          </p:cNvSpPr>
          <p:nvPr>
            <p:ph type="title"/>
          </p:nvPr>
        </p:nvSpPr>
        <p:spPr/>
        <p:txBody>
          <a:bodyPr>
            <a:normAutofit/>
          </a:bodyPr>
          <a:lstStyle/>
          <a:p>
            <a:r>
              <a:rPr lang="en-US" i="1" dirty="0" smtClean="0">
                <a:solidFill>
                  <a:srgbClr val="FF0000"/>
                </a:solidFill>
              </a:rPr>
              <a:t>B. DASAR-2 PROFESIONALISME</a:t>
            </a:r>
            <a:endParaRPr lang="en-US" i="1"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6733</TotalTime>
  <Words>5152</Words>
  <Application>Microsoft Office PowerPoint</Application>
  <PresentationFormat>On-screen Show (4:3)</PresentationFormat>
  <Paragraphs>640</Paragraphs>
  <Slides>54</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Concourse</vt:lpstr>
      <vt:lpstr>Slide</vt:lpstr>
      <vt:lpstr>Bitmap Image</vt:lpstr>
      <vt:lpstr>Slide 1</vt:lpstr>
      <vt:lpstr>Slide 2</vt:lpstr>
      <vt:lpstr>POKOK BAHASAN</vt:lpstr>
      <vt:lpstr>ABSTRAK</vt:lpstr>
      <vt:lpstr>A. PENDAHULUAN</vt:lpstr>
      <vt:lpstr>Lanjutan (Pendahuluan)</vt:lpstr>
      <vt:lpstr>Lanjutan (Pendahuluan)</vt:lpstr>
      <vt:lpstr>Lanjutan (Pendahuluan)</vt:lpstr>
      <vt:lpstr>B. DASAR-2 PROFESIONALISME</vt:lpstr>
      <vt:lpstr>Lnjutan (DASAR-2 PROFESIONALISME)</vt:lpstr>
      <vt:lpstr>Lanjutan (Dasar Profesionaloisme)</vt:lpstr>
      <vt:lpstr>   Pasal 5 ayat (1) Jabfung keahlian adalah jabfung yg pelaksanaan tugasnya :  </vt:lpstr>
      <vt:lpstr>Ayat (2) Bobot Jabfung: 4 Jenjang</vt:lpstr>
      <vt:lpstr>Rasional &amp; Proporsional Dukungan Kpd Tupoksi</vt:lpstr>
      <vt:lpstr>Lanjutan (Kualifikasi Trampil)</vt:lpstr>
      <vt:lpstr>Lanjutan (Dasar Profesional)</vt:lpstr>
      <vt:lpstr>2. Etika Profesi &amp; Kode Etik Profesi</vt:lpstr>
      <vt:lpstr>Lanjutan (Etika Profesi &amp; Kode Etik Profesi)</vt:lpstr>
      <vt:lpstr>Lanjutan (Etika Profesi &amp; Kode Etik P.)</vt:lpstr>
      <vt:lpstr>Lanjutan (Kode Etik)</vt:lpstr>
      <vt:lpstr>Etika Profesi (Pustakawan Badung)</vt:lpstr>
      <vt:lpstr>C. JABATAN FUNGSIONAL  PUSTAKAWAN &amp; AK-NYA</vt:lpstr>
      <vt:lpstr>Lanjutan</vt:lpstr>
      <vt:lpstr>PERMENPAN &amp; RB RI No. 9 Th 2014</vt:lpstr>
      <vt:lpstr>Lanjutan (Bbrp Pengertian)</vt:lpstr>
      <vt:lpstr>Slide 26</vt:lpstr>
      <vt:lpstr>Slide 27</vt:lpstr>
      <vt:lpstr>Slide 28</vt:lpstr>
      <vt:lpstr>Lanjutan (Tugas Pokok – Pasal 4)</vt:lpstr>
      <vt:lpstr>Implementasi Kegiatan (PerMenpan &amp; RB No. 9 Thn 2014, Pasal 9)</vt:lpstr>
      <vt:lpstr>Lanjutan</vt:lpstr>
      <vt:lpstr>Lanjutan </vt:lpstr>
      <vt:lpstr>Lanjutan (Pasal 12)</vt:lpstr>
      <vt:lpstr>Tata Cara Penyusunan SKP</vt:lpstr>
      <vt:lpstr>Slide 35</vt:lpstr>
      <vt:lpstr>UNSUR-UNSUR SKP</vt:lpstr>
      <vt:lpstr>Lanjutan (Pengemb. Profesi – Menulis)</vt:lpstr>
      <vt:lpstr>Lanjutan</vt:lpstr>
      <vt:lpstr>Lanjutan (Top Carrier)</vt:lpstr>
      <vt:lpstr>Lanjutan (Pengangkatan Pertama)</vt:lpstr>
      <vt:lpstr>Kep. Menakertrans ttg SKKNI bid. Perp. </vt:lpstr>
      <vt:lpstr>Lanjutan (KEP MENAKERTRANS)</vt:lpstr>
      <vt:lpstr>Lanjutan (SKKNI) </vt:lpstr>
      <vt:lpstr>Lanjutan (SKKNI)</vt:lpstr>
      <vt:lpstr>Slide 45</vt:lpstr>
      <vt:lpstr>Slide 46</vt:lpstr>
      <vt:lpstr>Lanjutan (1. LKP ; 2. LPP)</vt:lpstr>
      <vt:lpstr>Lanjutan (Strategi Pengemb.)</vt:lpstr>
      <vt:lpstr>Slide 49</vt:lpstr>
      <vt:lpstr>Lanjutan (KOMPETENSI PUSTAKAWAN)</vt:lpstr>
      <vt:lpstr>E. PENUTUP </vt:lpstr>
      <vt:lpstr>Lanjutan (PENUTUP) </vt:lpstr>
      <vt:lpstr>Slide 53</vt:lpstr>
      <vt:lpstr>Slide 54</vt:lpstr>
    </vt:vector>
  </TitlesOfParts>
  <Company>Perpusnas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Nelwaty</dc:creator>
  <cp:lastModifiedBy>biro sdm</cp:lastModifiedBy>
  <cp:revision>725</cp:revision>
  <cp:lastPrinted>2016-09-13T03:39:17Z</cp:lastPrinted>
  <dcterms:created xsi:type="dcterms:W3CDTF">2013-04-04T01:29:13Z</dcterms:created>
  <dcterms:modified xsi:type="dcterms:W3CDTF">2016-09-21T01:34:37Z</dcterms:modified>
</cp:coreProperties>
</file>