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304" r:id="rId3"/>
    <p:sldId id="301" r:id="rId4"/>
    <p:sldId id="290" r:id="rId5"/>
    <p:sldId id="288" r:id="rId6"/>
    <p:sldId id="289" r:id="rId7"/>
    <p:sldId id="291" r:id="rId8"/>
    <p:sldId id="293" r:id="rId9"/>
    <p:sldId id="294" r:id="rId10"/>
    <p:sldId id="295" r:id="rId11"/>
    <p:sldId id="263" r:id="rId12"/>
    <p:sldId id="297" r:id="rId13"/>
    <p:sldId id="266" r:id="rId14"/>
    <p:sldId id="299" r:id="rId15"/>
    <p:sldId id="268" r:id="rId16"/>
    <p:sldId id="269" r:id="rId17"/>
    <p:sldId id="270" r:id="rId18"/>
    <p:sldId id="271" r:id="rId19"/>
    <p:sldId id="272" r:id="rId20"/>
    <p:sldId id="273" r:id="rId21"/>
    <p:sldId id="274" r:id="rId22"/>
    <p:sldId id="275" r:id="rId23"/>
    <p:sldId id="277" r:id="rId24"/>
    <p:sldId id="278" r:id="rId25"/>
    <p:sldId id="279" r:id="rId26"/>
    <p:sldId id="280" r:id="rId27"/>
    <p:sldId id="282" r:id="rId28"/>
    <p:sldId id="300" r:id="rId29"/>
    <p:sldId id="283" r:id="rId30"/>
    <p:sldId id="284" r:id="rId31"/>
    <p:sldId id="285" r:id="rId32"/>
    <p:sldId id="305" r:id="rId3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238" y="-6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8A567-BBC4-45B8-9D66-25BA1E4DFF85}"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id-ID"/>
        </a:p>
      </dgm:t>
    </dgm:pt>
    <dgm:pt modelId="{06D1219A-857D-46E4-AA62-82E14A64457C}">
      <dgm:prSet phldrT="[Text]" custT="1"/>
      <dgm:spPr/>
      <dgm:t>
        <a:bodyPr/>
        <a:lstStyle/>
        <a:p>
          <a:r>
            <a:rPr lang="id-ID" sz="1800" b="1" dirty="0" smtClean="0"/>
            <a:t>Penerjemah Ahli Utama </a:t>
          </a:r>
          <a:endParaRPr lang="id-ID" sz="1800" b="1" dirty="0"/>
        </a:p>
      </dgm:t>
    </dgm:pt>
    <dgm:pt modelId="{AD91C5BB-B206-4158-A74C-B6BAF2A0C75F}" type="parTrans" cxnId="{7BB66A98-32C8-424E-8CCC-BE7CA13C5D73}">
      <dgm:prSet/>
      <dgm:spPr/>
      <dgm:t>
        <a:bodyPr/>
        <a:lstStyle/>
        <a:p>
          <a:endParaRPr lang="id-ID"/>
        </a:p>
      </dgm:t>
    </dgm:pt>
    <dgm:pt modelId="{C6A8D5DA-25A5-4C5F-9CDF-5FA868FF162F}" type="sibTrans" cxnId="{7BB66A98-32C8-424E-8CCC-BE7CA13C5D73}">
      <dgm:prSet/>
      <dgm:spPr/>
      <dgm:t>
        <a:bodyPr/>
        <a:lstStyle/>
        <a:p>
          <a:endParaRPr lang="id-ID"/>
        </a:p>
      </dgm:t>
    </dgm:pt>
    <dgm:pt modelId="{C0DBA677-4213-4D25-AC08-EB0C55251DD7}">
      <dgm:prSet phldrT="[Text]" custT="1"/>
      <dgm:spPr/>
      <dgm:t>
        <a:bodyPr/>
        <a:lstStyle/>
        <a:p>
          <a:r>
            <a:rPr lang="id-ID" sz="2000" b="1" dirty="0" smtClean="0"/>
            <a:t>Penerjemah Ahli Madya </a:t>
          </a:r>
          <a:endParaRPr lang="id-ID" sz="2000" b="1" dirty="0"/>
        </a:p>
      </dgm:t>
    </dgm:pt>
    <dgm:pt modelId="{EC8C0501-87D5-4260-B675-FAD73DB41F79}" type="parTrans" cxnId="{A5B5350C-9E70-4F0B-8399-75910524FFDC}">
      <dgm:prSet/>
      <dgm:spPr/>
      <dgm:t>
        <a:bodyPr/>
        <a:lstStyle/>
        <a:p>
          <a:endParaRPr lang="id-ID"/>
        </a:p>
      </dgm:t>
    </dgm:pt>
    <dgm:pt modelId="{5C12516E-5A1A-4AA5-9ECE-0D57BACCA79B}" type="sibTrans" cxnId="{A5B5350C-9E70-4F0B-8399-75910524FFDC}">
      <dgm:prSet/>
      <dgm:spPr/>
      <dgm:t>
        <a:bodyPr/>
        <a:lstStyle/>
        <a:p>
          <a:endParaRPr lang="id-ID"/>
        </a:p>
      </dgm:t>
    </dgm:pt>
    <dgm:pt modelId="{16B719FB-41D9-4EBC-B995-9A14E5E48CC8}">
      <dgm:prSet phldrT="[Text]" custT="1"/>
      <dgm:spPr/>
      <dgm:t>
        <a:bodyPr/>
        <a:lstStyle/>
        <a:p>
          <a:r>
            <a:rPr lang="id-ID" sz="2400" b="1" dirty="0" smtClean="0"/>
            <a:t>Penerjemah Ahli Muda</a:t>
          </a:r>
          <a:endParaRPr lang="id-ID" sz="2400" b="1" dirty="0"/>
        </a:p>
      </dgm:t>
    </dgm:pt>
    <dgm:pt modelId="{26E0E0A2-3FF0-493A-852F-C55F406DADF0}" type="parTrans" cxnId="{961A3C1B-EBF5-4330-973D-2E1F8EBE4468}">
      <dgm:prSet/>
      <dgm:spPr/>
      <dgm:t>
        <a:bodyPr/>
        <a:lstStyle/>
        <a:p>
          <a:endParaRPr lang="id-ID"/>
        </a:p>
      </dgm:t>
    </dgm:pt>
    <dgm:pt modelId="{E9B32820-F5B9-4C2B-9D3A-F9F03E86454E}" type="sibTrans" cxnId="{961A3C1B-EBF5-4330-973D-2E1F8EBE4468}">
      <dgm:prSet/>
      <dgm:spPr/>
      <dgm:t>
        <a:bodyPr/>
        <a:lstStyle/>
        <a:p>
          <a:endParaRPr lang="id-ID"/>
        </a:p>
      </dgm:t>
    </dgm:pt>
    <dgm:pt modelId="{F3CC7028-C226-4203-8227-F0E2C3731B6D}">
      <dgm:prSet phldrT="[Text]"/>
      <dgm:spPr/>
      <dgm:t>
        <a:bodyPr/>
        <a:lstStyle/>
        <a:p>
          <a:r>
            <a:rPr lang="id-ID" b="1" dirty="0" smtClean="0"/>
            <a:t>Penerjemah Ahli </a:t>
          </a:r>
        </a:p>
        <a:p>
          <a:r>
            <a:rPr lang="id-ID" b="1" dirty="0" smtClean="0"/>
            <a:t>Pertama </a:t>
          </a:r>
          <a:endParaRPr lang="id-ID" b="1" dirty="0"/>
        </a:p>
      </dgm:t>
    </dgm:pt>
    <dgm:pt modelId="{16704D44-71F8-4DBB-9081-D81C47AC183B}" type="parTrans" cxnId="{A2A10F95-937E-4EAA-8CDA-CD824ED2BD15}">
      <dgm:prSet/>
      <dgm:spPr/>
      <dgm:t>
        <a:bodyPr/>
        <a:lstStyle/>
        <a:p>
          <a:endParaRPr lang="id-ID"/>
        </a:p>
      </dgm:t>
    </dgm:pt>
    <dgm:pt modelId="{61E1DE77-1663-459D-A846-F0AA3A88840C}" type="sibTrans" cxnId="{A2A10F95-937E-4EAA-8CDA-CD824ED2BD15}">
      <dgm:prSet/>
      <dgm:spPr/>
      <dgm:t>
        <a:bodyPr/>
        <a:lstStyle/>
        <a:p>
          <a:endParaRPr lang="id-ID"/>
        </a:p>
      </dgm:t>
    </dgm:pt>
    <dgm:pt modelId="{14920597-6605-499A-98E2-C395E5B7F23A}" type="pres">
      <dgm:prSet presAssocID="{5A48A567-BBC4-45B8-9D66-25BA1E4DFF85}" presName="Name0" presStyleCnt="0">
        <dgm:presLayoutVars>
          <dgm:dir/>
          <dgm:animLvl val="lvl"/>
          <dgm:resizeHandles val="exact"/>
        </dgm:presLayoutVars>
      </dgm:prSet>
      <dgm:spPr/>
      <dgm:t>
        <a:bodyPr/>
        <a:lstStyle/>
        <a:p>
          <a:endParaRPr lang="id-ID"/>
        </a:p>
      </dgm:t>
    </dgm:pt>
    <dgm:pt modelId="{24BD9685-3CA0-4FC2-B9A5-EF7BF8335288}" type="pres">
      <dgm:prSet presAssocID="{06D1219A-857D-46E4-AA62-82E14A64457C}" presName="Name8" presStyleCnt="0"/>
      <dgm:spPr/>
    </dgm:pt>
    <dgm:pt modelId="{D3C6F1E7-92A6-4439-88C4-72DD09DEFF6B}" type="pres">
      <dgm:prSet presAssocID="{06D1219A-857D-46E4-AA62-82E14A64457C}" presName="level" presStyleLbl="node1" presStyleIdx="0" presStyleCnt="4">
        <dgm:presLayoutVars>
          <dgm:chMax val="1"/>
          <dgm:bulletEnabled val="1"/>
        </dgm:presLayoutVars>
      </dgm:prSet>
      <dgm:spPr/>
      <dgm:t>
        <a:bodyPr/>
        <a:lstStyle/>
        <a:p>
          <a:endParaRPr lang="id-ID"/>
        </a:p>
      </dgm:t>
    </dgm:pt>
    <dgm:pt modelId="{BFB519EF-1A2E-4015-8D88-EE8BC58E0463}" type="pres">
      <dgm:prSet presAssocID="{06D1219A-857D-46E4-AA62-82E14A64457C}" presName="levelTx" presStyleLbl="revTx" presStyleIdx="0" presStyleCnt="0">
        <dgm:presLayoutVars>
          <dgm:chMax val="1"/>
          <dgm:bulletEnabled val="1"/>
        </dgm:presLayoutVars>
      </dgm:prSet>
      <dgm:spPr/>
      <dgm:t>
        <a:bodyPr/>
        <a:lstStyle/>
        <a:p>
          <a:endParaRPr lang="id-ID"/>
        </a:p>
      </dgm:t>
    </dgm:pt>
    <dgm:pt modelId="{5CDB683C-CF83-4104-B1B9-F49A6C9859FA}" type="pres">
      <dgm:prSet presAssocID="{C0DBA677-4213-4D25-AC08-EB0C55251DD7}" presName="Name8" presStyleCnt="0"/>
      <dgm:spPr/>
    </dgm:pt>
    <dgm:pt modelId="{E8574ABE-4F0D-40D2-A632-E309AAD2C751}" type="pres">
      <dgm:prSet presAssocID="{C0DBA677-4213-4D25-AC08-EB0C55251DD7}" presName="level" presStyleLbl="node1" presStyleIdx="1" presStyleCnt="4">
        <dgm:presLayoutVars>
          <dgm:chMax val="1"/>
          <dgm:bulletEnabled val="1"/>
        </dgm:presLayoutVars>
      </dgm:prSet>
      <dgm:spPr/>
      <dgm:t>
        <a:bodyPr/>
        <a:lstStyle/>
        <a:p>
          <a:endParaRPr lang="id-ID"/>
        </a:p>
      </dgm:t>
    </dgm:pt>
    <dgm:pt modelId="{89E998A6-F947-4E4F-9884-63D16168DB3F}" type="pres">
      <dgm:prSet presAssocID="{C0DBA677-4213-4D25-AC08-EB0C55251DD7}" presName="levelTx" presStyleLbl="revTx" presStyleIdx="0" presStyleCnt="0">
        <dgm:presLayoutVars>
          <dgm:chMax val="1"/>
          <dgm:bulletEnabled val="1"/>
        </dgm:presLayoutVars>
      </dgm:prSet>
      <dgm:spPr/>
      <dgm:t>
        <a:bodyPr/>
        <a:lstStyle/>
        <a:p>
          <a:endParaRPr lang="id-ID"/>
        </a:p>
      </dgm:t>
    </dgm:pt>
    <dgm:pt modelId="{C56E4DB1-3FF8-4210-8669-9C3D0E5C36C3}" type="pres">
      <dgm:prSet presAssocID="{16B719FB-41D9-4EBC-B995-9A14E5E48CC8}" presName="Name8" presStyleCnt="0"/>
      <dgm:spPr/>
    </dgm:pt>
    <dgm:pt modelId="{D9CFD015-D8BD-43EC-A075-77AD00061F3F}" type="pres">
      <dgm:prSet presAssocID="{16B719FB-41D9-4EBC-B995-9A14E5E48CC8}" presName="level" presStyleLbl="node1" presStyleIdx="2" presStyleCnt="4" custLinFactNeighborX="-85" custLinFactNeighborY="1504">
        <dgm:presLayoutVars>
          <dgm:chMax val="1"/>
          <dgm:bulletEnabled val="1"/>
        </dgm:presLayoutVars>
      </dgm:prSet>
      <dgm:spPr/>
      <dgm:t>
        <a:bodyPr/>
        <a:lstStyle/>
        <a:p>
          <a:endParaRPr lang="id-ID"/>
        </a:p>
      </dgm:t>
    </dgm:pt>
    <dgm:pt modelId="{18F4F64D-29E7-478F-AE67-F5B67515C256}" type="pres">
      <dgm:prSet presAssocID="{16B719FB-41D9-4EBC-B995-9A14E5E48CC8}" presName="levelTx" presStyleLbl="revTx" presStyleIdx="0" presStyleCnt="0">
        <dgm:presLayoutVars>
          <dgm:chMax val="1"/>
          <dgm:bulletEnabled val="1"/>
        </dgm:presLayoutVars>
      </dgm:prSet>
      <dgm:spPr/>
      <dgm:t>
        <a:bodyPr/>
        <a:lstStyle/>
        <a:p>
          <a:endParaRPr lang="id-ID"/>
        </a:p>
      </dgm:t>
    </dgm:pt>
    <dgm:pt modelId="{1E91DC76-1305-48CD-A4FC-572BEA0B4743}" type="pres">
      <dgm:prSet presAssocID="{F3CC7028-C226-4203-8227-F0E2C3731B6D}" presName="Name8" presStyleCnt="0"/>
      <dgm:spPr/>
    </dgm:pt>
    <dgm:pt modelId="{FA65148B-4548-45E5-BCAF-1791D4E832E9}" type="pres">
      <dgm:prSet presAssocID="{F3CC7028-C226-4203-8227-F0E2C3731B6D}" presName="level" presStyleLbl="node1" presStyleIdx="3" presStyleCnt="4" custLinFactNeighborX="-85" custLinFactNeighborY="1504">
        <dgm:presLayoutVars>
          <dgm:chMax val="1"/>
          <dgm:bulletEnabled val="1"/>
        </dgm:presLayoutVars>
      </dgm:prSet>
      <dgm:spPr/>
      <dgm:t>
        <a:bodyPr/>
        <a:lstStyle/>
        <a:p>
          <a:endParaRPr lang="id-ID"/>
        </a:p>
      </dgm:t>
    </dgm:pt>
    <dgm:pt modelId="{5A00E52A-5C7F-4772-B0A5-C593256583BF}" type="pres">
      <dgm:prSet presAssocID="{F3CC7028-C226-4203-8227-F0E2C3731B6D}" presName="levelTx" presStyleLbl="revTx" presStyleIdx="0" presStyleCnt="0">
        <dgm:presLayoutVars>
          <dgm:chMax val="1"/>
          <dgm:bulletEnabled val="1"/>
        </dgm:presLayoutVars>
      </dgm:prSet>
      <dgm:spPr/>
      <dgm:t>
        <a:bodyPr/>
        <a:lstStyle/>
        <a:p>
          <a:endParaRPr lang="id-ID"/>
        </a:p>
      </dgm:t>
    </dgm:pt>
  </dgm:ptLst>
  <dgm:cxnLst>
    <dgm:cxn modelId="{8487092B-4630-4CC4-B1BE-BDE450919619}" type="presOf" srcId="{5A48A567-BBC4-45B8-9D66-25BA1E4DFF85}" destId="{14920597-6605-499A-98E2-C395E5B7F23A}" srcOrd="0" destOrd="0" presId="urn:microsoft.com/office/officeart/2005/8/layout/pyramid1"/>
    <dgm:cxn modelId="{A5B5350C-9E70-4F0B-8399-75910524FFDC}" srcId="{5A48A567-BBC4-45B8-9D66-25BA1E4DFF85}" destId="{C0DBA677-4213-4D25-AC08-EB0C55251DD7}" srcOrd="1" destOrd="0" parTransId="{EC8C0501-87D5-4260-B675-FAD73DB41F79}" sibTransId="{5C12516E-5A1A-4AA5-9ECE-0D57BACCA79B}"/>
    <dgm:cxn modelId="{BB6B5D91-0CC9-4524-881D-3AD1FC78F095}" type="presOf" srcId="{16B719FB-41D9-4EBC-B995-9A14E5E48CC8}" destId="{18F4F64D-29E7-478F-AE67-F5B67515C256}" srcOrd="1" destOrd="0" presId="urn:microsoft.com/office/officeart/2005/8/layout/pyramid1"/>
    <dgm:cxn modelId="{A2A10F95-937E-4EAA-8CDA-CD824ED2BD15}" srcId="{5A48A567-BBC4-45B8-9D66-25BA1E4DFF85}" destId="{F3CC7028-C226-4203-8227-F0E2C3731B6D}" srcOrd="3" destOrd="0" parTransId="{16704D44-71F8-4DBB-9081-D81C47AC183B}" sibTransId="{61E1DE77-1663-459D-A846-F0AA3A88840C}"/>
    <dgm:cxn modelId="{961A3C1B-EBF5-4330-973D-2E1F8EBE4468}" srcId="{5A48A567-BBC4-45B8-9D66-25BA1E4DFF85}" destId="{16B719FB-41D9-4EBC-B995-9A14E5E48CC8}" srcOrd="2" destOrd="0" parTransId="{26E0E0A2-3FF0-493A-852F-C55F406DADF0}" sibTransId="{E9B32820-F5B9-4C2B-9D3A-F9F03E86454E}"/>
    <dgm:cxn modelId="{D2D00C58-760D-47D8-9DE0-1F1AC19E6954}" type="presOf" srcId="{F3CC7028-C226-4203-8227-F0E2C3731B6D}" destId="{5A00E52A-5C7F-4772-B0A5-C593256583BF}" srcOrd="1" destOrd="0" presId="urn:microsoft.com/office/officeart/2005/8/layout/pyramid1"/>
    <dgm:cxn modelId="{2D0F5420-CD26-43DC-B7AD-E445776BD0DA}" type="presOf" srcId="{F3CC7028-C226-4203-8227-F0E2C3731B6D}" destId="{FA65148B-4548-45E5-BCAF-1791D4E832E9}" srcOrd="0" destOrd="0" presId="urn:microsoft.com/office/officeart/2005/8/layout/pyramid1"/>
    <dgm:cxn modelId="{7BB66A98-32C8-424E-8CCC-BE7CA13C5D73}" srcId="{5A48A567-BBC4-45B8-9D66-25BA1E4DFF85}" destId="{06D1219A-857D-46E4-AA62-82E14A64457C}" srcOrd="0" destOrd="0" parTransId="{AD91C5BB-B206-4158-A74C-B6BAF2A0C75F}" sibTransId="{C6A8D5DA-25A5-4C5F-9CDF-5FA868FF162F}"/>
    <dgm:cxn modelId="{4B78319F-8A00-4671-A875-AA3EDECAA26F}" type="presOf" srcId="{06D1219A-857D-46E4-AA62-82E14A64457C}" destId="{D3C6F1E7-92A6-4439-88C4-72DD09DEFF6B}" srcOrd="0" destOrd="0" presId="urn:microsoft.com/office/officeart/2005/8/layout/pyramid1"/>
    <dgm:cxn modelId="{CB38FF25-2235-44D5-A7B6-DDCCF9810E9A}" type="presOf" srcId="{C0DBA677-4213-4D25-AC08-EB0C55251DD7}" destId="{89E998A6-F947-4E4F-9884-63D16168DB3F}" srcOrd="1" destOrd="0" presId="urn:microsoft.com/office/officeart/2005/8/layout/pyramid1"/>
    <dgm:cxn modelId="{1101485E-36D4-4B8F-A4F5-B1337161D63D}" type="presOf" srcId="{C0DBA677-4213-4D25-AC08-EB0C55251DD7}" destId="{E8574ABE-4F0D-40D2-A632-E309AAD2C751}" srcOrd="0" destOrd="0" presId="urn:microsoft.com/office/officeart/2005/8/layout/pyramid1"/>
    <dgm:cxn modelId="{2D3D561A-EB08-4674-91C9-E6165FA0F798}" type="presOf" srcId="{16B719FB-41D9-4EBC-B995-9A14E5E48CC8}" destId="{D9CFD015-D8BD-43EC-A075-77AD00061F3F}" srcOrd="0" destOrd="0" presId="urn:microsoft.com/office/officeart/2005/8/layout/pyramid1"/>
    <dgm:cxn modelId="{E5507C85-7074-46DF-A7BC-A526B7797D29}" type="presOf" srcId="{06D1219A-857D-46E4-AA62-82E14A64457C}" destId="{BFB519EF-1A2E-4015-8D88-EE8BC58E0463}" srcOrd="1" destOrd="0" presId="urn:microsoft.com/office/officeart/2005/8/layout/pyramid1"/>
    <dgm:cxn modelId="{124F9C78-CEC9-46A0-A718-9CF7E6D36715}" type="presParOf" srcId="{14920597-6605-499A-98E2-C395E5B7F23A}" destId="{24BD9685-3CA0-4FC2-B9A5-EF7BF8335288}" srcOrd="0" destOrd="0" presId="urn:microsoft.com/office/officeart/2005/8/layout/pyramid1"/>
    <dgm:cxn modelId="{CF6AD408-C04E-4E01-9B92-6DB95425DAD2}" type="presParOf" srcId="{24BD9685-3CA0-4FC2-B9A5-EF7BF8335288}" destId="{D3C6F1E7-92A6-4439-88C4-72DD09DEFF6B}" srcOrd="0" destOrd="0" presId="urn:microsoft.com/office/officeart/2005/8/layout/pyramid1"/>
    <dgm:cxn modelId="{7336003C-4021-4E20-B8BD-097016655CA8}" type="presParOf" srcId="{24BD9685-3CA0-4FC2-B9A5-EF7BF8335288}" destId="{BFB519EF-1A2E-4015-8D88-EE8BC58E0463}" srcOrd="1" destOrd="0" presId="urn:microsoft.com/office/officeart/2005/8/layout/pyramid1"/>
    <dgm:cxn modelId="{01850542-51EE-4F74-A334-5D2EA68507A1}" type="presParOf" srcId="{14920597-6605-499A-98E2-C395E5B7F23A}" destId="{5CDB683C-CF83-4104-B1B9-F49A6C9859FA}" srcOrd="1" destOrd="0" presId="urn:microsoft.com/office/officeart/2005/8/layout/pyramid1"/>
    <dgm:cxn modelId="{7DFC6829-D03E-4E78-B4AF-53486146311F}" type="presParOf" srcId="{5CDB683C-CF83-4104-B1B9-F49A6C9859FA}" destId="{E8574ABE-4F0D-40D2-A632-E309AAD2C751}" srcOrd="0" destOrd="0" presId="urn:microsoft.com/office/officeart/2005/8/layout/pyramid1"/>
    <dgm:cxn modelId="{BCCBFCD6-7248-4CBB-8CAF-CDB9B80AD69A}" type="presParOf" srcId="{5CDB683C-CF83-4104-B1B9-F49A6C9859FA}" destId="{89E998A6-F947-4E4F-9884-63D16168DB3F}" srcOrd="1" destOrd="0" presId="urn:microsoft.com/office/officeart/2005/8/layout/pyramid1"/>
    <dgm:cxn modelId="{EC99116A-B3E8-4284-8EFB-9FC388277C77}" type="presParOf" srcId="{14920597-6605-499A-98E2-C395E5B7F23A}" destId="{C56E4DB1-3FF8-4210-8669-9C3D0E5C36C3}" srcOrd="2" destOrd="0" presId="urn:microsoft.com/office/officeart/2005/8/layout/pyramid1"/>
    <dgm:cxn modelId="{42519064-F365-4B90-B01A-9D838DBC4001}" type="presParOf" srcId="{C56E4DB1-3FF8-4210-8669-9C3D0E5C36C3}" destId="{D9CFD015-D8BD-43EC-A075-77AD00061F3F}" srcOrd="0" destOrd="0" presId="urn:microsoft.com/office/officeart/2005/8/layout/pyramid1"/>
    <dgm:cxn modelId="{CD86B415-D8D9-4016-B719-0F150D48EAC4}" type="presParOf" srcId="{C56E4DB1-3FF8-4210-8669-9C3D0E5C36C3}" destId="{18F4F64D-29E7-478F-AE67-F5B67515C256}" srcOrd="1" destOrd="0" presId="urn:microsoft.com/office/officeart/2005/8/layout/pyramid1"/>
    <dgm:cxn modelId="{4E93429A-46F8-4042-9474-3D2EF01FF08D}" type="presParOf" srcId="{14920597-6605-499A-98E2-C395E5B7F23A}" destId="{1E91DC76-1305-48CD-A4FC-572BEA0B4743}" srcOrd="3" destOrd="0" presId="urn:microsoft.com/office/officeart/2005/8/layout/pyramid1"/>
    <dgm:cxn modelId="{59D33E56-6597-47F3-9F02-A52537114472}" type="presParOf" srcId="{1E91DC76-1305-48CD-A4FC-572BEA0B4743}" destId="{FA65148B-4548-45E5-BCAF-1791D4E832E9}" srcOrd="0" destOrd="0" presId="urn:microsoft.com/office/officeart/2005/8/layout/pyramid1"/>
    <dgm:cxn modelId="{BEBE7E18-FD0F-474C-B98D-047DCC4FC4AD}" type="presParOf" srcId="{1E91DC76-1305-48CD-A4FC-572BEA0B4743}" destId="{5A00E52A-5C7F-4772-B0A5-C593256583BF}"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C6F1E7-92A6-4439-88C4-72DD09DEFF6B}">
      <dsp:nvSpPr>
        <dsp:cNvPr id="0" name=""/>
        <dsp:cNvSpPr/>
      </dsp:nvSpPr>
      <dsp:spPr>
        <a:xfrm>
          <a:off x="2812256" y="0"/>
          <a:ext cx="1874837" cy="870349"/>
        </a:xfrm>
        <a:prstGeom prst="trapezoid">
          <a:avLst>
            <a:gd name="adj" fmla="val 10770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t>Penerjemah Ahli Utama </a:t>
          </a:r>
          <a:endParaRPr lang="id-ID" sz="1800" b="1" kern="1200" dirty="0"/>
        </a:p>
      </dsp:txBody>
      <dsp:txXfrm>
        <a:off x="2812256" y="0"/>
        <a:ext cx="1874837" cy="870349"/>
      </dsp:txXfrm>
    </dsp:sp>
    <dsp:sp modelId="{E8574ABE-4F0D-40D2-A632-E309AAD2C751}">
      <dsp:nvSpPr>
        <dsp:cNvPr id="0" name=""/>
        <dsp:cNvSpPr/>
      </dsp:nvSpPr>
      <dsp:spPr>
        <a:xfrm>
          <a:off x="1874837" y="870349"/>
          <a:ext cx="3749675" cy="870349"/>
        </a:xfrm>
        <a:prstGeom prst="trapezoid">
          <a:avLst>
            <a:gd name="adj" fmla="val 10770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b="1" kern="1200" dirty="0" smtClean="0"/>
            <a:t>Penerjemah Ahli Madya </a:t>
          </a:r>
          <a:endParaRPr lang="id-ID" sz="2000" b="1" kern="1200" dirty="0"/>
        </a:p>
      </dsp:txBody>
      <dsp:txXfrm>
        <a:off x="2531030" y="870349"/>
        <a:ext cx="2437288" cy="870349"/>
      </dsp:txXfrm>
    </dsp:sp>
    <dsp:sp modelId="{D9CFD015-D8BD-43EC-A075-77AD00061F3F}">
      <dsp:nvSpPr>
        <dsp:cNvPr id="0" name=""/>
        <dsp:cNvSpPr/>
      </dsp:nvSpPr>
      <dsp:spPr>
        <a:xfrm>
          <a:off x="932637" y="1753789"/>
          <a:ext cx="5624512" cy="870349"/>
        </a:xfrm>
        <a:prstGeom prst="trapezoid">
          <a:avLst>
            <a:gd name="adj" fmla="val 10770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d-ID" sz="2400" b="1" kern="1200" dirty="0" smtClean="0"/>
            <a:t>Penerjemah Ahli Muda</a:t>
          </a:r>
          <a:endParaRPr lang="id-ID" sz="2400" b="1" kern="1200" dirty="0"/>
        </a:p>
      </dsp:txBody>
      <dsp:txXfrm>
        <a:off x="1916927" y="1753789"/>
        <a:ext cx="3655933" cy="870349"/>
      </dsp:txXfrm>
    </dsp:sp>
    <dsp:sp modelId="{FA65148B-4548-45E5-BCAF-1791D4E832E9}">
      <dsp:nvSpPr>
        <dsp:cNvPr id="0" name=""/>
        <dsp:cNvSpPr/>
      </dsp:nvSpPr>
      <dsp:spPr>
        <a:xfrm>
          <a:off x="0" y="2611048"/>
          <a:ext cx="7499350" cy="870349"/>
        </a:xfrm>
        <a:prstGeom prst="trapezoid">
          <a:avLst>
            <a:gd name="adj" fmla="val 10770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id-ID" sz="2500" b="1" kern="1200" dirty="0" smtClean="0"/>
            <a:t>Penerjemah Ahli </a:t>
          </a:r>
        </a:p>
        <a:p>
          <a:pPr lvl="0" algn="ctr" defTabSz="1111250">
            <a:lnSpc>
              <a:spcPct val="90000"/>
            </a:lnSpc>
            <a:spcBef>
              <a:spcPct val="0"/>
            </a:spcBef>
            <a:spcAft>
              <a:spcPct val="35000"/>
            </a:spcAft>
          </a:pPr>
          <a:r>
            <a:rPr lang="id-ID" sz="2500" b="1" kern="1200" dirty="0" smtClean="0"/>
            <a:t>Pertama </a:t>
          </a:r>
          <a:endParaRPr lang="id-ID" sz="2500" b="1" kern="1200" dirty="0"/>
        </a:p>
      </dsp:txBody>
      <dsp:txXfrm>
        <a:off x="1312386" y="2611048"/>
        <a:ext cx="4874577" cy="87034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95082E0-6313-4B32-A366-863B635FEEDA}" type="datetimeFigureOut">
              <a:rPr lang="id-ID" smtClean="0"/>
              <a:pPr/>
              <a:t>19/04/2016</a:t>
            </a:fld>
            <a:endParaRPr lang="id-ID"/>
          </a:p>
        </p:txBody>
      </p:sp>
      <p:sp>
        <p:nvSpPr>
          <p:cNvPr id="20" name="Footer Placeholder 19"/>
          <p:cNvSpPr>
            <a:spLocks noGrp="1"/>
          </p:cNvSpPr>
          <p:nvPr>
            <p:ph type="ftr" sz="quarter" idx="11"/>
          </p:nvPr>
        </p:nvSpPr>
        <p:spPr/>
        <p:txBody>
          <a:bodyPr/>
          <a:lstStyle>
            <a:extLst/>
          </a:lstStyle>
          <a:p>
            <a:endParaRPr lang="id-ID"/>
          </a:p>
        </p:txBody>
      </p:sp>
      <p:sp>
        <p:nvSpPr>
          <p:cNvPr id="10" name="Slide Number Placeholder 9"/>
          <p:cNvSpPr>
            <a:spLocks noGrp="1"/>
          </p:cNvSpPr>
          <p:nvPr>
            <p:ph type="sldNum" sz="quarter" idx="12"/>
          </p:nvPr>
        </p:nvSpPr>
        <p:spPr/>
        <p:txBody>
          <a:bodyPr/>
          <a:lstStyle>
            <a:extLst/>
          </a:lstStyle>
          <a:p>
            <a:fld id="{AA726A5C-8308-4239-BC29-2AE4D46CADFF}" type="slidenum">
              <a:rPr lang="id-ID" smtClean="0"/>
              <a:pPr/>
              <a:t>‹#›</a:t>
            </a:fld>
            <a:endParaRPr lang="id-ID"/>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5082E0-6313-4B32-A366-863B635FEEDA}" type="datetimeFigureOut">
              <a:rPr lang="id-ID" smtClean="0"/>
              <a:pPr/>
              <a:t>19/04/2016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A726A5C-8308-4239-BC29-2AE4D46CADFF}"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5082E0-6313-4B32-A366-863B635FEEDA}" type="datetimeFigureOut">
              <a:rPr lang="id-ID" smtClean="0"/>
              <a:pPr/>
              <a:t>19/04/2016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A726A5C-8308-4239-BC29-2AE4D46CADFF}"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5082E0-6313-4B32-A366-863B635FEEDA}" type="datetimeFigureOut">
              <a:rPr lang="id-ID" smtClean="0"/>
              <a:pPr/>
              <a:t>19/04/2016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A726A5C-8308-4239-BC29-2AE4D46CADFF}"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95082E0-6313-4B32-A366-863B635FEEDA}" type="datetimeFigureOut">
              <a:rPr lang="id-ID" smtClean="0"/>
              <a:pPr/>
              <a:t>19/04/2016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A726A5C-8308-4239-BC29-2AE4D46CADFF}" type="slidenum">
              <a:rPr lang="id-ID" smtClean="0"/>
              <a:pPr/>
              <a:t>‹#›</a:t>
            </a:fld>
            <a:endParaRPr lang="id-ID"/>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5082E0-6313-4B32-A366-863B635FEEDA}" type="datetimeFigureOut">
              <a:rPr lang="id-ID" smtClean="0"/>
              <a:pPr/>
              <a:t>19/04/2016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AA726A5C-8308-4239-BC29-2AE4D46CADFF}"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5082E0-6313-4B32-A366-863B635FEEDA}" type="datetimeFigureOut">
              <a:rPr lang="id-ID" smtClean="0"/>
              <a:pPr/>
              <a:t>19/04/2016</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AA726A5C-8308-4239-BC29-2AE4D46CADFF}"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5082E0-6313-4B32-A366-863B635FEEDA}" type="datetimeFigureOut">
              <a:rPr lang="id-ID" smtClean="0"/>
              <a:pPr/>
              <a:t>19/04/2016</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AA726A5C-8308-4239-BC29-2AE4D46CADFF}"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95082E0-6313-4B32-A366-863B635FEEDA}" type="datetimeFigureOut">
              <a:rPr lang="id-ID" smtClean="0"/>
              <a:pPr/>
              <a:t>19/04/2016</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AA726A5C-8308-4239-BC29-2AE4D46CADFF}" type="slidenum">
              <a:rPr lang="id-ID" smtClean="0"/>
              <a:pPr/>
              <a:t>‹#›</a:t>
            </a:fld>
            <a:endParaRPr lang="id-ID"/>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5082E0-6313-4B32-A366-863B635FEEDA}" type="datetimeFigureOut">
              <a:rPr lang="id-ID" smtClean="0"/>
              <a:pPr/>
              <a:t>19/04/2016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AA726A5C-8308-4239-BC29-2AE4D46CADFF}"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95082E0-6313-4B32-A366-863B635FEEDA}" type="datetimeFigureOut">
              <a:rPr lang="id-ID" smtClean="0"/>
              <a:pPr/>
              <a:t>19/04/2016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AA726A5C-8308-4239-BC29-2AE4D46CADFF}" type="slidenum">
              <a:rPr lang="id-ID" smtClean="0"/>
              <a:pPr/>
              <a:t>‹#›</a:t>
            </a:fld>
            <a:endParaRPr lang="id-ID"/>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95082E0-6313-4B32-A366-863B635FEEDA}" type="datetimeFigureOut">
              <a:rPr lang="id-ID" smtClean="0"/>
              <a:pPr/>
              <a:t>19/04/2016</a:t>
            </a:fld>
            <a:endParaRPr lang="id-ID"/>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d-ID"/>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A726A5C-8308-4239-BC29-2AE4D46CADFF}" type="slidenum">
              <a:rPr lang="id-ID" smtClean="0"/>
              <a:pPr/>
              <a:t>‹#›</a:t>
            </a:fld>
            <a:endParaRPr lang="id-ID"/>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jembatan-barelang-batam.jpg"/>
          <p:cNvPicPr>
            <a:picLocks noGrp="1" noChangeAspect="1"/>
          </p:cNvPicPr>
          <p:nvPr>
            <p:ph idx="1"/>
          </p:nvPr>
        </p:nvPicPr>
        <p:blipFill>
          <a:blip r:embed="rId2" cstate="print"/>
          <a:stretch>
            <a:fillRect/>
          </a:stretch>
        </p:blipFill>
        <p:spPr>
          <a:xfrm>
            <a:off x="0" y="0"/>
            <a:ext cx="9136457" cy="6858000"/>
          </a:xfrm>
        </p:spPr>
      </p:pic>
      <p:sp>
        <p:nvSpPr>
          <p:cNvPr id="5" name="Content Placeholder 2"/>
          <p:cNvSpPr txBox="1">
            <a:spLocks/>
          </p:cNvSpPr>
          <p:nvPr/>
        </p:nvSpPr>
        <p:spPr>
          <a:xfrm>
            <a:off x="0" y="214290"/>
            <a:ext cx="5929322" cy="2714644"/>
          </a:xfrm>
          <a:prstGeom prst="rect">
            <a:avLst/>
          </a:prstGeom>
        </p:spPr>
        <p:txBody>
          <a:bodyPr>
            <a:normAutofit fontScale="70000" lnSpcReduction="20000"/>
          </a:bodyPr>
          <a:lstStyle/>
          <a:p>
            <a:pPr marL="90488" marR="0" lvl="0" indent="-7938"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id-ID" sz="4400" b="1" i="0" u="none" strike="noStrike" kern="1200" cap="none" spc="0" normalizeH="0" baseline="0" noProof="0" dirty="0" smtClean="0">
                <a:ln>
                  <a:noFill/>
                </a:ln>
                <a:solidFill>
                  <a:schemeClr val="accent5">
                    <a:lumMod val="75000"/>
                  </a:schemeClr>
                </a:solidFill>
                <a:effectLst/>
                <a:uLnTx/>
                <a:uFillTx/>
                <a:latin typeface="+mn-lt"/>
                <a:ea typeface="+mn-ea"/>
                <a:cs typeface="+mn-cs"/>
              </a:rPr>
              <a:t>SOSIALISASI </a:t>
            </a:r>
          </a:p>
          <a:p>
            <a:pPr marL="90488" marR="0" lvl="0" indent="-7938"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id-ID" sz="4400" b="1" i="0" u="none" strike="noStrike" kern="1200" cap="none" spc="0" normalizeH="0" baseline="0" noProof="0" dirty="0" smtClean="0">
                <a:ln>
                  <a:noFill/>
                </a:ln>
                <a:solidFill>
                  <a:schemeClr val="accent5">
                    <a:lumMod val="75000"/>
                  </a:schemeClr>
                </a:solidFill>
                <a:effectLst/>
                <a:uLnTx/>
                <a:uFillTx/>
                <a:latin typeface="+mn-lt"/>
                <a:ea typeface="+mn-ea"/>
                <a:cs typeface="+mn-cs"/>
              </a:rPr>
              <a:t>JABATAN FUNGSIONAL PENERJEMAH</a:t>
            </a:r>
          </a:p>
          <a:p>
            <a:pPr marL="365760" marR="0" lvl="0" indent="-283464"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id-ID" sz="4400" b="1" i="0" u="none" strike="noStrike" kern="1200" cap="none" spc="0" normalizeH="0" baseline="0" noProof="0" dirty="0" smtClean="0">
              <a:ln>
                <a:noFill/>
              </a:ln>
              <a:solidFill>
                <a:schemeClr val="accent5">
                  <a:lumMod val="75000"/>
                </a:schemeClr>
              </a:solidFill>
              <a:effectLst/>
              <a:uLnTx/>
              <a:uFillTx/>
              <a:latin typeface="+mn-lt"/>
              <a:ea typeface="+mn-ea"/>
              <a:cs typeface="+mn-cs"/>
            </a:endParaRPr>
          </a:p>
          <a:p>
            <a:pPr marL="90488" marR="0" lvl="0" indent="-7938"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id-ID" sz="2600" b="1" i="0" u="none" strike="noStrike" kern="1200" cap="none" spc="0" normalizeH="0" baseline="0" noProof="0" dirty="0" smtClean="0">
                <a:ln>
                  <a:noFill/>
                </a:ln>
                <a:solidFill>
                  <a:schemeClr val="accent5">
                    <a:lumMod val="75000"/>
                  </a:schemeClr>
                </a:solidFill>
                <a:effectLst/>
                <a:uLnTx/>
                <a:uFillTx/>
                <a:latin typeface="+mn-lt"/>
                <a:ea typeface="+mn-ea"/>
                <a:cs typeface="+mn-cs"/>
              </a:rPr>
              <a:t>Kemenristekdikti,  25 April 2016</a:t>
            </a:r>
          </a:p>
          <a:p>
            <a:pPr marL="365760" marR="0" lvl="0" indent="-283464"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id-ID" sz="2400" b="0" i="0" u="none" strike="noStrike" kern="1200" cap="none" spc="0" normalizeH="0" baseline="0" noProof="0" dirty="0" smtClean="0">
              <a:ln>
                <a:noFill/>
              </a:ln>
              <a:solidFill>
                <a:schemeClr val="accent5">
                  <a:lumMod val="75000"/>
                </a:schemeClr>
              </a:solidFill>
              <a:effectLst/>
              <a:uLnTx/>
              <a:uFillTx/>
              <a:latin typeface="+mn-lt"/>
              <a:ea typeface="+mn-ea"/>
              <a:cs typeface="+mn-cs"/>
            </a:endParaRPr>
          </a:p>
          <a:p>
            <a:pPr marL="365760"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id-ID" sz="2400" b="0" i="0" u="none" strike="noStrike" kern="1200" cap="none" spc="0" normalizeH="0" baseline="0" noProof="0" dirty="0" smtClean="0">
                <a:ln>
                  <a:noFill/>
                </a:ln>
                <a:solidFill>
                  <a:schemeClr val="accent5">
                    <a:lumMod val="75000"/>
                  </a:schemeClr>
                </a:solidFill>
                <a:effectLst/>
                <a:uLnTx/>
                <a:uFillTx/>
                <a:latin typeface="+mn-lt"/>
                <a:ea typeface="+mn-ea"/>
                <a:cs typeface="+mn-cs"/>
              </a:rPr>
              <a:t>Oleh: Conakry Marsono</a:t>
            </a:r>
            <a:endParaRPr kumimoji="0" lang="id-ID" sz="2400" b="0" i="0" u="none" strike="noStrike" kern="1200" cap="none" spc="0" normalizeH="0" baseline="0" noProof="0" dirty="0">
              <a:ln>
                <a:noFill/>
              </a:ln>
              <a:solidFill>
                <a:schemeClr val="accent5">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Pengalihaksaraan </a:t>
            </a:r>
            <a:endParaRPr lang="id-ID" b="1" dirty="0"/>
          </a:p>
        </p:txBody>
      </p:sp>
      <p:pic>
        <p:nvPicPr>
          <p:cNvPr id="4" name="Content Placeholder 3" descr="alih-aksara-naskah-kuno-31102014-rs1.jpg"/>
          <p:cNvPicPr>
            <a:picLocks noGrp="1" noChangeAspect="1"/>
          </p:cNvPicPr>
          <p:nvPr>
            <p:ph idx="1"/>
          </p:nvPr>
        </p:nvPicPr>
        <p:blipFill>
          <a:blip r:embed="rId2" cstate="print"/>
          <a:stretch>
            <a:fillRect/>
          </a:stretch>
        </p:blipFill>
        <p:spPr>
          <a:xfrm>
            <a:off x="1435100" y="1574127"/>
            <a:ext cx="7499350" cy="2712129"/>
          </a:xfrm>
        </p:spPr>
      </p:pic>
      <p:sp>
        <p:nvSpPr>
          <p:cNvPr id="5" name="Title 1"/>
          <p:cNvSpPr txBox="1">
            <a:spLocks/>
          </p:cNvSpPr>
          <p:nvPr/>
        </p:nvSpPr>
        <p:spPr>
          <a:xfrm>
            <a:off x="1428728" y="4500578"/>
            <a:ext cx="7498080" cy="1571628"/>
          </a:xfrm>
          <a:prstGeom prst="rect">
            <a:avLst/>
          </a:prstGeom>
        </p:spPr>
        <p:txBody>
          <a:bodyPr anchor="ctr">
            <a:normAutofit fontScale="62500" lnSpcReduction="20000"/>
          </a:bodyPr>
          <a:lstStyle/>
          <a:p>
            <a:pPr lvl="0">
              <a:spcBef>
                <a:spcPct val="0"/>
              </a:spcBef>
            </a:pPr>
            <a:r>
              <a:rPr kumimoji="0" lang="id-ID"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Pengalihaksaraan </a:t>
            </a:r>
            <a:r>
              <a:rPr lang="id-ID" sz="4400" dirty="0" smtClean="0"/>
              <a:t>adalah kegiatan mengalihaksarakan tulisan teks naskah kuno/arsip kuno/prasasti ke dalam tulisan latin agar dapat dibaca dan dipahami oleh masyarakat masa kini.</a:t>
            </a:r>
            <a:r>
              <a:rPr kumimoji="0" lang="id-ID"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endParaRPr kumimoji="0" lang="id-ID" sz="43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t>Tim Penilai Kinerja Instansi </a:t>
            </a:r>
            <a:endParaRPr lang="id-ID" sz="3600" b="1" dirty="0"/>
          </a:p>
        </p:txBody>
      </p:sp>
      <p:sp>
        <p:nvSpPr>
          <p:cNvPr id="3" name="Content Placeholder 2"/>
          <p:cNvSpPr>
            <a:spLocks noGrp="1"/>
          </p:cNvSpPr>
          <p:nvPr>
            <p:ph idx="1"/>
          </p:nvPr>
        </p:nvSpPr>
        <p:spPr/>
        <p:txBody>
          <a:bodyPr/>
          <a:lstStyle/>
          <a:p>
            <a:r>
              <a:rPr lang="id-ID" dirty="0" smtClean="0"/>
              <a:t>Tim Penilai Kinerja Instansi adalah tim yang dibentuk oleh Pejabat yang Berwenang dan ditetapkan oleh Pejabat Pembina Kepegawaian Pusat/Daerah yang bertugas menjamin obyektivitas penilaian oleh pejabat penilai kinerja dan memberikan pertimbangan terhadap usulan kenaikan pangkat dan/atau jabatan penerjemah.</a:t>
            </a:r>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t>Tugas Instansi Pembina </a:t>
            </a:r>
            <a:endParaRPr lang="id-ID" sz="3600" b="1" dirty="0"/>
          </a:p>
        </p:txBody>
      </p:sp>
      <p:sp>
        <p:nvSpPr>
          <p:cNvPr id="3" name="Content Placeholder 2"/>
          <p:cNvSpPr>
            <a:spLocks noGrp="1"/>
          </p:cNvSpPr>
          <p:nvPr>
            <p:ph idx="1"/>
          </p:nvPr>
        </p:nvSpPr>
        <p:spPr/>
        <p:txBody>
          <a:bodyPr>
            <a:normAutofit fontScale="85000" lnSpcReduction="20000"/>
          </a:bodyPr>
          <a:lstStyle/>
          <a:p>
            <a:pPr marL="450850" lvl="1" indent="-431800">
              <a:buFont typeface="+mj-lt"/>
              <a:buAutoNum type="arabicPeriod"/>
            </a:pPr>
            <a:r>
              <a:rPr lang="id-ID" dirty="0" smtClean="0"/>
              <a:t>menyusun petunjuk teknis pelaksanaan Jabatan Fungsional Penerjemah;</a:t>
            </a:r>
            <a:endParaRPr lang="id-ID" sz="2400" dirty="0" smtClean="0"/>
          </a:p>
          <a:p>
            <a:pPr marL="450850" lvl="1" indent="-431800">
              <a:buFont typeface="+mj-lt"/>
              <a:buAutoNum type="arabicPeriod"/>
            </a:pPr>
            <a:r>
              <a:rPr lang="id-ID" dirty="0" smtClean="0"/>
              <a:t>menyusun pedoman formasi Jabatan Fungsional Penerjemah;</a:t>
            </a:r>
            <a:endParaRPr lang="id-ID" sz="2400" dirty="0" smtClean="0"/>
          </a:p>
          <a:p>
            <a:pPr marL="450850" lvl="1" indent="-431800">
              <a:buFont typeface="+mj-lt"/>
              <a:buAutoNum type="arabicPeriod"/>
            </a:pPr>
            <a:r>
              <a:rPr lang="id-ID" dirty="0" smtClean="0"/>
              <a:t>menetapkan standar kompetensi Jabatan Fungsional Penerjemah;</a:t>
            </a:r>
            <a:endParaRPr lang="id-ID" sz="2400" dirty="0" smtClean="0"/>
          </a:p>
          <a:p>
            <a:pPr marL="450850" lvl="1" indent="-431800">
              <a:buFont typeface="+mj-lt"/>
              <a:buAutoNum type="arabicPeriod"/>
            </a:pPr>
            <a:r>
              <a:rPr lang="id-ID" dirty="0" smtClean="0"/>
              <a:t>menyosialisasikan Jabatan Fungsional Penerjemah;</a:t>
            </a:r>
            <a:endParaRPr lang="id-ID" sz="2400" dirty="0" smtClean="0"/>
          </a:p>
          <a:p>
            <a:pPr marL="450850" lvl="1" indent="-431800">
              <a:buFont typeface="+mj-lt"/>
              <a:buAutoNum type="arabicPeriod"/>
            </a:pPr>
            <a:r>
              <a:rPr lang="id-ID" dirty="0" smtClean="0"/>
              <a:t>menyusun kurikulum pelatihan fungsional dan teknis fungsional Penerjemah;</a:t>
            </a:r>
            <a:endParaRPr lang="id-ID" sz="2400" dirty="0" smtClean="0"/>
          </a:p>
          <a:p>
            <a:pPr marL="450850" lvl="1" indent="-431800">
              <a:buFont typeface="+mj-lt"/>
              <a:buAutoNum type="arabicPeriod"/>
            </a:pPr>
            <a:r>
              <a:rPr lang="id-ID" dirty="0" smtClean="0"/>
              <a:t>menyelenggarakan pelatihan fungsional dan teknis Penerjemah;</a:t>
            </a:r>
            <a:endParaRPr lang="id-ID" sz="2400" dirty="0" smtClean="0"/>
          </a:p>
          <a:p>
            <a:pPr marL="450850" lvl="1" indent="-431800">
              <a:buFont typeface="+mj-lt"/>
              <a:buAutoNum type="arabicPeriod"/>
            </a:pPr>
            <a:r>
              <a:rPr lang="id-ID" dirty="0" smtClean="0"/>
              <a:t>melakukan uji kompetensi terhadap Penerjemah untuk kenaikan jenjang jabatan Penerjemah Ahli Madya dan Penerjemah Ahli Utama;</a:t>
            </a:r>
            <a:endParaRPr lang="id-ID" sz="2400" dirty="0" smtClean="0"/>
          </a:p>
          <a:p>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t>Tugas Instansi Pembina</a:t>
            </a:r>
            <a:endParaRPr lang="id-ID" sz="3600" b="1" dirty="0"/>
          </a:p>
        </p:txBody>
      </p:sp>
      <p:sp>
        <p:nvSpPr>
          <p:cNvPr id="3" name="Content Placeholder 2"/>
          <p:cNvSpPr>
            <a:spLocks noGrp="1"/>
          </p:cNvSpPr>
          <p:nvPr>
            <p:ph idx="1"/>
          </p:nvPr>
        </p:nvSpPr>
        <p:spPr/>
        <p:txBody>
          <a:bodyPr>
            <a:normAutofit fontScale="92500" lnSpcReduction="20000"/>
          </a:bodyPr>
          <a:lstStyle/>
          <a:p>
            <a:pPr marL="596646" indent="-514350">
              <a:buNone/>
            </a:pPr>
            <a:r>
              <a:rPr lang="id-ID" dirty="0" smtClean="0"/>
              <a:t>8.  Mengembangkan sistem informasi JFP;</a:t>
            </a:r>
          </a:p>
          <a:p>
            <a:pPr marL="596646" indent="-514350">
              <a:buNone/>
            </a:pPr>
            <a:r>
              <a:rPr lang="id-ID" dirty="0" smtClean="0"/>
              <a:t>9.  Menyusun standar kualitas hasil kerja pejabat fungsional;</a:t>
            </a:r>
          </a:p>
          <a:p>
            <a:pPr marL="596646" indent="-514350">
              <a:buNone/>
            </a:pPr>
            <a:r>
              <a:rPr lang="id-ID" dirty="0" smtClean="0"/>
              <a:t>10.Memfasilitasi pembentukan organisasi profesi penerjemah;</a:t>
            </a:r>
          </a:p>
          <a:p>
            <a:pPr marL="596646" indent="-514350">
              <a:buNone/>
            </a:pPr>
            <a:r>
              <a:rPr lang="id-ID" dirty="0" smtClean="0"/>
              <a:t>11. Memfasilitasi penyusunan etika profesi dan kode etik penerjemah;</a:t>
            </a:r>
          </a:p>
          <a:p>
            <a:pPr marL="596646" indent="-514350">
              <a:buNone/>
            </a:pPr>
            <a:r>
              <a:rPr lang="id-ID" dirty="0" smtClean="0"/>
              <a:t>12. Melakukan sosialisasi dan bimbingan teknis kepada Tim Penilai JFP;</a:t>
            </a:r>
          </a:p>
          <a:p>
            <a:pPr marL="596646" indent="-514350">
              <a:buNone/>
            </a:pPr>
            <a:r>
              <a:rPr lang="id-ID" dirty="0" smtClean="0"/>
              <a:t>13. Melakukan monitoring dan evaluasi dalam rangka penjaminan kualitas JFP.</a:t>
            </a:r>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b="1" dirty="0" smtClean="0"/>
              <a:t>Jenjang Jabatan Penerjemah</a:t>
            </a:r>
            <a:r>
              <a:rPr lang="id-ID" b="1" dirty="0" smtClean="0"/>
              <a:t> </a:t>
            </a:r>
            <a:endParaRPr lang="id-ID" b="1" dirty="0"/>
          </a:p>
        </p:txBody>
      </p:sp>
      <p:graphicFrame>
        <p:nvGraphicFramePr>
          <p:cNvPr id="6" name="Content Placeholder 5"/>
          <p:cNvGraphicFramePr>
            <a:graphicFrameLocks noGrp="1"/>
          </p:cNvGraphicFramePr>
          <p:nvPr>
            <p:ph idx="1"/>
          </p:nvPr>
        </p:nvGraphicFramePr>
        <p:xfrm>
          <a:off x="1214414" y="1804990"/>
          <a:ext cx="7499350" cy="3481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t>Uraian Kegiatan/Tugas Penerjemah </a:t>
            </a:r>
            <a:endParaRPr lang="id-ID" sz="3200" b="1" dirty="0"/>
          </a:p>
        </p:txBody>
      </p:sp>
      <p:sp>
        <p:nvSpPr>
          <p:cNvPr id="3" name="Content Placeholder 2"/>
          <p:cNvSpPr>
            <a:spLocks noGrp="1"/>
          </p:cNvSpPr>
          <p:nvPr>
            <p:ph idx="1"/>
          </p:nvPr>
        </p:nvSpPr>
        <p:spPr>
          <a:xfrm>
            <a:off x="1435608" y="1628796"/>
            <a:ext cx="7498080" cy="4800600"/>
          </a:xfrm>
        </p:spPr>
        <p:txBody>
          <a:bodyPr>
            <a:normAutofit fontScale="55000" lnSpcReduction="20000"/>
          </a:bodyPr>
          <a:lstStyle/>
          <a:p>
            <a:pPr lvl="0"/>
            <a:r>
              <a:rPr lang="id-ID" dirty="0" smtClean="0"/>
              <a:t>melakukan perencanaan kegiatan penerjemahan tulis;</a:t>
            </a:r>
          </a:p>
          <a:p>
            <a:pPr lvl="0"/>
            <a:r>
              <a:rPr lang="id-ID" dirty="0" smtClean="0"/>
              <a:t>melakukan peninjauan bahan penerjemahan tulis;</a:t>
            </a:r>
          </a:p>
          <a:p>
            <a:pPr lvl="0"/>
            <a:r>
              <a:rPr lang="id-ID" dirty="0" smtClean="0"/>
              <a:t>melakukan penelusuran referensi dan/atau dokumen pendukung bahan penerjemahan tulis;</a:t>
            </a:r>
          </a:p>
          <a:p>
            <a:pPr lvl="0"/>
            <a:r>
              <a:rPr lang="id-ID" dirty="0" smtClean="0"/>
              <a:t>melakukan penerjemahan, penyuntingan, dan penyeliaan naskah bahan informasi publik;</a:t>
            </a:r>
          </a:p>
          <a:p>
            <a:pPr lvl="0"/>
            <a:r>
              <a:rPr lang="id-ID" dirty="0" smtClean="0"/>
              <a:t>melakukan penerjemahan, penyuntingan, dan penyeliaan naskah fiksi;</a:t>
            </a:r>
          </a:p>
          <a:p>
            <a:pPr lvl="0"/>
            <a:r>
              <a:rPr lang="id-ID" dirty="0" smtClean="0"/>
              <a:t>melakukan penerjemahan, penyuntingan, dan penyeliaan naskah keagamaan;</a:t>
            </a:r>
          </a:p>
          <a:p>
            <a:pPr lvl="0"/>
            <a:r>
              <a:rPr lang="id-ID" dirty="0" smtClean="0"/>
              <a:t>melakukan penerjemahan, penyuntingan, dan penyeliaan naskah film dan audiovisual;</a:t>
            </a:r>
          </a:p>
          <a:p>
            <a:pPr lvl="0"/>
            <a:r>
              <a:rPr lang="id-ID" dirty="0" smtClean="0"/>
              <a:t>melakukan penerjemahan, penyuntingan, dan penyeliaan kamus;</a:t>
            </a:r>
          </a:p>
          <a:p>
            <a:pPr lvl="0"/>
            <a:r>
              <a:rPr lang="id-ID" dirty="0" smtClean="0"/>
              <a:t>melakukan penerjemahan, penyuntingan, dan penyeliaan naskah politik/kebijakan/diplomatik;</a:t>
            </a:r>
          </a:p>
          <a:p>
            <a:pPr lvl="0"/>
            <a:r>
              <a:rPr lang="id-ID" dirty="0" smtClean="0"/>
              <a:t>melakukan penerjemahan, penyuntingan, dan penyeliaan naskah ilmiah;</a:t>
            </a:r>
          </a:p>
          <a:p>
            <a:pPr lvl="0"/>
            <a:r>
              <a:rPr lang="id-ID" dirty="0" smtClean="0"/>
              <a:t>melakukan penerjemahan, penyuntingan, dan penyeliaan naskah hukum;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t>Uraian Kegiatan/Tugas Penerjemah </a:t>
            </a:r>
            <a:endParaRPr lang="id-ID" sz="3200" dirty="0"/>
          </a:p>
        </p:txBody>
      </p:sp>
      <p:sp>
        <p:nvSpPr>
          <p:cNvPr id="3" name="Content Placeholder 2"/>
          <p:cNvSpPr>
            <a:spLocks noGrp="1"/>
          </p:cNvSpPr>
          <p:nvPr>
            <p:ph idx="1"/>
          </p:nvPr>
        </p:nvSpPr>
        <p:spPr>
          <a:xfrm>
            <a:off x="1285852" y="1500174"/>
            <a:ext cx="7498080" cy="4800600"/>
          </a:xfrm>
        </p:spPr>
        <p:txBody>
          <a:bodyPr>
            <a:normAutofit fontScale="55000" lnSpcReduction="20000"/>
          </a:bodyPr>
          <a:lstStyle/>
          <a:p>
            <a:pPr lvl="0"/>
            <a:r>
              <a:rPr lang="id-ID" dirty="0" smtClean="0"/>
              <a:t>melakukan penerjemahan, penyuntingan, dan penyeliaan bahan diklat;</a:t>
            </a:r>
          </a:p>
          <a:p>
            <a:pPr lvl="0"/>
            <a:r>
              <a:rPr lang="id-ID" dirty="0" smtClean="0"/>
              <a:t>melakukan penerjemahan, penyuntingan, dan penyeliaan naskah biografi;</a:t>
            </a:r>
          </a:p>
          <a:p>
            <a:pPr lvl="0"/>
            <a:r>
              <a:rPr lang="id-ID" dirty="0" smtClean="0"/>
              <a:t>melakukan perencanaan kegiatan penerjemahan lisan;</a:t>
            </a:r>
          </a:p>
          <a:p>
            <a:pPr lvl="0"/>
            <a:r>
              <a:rPr lang="id-ID" dirty="0" smtClean="0"/>
              <a:t>melakukan peninjauan referensi dan/atau dokumen pendukung penerjemahan lisan;</a:t>
            </a:r>
          </a:p>
          <a:p>
            <a:pPr lvl="0"/>
            <a:r>
              <a:rPr lang="id-ID" dirty="0" smtClean="0"/>
              <a:t>melakukan komunikasi dengan instansi/pihak terkait dalam rangka persiapan suatu pertemuan internasional dan/atau mendampingi kunjungan tamu yang memerlukan penerjemahan lisan; </a:t>
            </a:r>
          </a:p>
          <a:p>
            <a:pPr lvl="0"/>
            <a:r>
              <a:rPr lang="id-ID" dirty="0" smtClean="0"/>
              <a:t>melakukan penerjemahan lisan sebagai Penerjemah Lisan Paraprofesional;</a:t>
            </a:r>
          </a:p>
          <a:p>
            <a:pPr lvl="0"/>
            <a:r>
              <a:rPr lang="id-ID" dirty="0" smtClean="0"/>
              <a:t>melakukan penerjemahan lisan sebagai Penerjemah Lisan Kemasyarakatan;</a:t>
            </a:r>
          </a:p>
          <a:p>
            <a:pPr lvl="0"/>
            <a:r>
              <a:rPr lang="id-ID" dirty="0" smtClean="0"/>
              <a:t>melakukan penerjemahan lisan sebagai Penerjemah Lisan Profesional;</a:t>
            </a:r>
          </a:p>
          <a:p>
            <a:pPr lvl="0"/>
            <a:r>
              <a:rPr lang="id-ID" dirty="0" smtClean="0"/>
              <a:t>melakukan penerjemahan lisan sebagai Penerjemah Lisan Konferensi;</a:t>
            </a:r>
          </a:p>
          <a:p>
            <a:pPr lvl="0"/>
            <a:r>
              <a:rPr lang="id-ID" dirty="0" smtClean="0"/>
              <a:t>melakukan perencanaan kegiatan pengalihaksaraan naskah kuno/arsip kuno/prasasti;</a:t>
            </a:r>
          </a:p>
          <a:p>
            <a:pPr lvl="0"/>
            <a:r>
              <a:rPr lang="id-ID" dirty="0" smtClean="0"/>
              <a:t>melakukan peninjauan bahan pengalihaksaraan naskah kuno/arsip kuno/prasasti;</a:t>
            </a:r>
          </a:p>
          <a:p>
            <a:pPr lvl="0"/>
            <a:endParaRPr lang="id-ID"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t>Uraian Kegiatan/Tugas Penerjemah </a:t>
            </a:r>
            <a:endParaRPr lang="id-ID" sz="3200" dirty="0"/>
          </a:p>
        </p:txBody>
      </p:sp>
      <p:sp>
        <p:nvSpPr>
          <p:cNvPr id="3" name="Content Placeholder 2"/>
          <p:cNvSpPr>
            <a:spLocks noGrp="1"/>
          </p:cNvSpPr>
          <p:nvPr>
            <p:ph idx="1"/>
          </p:nvPr>
        </p:nvSpPr>
        <p:spPr>
          <a:xfrm>
            <a:off x="1285852" y="1447800"/>
            <a:ext cx="7498080" cy="4800600"/>
          </a:xfrm>
        </p:spPr>
        <p:txBody>
          <a:bodyPr>
            <a:normAutofit fontScale="55000" lnSpcReduction="20000"/>
          </a:bodyPr>
          <a:lstStyle/>
          <a:p>
            <a:pPr lvl="0"/>
            <a:r>
              <a:rPr lang="id-ID" dirty="0" smtClean="0"/>
              <a:t>melakukan penelusuran referensi dan/atau dokumen pendukung bahan pengalihaksaraan naskah kuno/arsip kuno/prasasti;</a:t>
            </a:r>
          </a:p>
          <a:p>
            <a:pPr lvl="0"/>
            <a:r>
              <a:rPr lang="id-ID" dirty="0" smtClean="0"/>
              <a:t>melakukan pengalihaksaraan, penyuntingan, dan penyeliaan teks naskah kuno/arsip kuno/prasasti;</a:t>
            </a:r>
          </a:p>
          <a:p>
            <a:pPr lvl="0"/>
            <a:r>
              <a:rPr lang="id-ID" dirty="0" smtClean="0"/>
              <a:t>melakukan perencanaan kegiatan penerjemahan teks naskah kuno/arsip kuno/prasasti;</a:t>
            </a:r>
          </a:p>
          <a:p>
            <a:pPr lvl="0"/>
            <a:r>
              <a:rPr lang="id-ID" dirty="0" smtClean="0"/>
              <a:t>melakukan peninjauan bahan penerjemahan teks naskah kuno/arsip kuno/prasasti;</a:t>
            </a:r>
          </a:p>
          <a:p>
            <a:pPr lvl="0"/>
            <a:r>
              <a:rPr lang="id-ID" dirty="0" smtClean="0"/>
              <a:t>melakukan penelusuran referensi dan/atau dokumen pendukung bahan penerjemahan teks naskah kuno/arsip kuno/prasasti;</a:t>
            </a:r>
          </a:p>
          <a:p>
            <a:pPr lvl="0"/>
            <a:r>
              <a:rPr lang="id-ID" dirty="0" smtClean="0"/>
              <a:t>melakukan penerjemahan, penyuntingan, dan penyeliaan teks naskah kuno/arsip kuno/prasasti;</a:t>
            </a:r>
          </a:p>
          <a:p>
            <a:pPr lvl="0"/>
            <a:r>
              <a:rPr lang="id-ID" dirty="0" smtClean="0"/>
              <a:t>melakukan peninjauan bahan penyusunan naskah </a:t>
            </a:r>
            <a:r>
              <a:rPr lang="fi-FI" dirty="0" smtClean="0"/>
              <a:t>untuk diterjemahkan</a:t>
            </a:r>
            <a:r>
              <a:rPr lang="id-ID" dirty="0" smtClean="0"/>
              <a:t>;</a:t>
            </a:r>
          </a:p>
          <a:p>
            <a:pPr lvl="0"/>
            <a:r>
              <a:rPr lang="id-ID" dirty="0" smtClean="0"/>
              <a:t>melakukan peninjauan penelusuran bahan dan/atau referensi penyusunan naskah untuk diterjemahkan;</a:t>
            </a:r>
          </a:p>
          <a:p>
            <a:r>
              <a:rPr lang="id-ID" dirty="0" smtClean="0"/>
              <a:t>melakukan penyusunan naskah bahan </a:t>
            </a:r>
            <a:r>
              <a:rPr lang="fi-FI" dirty="0" smtClean="0"/>
              <a:t>untuk di</a:t>
            </a:r>
            <a:r>
              <a:rPr lang="id-ID" dirty="0" smtClean="0"/>
              <a:t>terjemah</a:t>
            </a:r>
            <a:r>
              <a:rPr lang="fi-FI" dirty="0" smtClean="0"/>
              <a:t>k</a:t>
            </a:r>
            <a:r>
              <a:rPr lang="id-ID" dirty="0" smtClean="0"/>
              <a:t>an.</a:t>
            </a:r>
          </a:p>
          <a:p>
            <a:endParaRPr lang="id-ID" dirty="0" smtClean="0"/>
          </a:p>
          <a:p>
            <a:endParaRPr lang="id-ID"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Tugas Tambahan Penerjemah </a:t>
            </a:r>
            <a:endParaRPr lang="id-ID" dirty="0"/>
          </a:p>
        </p:txBody>
      </p:sp>
      <p:sp>
        <p:nvSpPr>
          <p:cNvPr id="3" name="Content Placeholder 2"/>
          <p:cNvSpPr>
            <a:spLocks noGrp="1"/>
          </p:cNvSpPr>
          <p:nvPr>
            <p:ph idx="1"/>
          </p:nvPr>
        </p:nvSpPr>
        <p:spPr/>
        <p:txBody>
          <a:bodyPr>
            <a:normAutofit fontScale="85000" lnSpcReduction="20000"/>
          </a:bodyPr>
          <a:lstStyle/>
          <a:p>
            <a:pPr marL="441325" lvl="1" indent="-323850">
              <a:buFont typeface="+mj-lt"/>
              <a:buAutoNum type="arabicPeriod"/>
            </a:pPr>
            <a:r>
              <a:rPr lang="id-ID" dirty="0" smtClean="0"/>
              <a:t>membuat kurikulum, modul, dan bahan ajar diklat penerjemahan;</a:t>
            </a:r>
            <a:endParaRPr lang="id-ID" sz="2400" dirty="0" smtClean="0"/>
          </a:p>
          <a:p>
            <a:pPr marL="441325" lvl="1" indent="-323850">
              <a:buFont typeface="+mj-lt"/>
              <a:buAutoNum type="arabicPeriod"/>
            </a:pPr>
            <a:r>
              <a:rPr lang="id-ID" dirty="0" smtClean="0"/>
              <a:t>membuat karya tulis ilmiah di bidang penerjemahan/bahasa;</a:t>
            </a:r>
            <a:endParaRPr lang="id-ID" sz="2400" dirty="0" smtClean="0"/>
          </a:p>
          <a:p>
            <a:pPr marL="441325" lvl="1" indent="-323850">
              <a:buFont typeface="+mj-lt"/>
              <a:buAutoNum type="arabicPeriod"/>
            </a:pPr>
            <a:r>
              <a:rPr lang="id-ID" dirty="0" smtClean="0"/>
              <a:t>melakukan kajian tentang metode dan teknik penerjemahan yang sudah dilakukan;</a:t>
            </a:r>
            <a:endParaRPr lang="id-ID" sz="2400" dirty="0" smtClean="0"/>
          </a:p>
          <a:p>
            <a:pPr marL="441325" lvl="1" indent="-323850">
              <a:buFont typeface="+mj-lt"/>
              <a:buAutoNum type="arabicPeriod"/>
            </a:pPr>
            <a:r>
              <a:rPr lang="id-ID" dirty="0" smtClean="0"/>
              <a:t>melakukan kritik terjemahan guna peningkatan mutu penerjemahan;</a:t>
            </a:r>
            <a:endParaRPr lang="id-ID" sz="2400" dirty="0" smtClean="0"/>
          </a:p>
          <a:p>
            <a:pPr marL="441325" lvl="1" indent="-323850">
              <a:buFont typeface="+mj-lt"/>
              <a:buAutoNum type="arabicPeriod"/>
            </a:pPr>
            <a:r>
              <a:rPr lang="id-ID" dirty="0" smtClean="0"/>
              <a:t>mengembangkan metode dan teknik penerjemahan yang sesuai dengan tujuan penerjemahan;</a:t>
            </a:r>
            <a:endParaRPr lang="id-ID" sz="2400" dirty="0" smtClean="0"/>
          </a:p>
          <a:p>
            <a:pPr marL="441325" lvl="1" indent="-323850">
              <a:buFont typeface="+mj-lt"/>
              <a:buAutoNum type="arabicPeriod"/>
            </a:pPr>
            <a:r>
              <a:rPr lang="id-ID" dirty="0" smtClean="0"/>
              <a:t>memberikan konsultasi penerjemahan;</a:t>
            </a:r>
            <a:endParaRPr lang="id-ID" sz="2400" dirty="0" smtClean="0"/>
          </a:p>
          <a:p>
            <a:pPr marL="441325" lvl="1" indent="-323850">
              <a:buFont typeface="+mj-lt"/>
              <a:buAutoNum type="arabicPeriod"/>
            </a:pPr>
            <a:r>
              <a:rPr lang="id-ID" dirty="0" smtClean="0"/>
              <a:t>menyusun/mengembangkan peraturan di bidang penerjemahan.</a:t>
            </a:r>
            <a:endParaRPr lang="id-ID" sz="2400" dirty="0" smtClean="0"/>
          </a:p>
          <a:p>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Penilaian Kinerja Penerjemah </a:t>
            </a:r>
            <a:endParaRPr lang="id-ID" b="1" dirty="0"/>
          </a:p>
        </p:txBody>
      </p:sp>
      <p:sp>
        <p:nvSpPr>
          <p:cNvPr id="3" name="Content Placeholder 2"/>
          <p:cNvSpPr>
            <a:spLocks noGrp="1"/>
          </p:cNvSpPr>
          <p:nvPr>
            <p:ph idx="1"/>
          </p:nvPr>
        </p:nvSpPr>
        <p:spPr/>
        <p:txBody>
          <a:bodyPr/>
          <a:lstStyle/>
          <a:p>
            <a:r>
              <a:rPr lang="id-ID" dirty="0" smtClean="0"/>
              <a:t>Angka kredit kumulatif untuk kenaikan pangkat dan jabatan Penerjemah ditetapkan berdasarkan hasil penilaian kinerja Penerjemah.</a:t>
            </a:r>
          </a:p>
          <a:p>
            <a:r>
              <a:rPr lang="id-ID" dirty="0" smtClean="0"/>
              <a:t>Hasil penilaian kinerja tersebut dikonversi ke dalam angka kredit kumulatif sebagai berikut:</a:t>
            </a:r>
          </a:p>
          <a:p>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400" b="1" dirty="0" smtClean="0"/>
              <a:t>Dasar Hukum </a:t>
            </a:r>
            <a:endParaRPr lang="id-ID" sz="4400" b="1" dirty="0"/>
          </a:p>
        </p:txBody>
      </p:sp>
      <p:pic>
        <p:nvPicPr>
          <p:cNvPr id="4" name="Content Placeholder 3" descr="dasar hukum.jpg"/>
          <p:cNvPicPr>
            <a:picLocks noGrp="1" noChangeAspect="1"/>
          </p:cNvPicPr>
          <p:nvPr>
            <p:ph idx="1"/>
          </p:nvPr>
        </p:nvPicPr>
        <p:blipFill>
          <a:blip r:embed="rId2" cstate="print"/>
          <a:stretch>
            <a:fillRect/>
          </a:stretch>
        </p:blipFill>
        <p:spPr>
          <a:xfrm>
            <a:off x="4317966" y="4143356"/>
            <a:ext cx="4826034" cy="2714644"/>
          </a:xfrm>
        </p:spPr>
      </p:pic>
      <p:sp>
        <p:nvSpPr>
          <p:cNvPr id="5" name="Content Placeholder 2"/>
          <p:cNvSpPr txBox="1">
            <a:spLocks/>
          </p:cNvSpPr>
          <p:nvPr/>
        </p:nvSpPr>
        <p:spPr>
          <a:xfrm>
            <a:off x="857224" y="1714488"/>
            <a:ext cx="7498080" cy="4800600"/>
          </a:xfrm>
          <a:prstGeom prst="rect">
            <a:avLst/>
          </a:prstGeom>
        </p:spPr>
        <p:txBody>
          <a:bodyPr>
            <a:normAutofit/>
          </a:bodyPr>
          <a:lstStyle/>
          <a:p>
            <a:pPr marL="365125" marR="0" lvl="0" indent="-3175" algn="l" defTabSz="914400" rtl="0" eaLnBrk="1" fontAlgn="auto" latinLnBrk="0" hangingPunct="1">
              <a:lnSpc>
                <a:spcPct val="100000"/>
              </a:lnSpc>
              <a:spcBef>
                <a:spcPts val="600"/>
              </a:spcBef>
              <a:spcAft>
                <a:spcPts val="0"/>
              </a:spcAft>
              <a:buClr>
                <a:schemeClr val="accent1"/>
              </a:buClr>
              <a:buSzPct val="80000"/>
              <a:tabLst/>
              <a:defRPr/>
            </a:pPr>
            <a:r>
              <a:rPr kumimoji="0" lang="id-ID" sz="3200" b="0" i="0" u="none" strike="noStrike" kern="1200" cap="none" spc="0" normalizeH="0" baseline="0" noProof="0" dirty="0" smtClean="0">
                <a:ln>
                  <a:noFill/>
                </a:ln>
                <a:solidFill>
                  <a:schemeClr val="tx1"/>
                </a:solidFill>
                <a:effectLst/>
                <a:uLnTx/>
                <a:uFillTx/>
                <a:latin typeface="+mn-lt"/>
                <a:ea typeface="+mn-ea"/>
                <a:cs typeface="+mn-cs"/>
              </a:rPr>
              <a:t>Peraturan Menteri Pendayagunaan Aparatur Negara dan Reformasi Birokrasi Nomor 49 Tahun 2014 sebagaimana diubah dengan Peraturan Menteri PAN dan RB Nomor 1 Tahun 2016</a:t>
            </a:r>
            <a:endParaRPr kumimoji="0" lang="id-ID"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Penilaian Kinerja Penerjemah </a:t>
            </a:r>
            <a:endParaRPr lang="id-ID" dirty="0"/>
          </a:p>
        </p:txBody>
      </p:sp>
      <p:sp>
        <p:nvSpPr>
          <p:cNvPr id="3" name="Content Placeholder 2"/>
          <p:cNvSpPr>
            <a:spLocks noGrp="1"/>
          </p:cNvSpPr>
          <p:nvPr>
            <p:ph idx="1"/>
          </p:nvPr>
        </p:nvSpPr>
        <p:spPr/>
        <p:txBody>
          <a:bodyPr>
            <a:normAutofit fontScale="70000" lnSpcReduction="20000"/>
          </a:bodyPr>
          <a:lstStyle/>
          <a:p>
            <a:pPr>
              <a:buNone/>
            </a:pPr>
            <a:r>
              <a:rPr lang="id-ID" dirty="0" smtClean="0"/>
              <a:t>a.  nilai kinerja sebesar 91 ke atas atau dengan sebutan sangat baik mendapatkan angka kredit sebesar 150% dari angka kredit yang harus dicapai setiap tahun;</a:t>
            </a:r>
          </a:p>
          <a:p>
            <a:pPr>
              <a:buNone/>
            </a:pPr>
            <a:r>
              <a:rPr lang="id-ID" dirty="0" smtClean="0"/>
              <a:t>b.  nilai kinerja sebesar 76-90 atau dengan sebutan baik mendapatkan angka kredit sebesar 125% dari angka kredit yang harus dicapai setiap tahun;</a:t>
            </a:r>
          </a:p>
          <a:p>
            <a:pPr>
              <a:buNone/>
            </a:pPr>
            <a:r>
              <a:rPr lang="id-ID" dirty="0" smtClean="0"/>
              <a:t>c.  nilai kinerja sebesar 61-75 atau dengan sebutan cukup mendapatkan angka kredit sebesar 100% dari angka kredit yang harus dicapai setiap tahun;</a:t>
            </a:r>
          </a:p>
          <a:p>
            <a:pPr>
              <a:buNone/>
            </a:pPr>
            <a:r>
              <a:rPr lang="id-ID" dirty="0" smtClean="0"/>
              <a:t>d.  nilai kinerja sebesar 51-60 atau dengan sebutan kurang mendapatkan angka kredit sebesar 75% dari angka kredit yang harus dicapai setiap tahun;</a:t>
            </a:r>
          </a:p>
          <a:p>
            <a:pPr>
              <a:buNone/>
            </a:pPr>
            <a:r>
              <a:rPr lang="id-ID" dirty="0" smtClean="0"/>
              <a:t>e.  nilai kinerja sebesar 50 ke bawah atau dengan sebutan buruk mendapatkan angka kredit sebesar 50% dari angka kredit yang harus dicapai setiap tahun</a:t>
            </a:r>
            <a:endParaRPr lang="id-ID"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t>Tim Penilai Kinerja Instansi </a:t>
            </a:r>
            <a:endParaRPr lang="id-ID" sz="3600" b="1" dirty="0"/>
          </a:p>
        </p:txBody>
      </p:sp>
      <p:sp>
        <p:nvSpPr>
          <p:cNvPr id="3" name="Content Placeholder 2"/>
          <p:cNvSpPr>
            <a:spLocks noGrp="1"/>
          </p:cNvSpPr>
          <p:nvPr>
            <p:ph idx="1"/>
          </p:nvPr>
        </p:nvSpPr>
        <p:spPr/>
        <p:txBody>
          <a:bodyPr>
            <a:normAutofit fontScale="77500" lnSpcReduction="20000"/>
          </a:bodyPr>
          <a:lstStyle/>
          <a:p>
            <a:pPr marL="95250" indent="-12700">
              <a:buNone/>
            </a:pPr>
            <a:r>
              <a:rPr lang="id-ID" dirty="0" smtClean="0"/>
              <a:t>Dalam rangka menjamin objektivitas dan keselarasan hasil penilaian yang dilakukan oleh pejabat penilai, dibentuk tim penilai kinerja instansi.</a:t>
            </a:r>
          </a:p>
          <a:p>
            <a:pPr>
              <a:buNone/>
            </a:pPr>
            <a:endParaRPr lang="id-ID" dirty="0" smtClean="0"/>
          </a:p>
          <a:p>
            <a:pPr>
              <a:buNone/>
            </a:pPr>
            <a:r>
              <a:rPr lang="id-ID" dirty="0" smtClean="0"/>
              <a:t>Tim Penilai Kinerja Instansi memiliki tugas:</a:t>
            </a:r>
          </a:p>
          <a:p>
            <a:pPr marL="804863" indent="-449263">
              <a:buNone/>
            </a:pPr>
            <a:r>
              <a:rPr lang="id-ID" dirty="0" smtClean="0"/>
              <a:t> a.	mengevaluasi keselarasan hasil penilaian yang dilakukan oleh para pejabat penilai;</a:t>
            </a:r>
          </a:p>
          <a:p>
            <a:pPr marL="804863" indent="-722313">
              <a:buNone/>
              <a:tabLst>
                <a:tab pos="804863" algn="l"/>
              </a:tabLst>
            </a:pPr>
            <a:r>
              <a:rPr lang="id-ID" dirty="0" smtClean="0"/>
              <a:t>    b.	memberikan bahan pertimbangan kepada Pejabat Pembina Kepegawaian dalam pengembangan PNS, dan dijadikan sebagai persyaratan dalam pengangkatan jabatan dan kenaikan pangkat, pemberian tunjangan dan sanksi, mutasi, dan promosi, serta untuk mengikuti pendidikan dan pelatihan Pejabat Fungsional Penerjemah.</a:t>
            </a:r>
            <a:endParaRPr lang="id-ID"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t>Kenaikan Jabatan/Pangkat</a:t>
            </a:r>
            <a:endParaRPr lang="id-ID" sz="3600" b="1" dirty="0"/>
          </a:p>
        </p:txBody>
      </p:sp>
      <p:sp>
        <p:nvSpPr>
          <p:cNvPr id="3" name="Content Placeholder 2"/>
          <p:cNvSpPr>
            <a:spLocks noGrp="1"/>
          </p:cNvSpPr>
          <p:nvPr>
            <p:ph idx="1"/>
          </p:nvPr>
        </p:nvSpPr>
        <p:spPr/>
        <p:txBody>
          <a:bodyPr/>
          <a:lstStyle/>
          <a:p>
            <a:pPr marL="596646" indent="-514350">
              <a:buAutoNum type="arabicPeriod"/>
            </a:pPr>
            <a:r>
              <a:rPr lang="id-ID" dirty="0" smtClean="0"/>
              <a:t>Kenaikan jabatan/pangkat dilakukan sesuai dengan peraturan perundang-undangan dan </a:t>
            </a:r>
            <a:r>
              <a:rPr lang="id-ID" b="1" dirty="0" smtClean="0"/>
              <a:t>dengan memperhatikan ketersediaan formasi</a:t>
            </a:r>
            <a:r>
              <a:rPr lang="id-ID" dirty="0" smtClean="0"/>
              <a:t>;</a:t>
            </a:r>
          </a:p>
          <a:p>
            <a:pPr marL="596646" indent="-514350">
              <a:buAutoNum type="arabicPeriod"/>
            </a:pPr>
            <a:r>
              <a:rPr lang="id-ID" dirty="0" smtClean="0"/>
              <a:t>Selain memenuhi syarat kinerja, penerjemah yang akan dinaikkan jabatannya setingkat lebih tinggi </a:t>
            </a:r>
            <a:r>
              <a:rPr lang="id-ID" b="1" dirty="0" smtClean="0"/>
              <a:t>harus mengikuti dan lulus uji kompetensi</a:t>
            </a:r>
            <a:r>
              <a:rPr lang="id-ID" dirty="0" smtClean="0"/>
              <a:t>.</a:t>
            </a:r>
          </a:p>
          <a:p>
            <a:pPr>
              <a:buNone/>
            </a:pPr>
            <a:endParaRPr lang="id-ID"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00050"/>
            <a:ext cx="7498080" cy="1143000"/>
          </a:xfrm>
        </p:spPr>
        <p:txBody>
          <a:bodyPr>
            <a:normAutofit/>
          </a:bodyPr>
          <a:lstStyle/>
          <a:p>
            <a:r>
              <a:rPr lang="id-ID" sz="3600" b="1" dirty="0" smtClean="0"/>
              <a:t>Pengangkatan dalam Jabatan </a:t>
            </a:r>
            <a:endParaRPr lang="id-ID" sz="3600" b="1" dirty="0"/>
          </a:p>
        </p:txBody>
      </p:sp>
      <p:sp>
        <p:nvSpPr>
          <p:cNvPr id="3" name="Content Placeholder 2"/>
          <p:cNvSpPr>
            <a:spLocks noGrp="1"/>
          </p:cNvSpPr>
          <p:nvPr>
            <p:ph idx="1"/>
          </p:nvPr>
        </p:nvSpPr>
        <p:spPr>
          <a:xfrm>
            <a:off x="1435608" y="2128862"/>
            <a:ext cx="7498080" cy="3371840"/>
          </a:xfrm>
        </p:spPr>
        <p:txBody>
          <a:bodyPr/>
          <a:lstStyle/>
          <a:p>
            <a:pPr marL="653796" indent="-571500">
              <a:buAutoNum type="romanUcPeriod"/>
            </a:pPr>
            <a:r>
              <a:rPr lang="id-ID" dirty="0" smtClean="0"/>
              <a:t>Pengangkatan Pertama Kali </a:t>
            </a:r>
          </a:p>
          <a:p>
            <a:pPr marL="653796" indent="-571500">
              <a:buAutoNum type="romanUcPeriod"/>
            </a:pPr>
            <a:r>
              <a:rPr lang="id-ID" dirty="0" smtClean="0"/>
              <a:t>Perpindahan Jabatan </a:t>
            </a:r>
          </a:p>
          <a:p>
            <a:pPr marL="653796" indent="-571500">
              <a:buAutoNum type="romanUcPeriod"/>
            </a:pPr>
            <a:r>
              <a:rPr lang="id-ID" i="1" dirty="0" smtClean="0"/>
              <a:t>Inpassing</a:t>
            </a:r>
            <a:r>
              <a:rPr lang="id-ID" dirty="0" smtClean="0"/>
              <a:t>/Penyesuaian</a:t>
            </a:r>
            <a:endParaRPr lang="id-ID"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t>Pengangkatan pertama kali </a:t>
            </a:r>
            <a:endParaRPr lang="id-ID" sz="3600" b="1" dirty="0"/>
          </a:p>
        </p:txBody>
      </p:sp>
      <p:sp>
        <p:nvSpPr>
          <p:cNvPr id="3" name="Content Placeholder 2"/>
          <p:cNvSpPr>
            <a:spLocks noGrp="1"/>
          </p:cNvSpPr>
          <p:nvPr>
            <p:ph idx="1"/>
          </p:nvPr>
        </p:nvSpPr>
        <p:spPr/>
        <p:txBody>
          <a:bodyPr>
            <a:normAutofit fontScale="55000" lnSpcReduction="20000"/>
          </a:bodyPr>
          <a:lstStyle/>
          <a:p>
            <a:pPr marL="95250" indent="-12700">
              <a:buNone/>
            </a:pPr>
            <a:r>
              <a:rPr lang="id-ID" dirty="0" smtClean="0"/>
              <a:t>PNS yang diangkat untuk pertama kali dalam jabatan Penerjemah harus memenuhi syarat:</a:t>
            </a:r>
          </a:p>
          <a:p>
            <a:pPr>
              <a:buNone/>
            </a:pPr>
            <a:r>
              <a:rPr lang="id-ID" dirty="0" smtClean="0"/>
              <a:t>a. 	berijazah paling rendah Sarjana (S-1)/Diploma IV (D-IV) bidang sastra atau bidang lain yang ditentukan oleh Instansi Pembina;</a:t>
            </a:r>
          </a:p>
          <a:p>
            <a:pPr>
              <a:buNone/>
            </a:pPr>
            <a:r>
              <a:rPr lang="id-ID" dirty="0" smtClean="0"/>
              <a:t>b. 	pangkat paling rendah Penata Muda,  golongan ruang III/a; dan</a:t>
            </a:r>
          </a:p>
          <a:p>
            <a:pPr marL="596646" indent="-514350">
              <a:buNone/>
            </a:pPr>
            <a:r>
              <a:rPr lang="id-ID" dirty="0" smtClean="0"/>
              <a:t>c.   nilai kinerja paling kurang bernilai baik dalam 1 (satu) tahun terakhir.</a:t>
            </a:r>
          </a:p>
          <a:p>
            <a:pPr marL="596646" indent="-514350">
              <a:buAutoNum type="alphaLcPeriod" startAt="3"/>
            </a:pPr>
            <a:endParaRPr lang="id-ID" dirty="0" smtClean="0"/>
          </a:p>
          <a:p>
            <a:pPr marL="95250" indent="-12700">
              <a:buNone/>
            </a:pPr>
            <a:r>
              <a:rPr lang="id-ID" dirty="0" smtClean="0"/>
              <a:t>Pengangkatan pertama adalah pengangkatan untuk mengisi lowongan formasi Jabatan Fungsional Penerjemah yang telah ditetapkan melalui pengadaan Calon Pegawai Negeri Sipil.</a:t>
            </a:r>
          </a:p>
          <a:p>
            <a:pPr marL="95250" indent="-12700">
              <a:buNone/>
            </a:pPr>
            <a:endParaRPr lang="id-ID" dirty="0" smtClean="0"/>
          </a:p>
          <a:p>
            <a:pPr marL="95250" indent="-12700">
              <a:buNone/>
            </a:pPr>
            <a:r>
              <a:rPr lang="id-ID" dirty="0" smtClean="0"/>
              <a:t>Calon Pegawai Negeri Sipil paling lama 1 (satu) tahun setelah diangkat menjadi Pegawai Negeri Sipil harus diangkat dalam Jabatan Fungsional Penerjemah.</a:t>
            </a:r>
          </a:p>
          <a:p>
            <a:pPr marL="95250" indent="-12700">
              <a:buNone/>
            </a:pPr>
            <a:endParaRPr lang="id-ID" dirty="0" smtClean="0"/>
          </a:p>
          <a:p>
            <a:pPr marL="95250" indent="-12700">
              <a:buNone/>
            </a:pPr>
            <a:r>
              <a:rPr lang="id-ID" dirty="0" smtClean="0"/>
              <a:t>Penerjemah paling lama 2 (dua) tahun setelah diangkat menjadi Pegawai Negeri Sipil harus mengikuti pelatihan fungsional Penerjemah.</a:t>
            </a:r>
          </a:p>
          <a:p>
            <a:endParaRPr lang="id-ID"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t>Perpindahan Jabatan </a:t>
            </a:r>
            <a:endParaRPr lang="id-ID" sz="3600" b="1" dirty="0"/>
          </a:p>
        </p:txBody>
      </p:sp>
      <p:sp>
        <p:nvSpPr>
          <p:cNvPr id="3" name="Content Placeholder 2"/>
          <p:cNvSpPr>
            <a:spLocks noGrp="1"/>
          </p:cNvSpPr>
          <p:nvPr>
            <p:ph idx="1"/>
          </p:nvPr>
        </p:nvSpPr>
        <p:spPr/>
        <p:txBody>
          <a:bodyPr>
            <a:normAutofit fontScale="70000" lnSpcReduction="20000"/>
          </a:bodyPr>
          <a:lstStyle/>
          <a:p>
            <a:pPr marL="95250" indent="-12700">
              <a:buNone/>
            </a:pPr>
            <a:r>
              <a:rPr lang="id-ID" dirty="0" smtClean="0"/>
              <a:t>Pengangkatan Pegawai Negeri Sipil dari jabatan lain ke dalam jabatan Penerjemah dapat dipertimbangkan dengan ketentuan sebagai berikut:</a:t>
            </a:r>
          </a:p>
          <a:p>
            <a:pPr>
              <a:buNone/>
            </a:pPr>
            <a:r>
              <a:rPr lang="id-ID" dirty="0" smtClean="0"/>
              <a:t>a. 	tersedia lowongan formasi untuk jabatan Penerjemah;</a:t>
            </a:r>
          </a:p>
          <a:p>
            <a:pPr>
              <a:buNone/>
            </a:pPr>
            <a:r>
              <a:rPr lang="id-ID" dirty="0" smtClean="0"/>
              <a:t>b.  berijazah paling rendah Sarjana (S-1)/Diploma IV (D-IV) sastra atau bidang lain yang ditentukan oleh Instansi Pembina;</a:t>
            </a:r>
          </a:p>
          <a:p>
            <a:pPr>
              <a:buNone/>
            </a:pPr>
            <a:r>
              <a:rPr lang="id-ID" dirty="0" smtClean="0"/>
              <a:t>c.	pangkat paling rendah Penata Muda, golongan ruang III/a; </a:t>
            </a:r>
          </a:p>
          <a:p>
            <a:pPr>
              <a:buNone/>
            </a:pPr>
            <a:r>
              <a:rPr lang="id-ID" dirty="0" smtClean="0"/>
              <a:t>d.	telah mengikuti dan lulus uji kompetensi Penerjemah;</a:t>
            </a:r>
          </a:p>
          <a:p>
            <a:pPr>
              <a:buNone/>
            </a:pPr>
            <a:r>
              <a:rPr lang="id-ID" dirty="0" smtClean="0"/>
              <a:t>e. 	memiliki pengalaman dalam pelaksanaan tugas di bidang penerjemahan paling kurang 2 (dua) tahun;</a:t>
            </a:r>
          </a:p>
          <a:p>
            <a:pPr>
              <a:buNone/>
            </a:pPr>
            <a:r>
              <a:rPr lang="id-ID" dirty="0" smtClean="0"/>
              <a:t>f. 	nilai kinerja paling kurang bernilai baik dalam 2 (dua) tahun terakhir; dan</a:t>
            </a:r>
          </a:p>
          <a:p>
            <a:pPr>
              <a:buNone/>
            </a:pPr>
            <a:r>
              <a:rPr lang="id-ID" dirty="0" smtClean="0"/>
              <a:t>g. 	usia paling tinggi 50 (lima puluh) tahun.</a:t>
            </a:r>
          </a:p>
          <a:p>
            <a:endParaRPr lang="id-ID"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i="1" dirty="0" smtClean="0"/>
              <a:t>Inpassing</a:t>
            </a:r>
            <a:r>
              <a:rPr lang="id-ID" sz="3600" b="1" dirty="0" smtClean="0"/>
              <a:t>/Penyesuaian</a:t>
            </a:r>
            <a:endParaRPr lang="id-ID" sz="3600" b="1" dirty="0"/>
          </a:p>
        </p:txBody>
      </p:sp>
      <p:sp>
        <p:nvSpPr>
          <p:cNvPr id="3" name="Content Placeholder 2"/>
          <p:cNvSpPr>
            <a:spLocks noGrp="1"/>
          </p:cNvSpPr>
          <p:nvPr>
            <p:ph idx="1"/>
          </p:nvPr>
        </p:nvSpPr>
        <p:spPr/>
        <p:txBody>
          <a:bodyPr>
            <a:noAutofit/>
          </a:bodyPr>
          <a:lstStyle/>
          <a:p>
            <a:pPr marL="95250" lvl="0" indent="-12700">
              <a:buNone/>
            </a:pPr>
            <a:r>
              <a:rPr lang="id-ID" sz="1600" b="1" i="1" dirty="0" smtClean="0"/>
              <a:t>Inpassing</a:t>
            </a:r>
            <a:r>
              <a:rPr lang="id-ID" sz="1600" b="1" dirty="0" smtClean="0"/>
              <a:t>/Penyesuaian akan diatur lebih lanjut dalam Peraturan Kepala BKN tentang Pelaksanaan Jabatan Fungsional Penerjemah.</a:t>
            </a:r>
          </a:p>
          <a:p>
            <a:pPr marL="95250" lvl="0" indent="-12700">
              <a:buNone/>
            </a:pPr>
            <a:r>
              <a:rPr lang="fi-FI" sz="1600" dirty="0" smtClean="0"/>
              <a:t>Pelaksanaan penyesuaian (</a:t>
            </a:r>
            <a:r>
              <a:rPr lang="fi-FI" sz="1600" i="1" dirty="0" smtClean="0"/>
              <a:t>inpassing</a:t>
            </a:r>
            <a:r>
              <a:rPr lang="fi-FI" sz="1600" dirty="0" smtClean="0"/>
              <a:t>) harus didasarkan pada kebutuhan jabatan Penerjemah.</a:t>
            </a:r>
            <a:endParaRPr lang="id-ID" sz="1600" dirty="0" smtClean="0"/>
          </a:p>
          <a:p>
            <a:pPr marL="95250" lvl="0" indent="-12700">
              <a:buNone/>
            </a:pPr>
            <a:r>
              <a:rPr lang="fi-FI" sz="1600" dirty="0" smtClean="0"/>
              <a:t>Pegawai Negeri Sipil yang disesuaikan (</a:t>
            </a:r>
            <a:r>
              <a:rPr lang="fi-FI" sz="1600" i="1" dirty="0" smtClean="0"/>
              <a:t>di-inpassing</a:t>
            </a:r>
            <a:r>
              <a:rPr lang="fi-FI" sz="1600" dirty="0" smtClean="0"/>
              <a:t>) harus memenuhi syarat sebagai berikut :</a:t>
            </a:r>
            <a:endParaRPr lang="id-ID" sz="1600" dirty="0" smtClean="0"/>
          </a:p>
          <a:p>
            <a:pPr marL="273050" lvl="0" indent="-192088">
              <a:buFont typeface="+mj-lt"/>
              <a:buAutoNum type="arabicPeriod"/>
            </a:pPr>
            <a:r>
              <a:rPr lang="en-US" sz="1600" dirty="0" err="1" smtClean="0"/>
              <a:t>Berijazah</a:t>
            </a:r>
            <a:r>
              <a:rPr lang="en-US" sz="1600" dirty="0" smtClean="0"/>
              <a:t> paling </a:t>
            </a:r>
            <a:r>
              <a:rPr lang="en-US" sz="1600" dirty="0" err="1" smtClean="0"/>
              <a:t>rendah</a:t>
            </a:r>
            <a:r>
              <a:rPr lang="en-US" sz="1600" dirty="0" smtClean="0"/>
              <a:t> </a:t>
            </a:r>
            <a:r>
              <a:rPr lang="id-ID" sz="1600" dirty="0" smtClean="0"/>
              <a:t>S</a:t>
            </a:r>
            <a:r>
              <a:rPr lang="en-US" sz="1600" dirty="0" err="1" smtClean="0"/>
              <a:t>arjana</a:t>
            </a:r>
            <a:r>
              <a:rPr lang="en-US" sz="1600" dirty="0" smtClean="0"/>
              <a:t> (S-1)/ Diploma IV (D-IV);</a:t>
            </a:r>
            <a:endParaRPr lang="id-ID" sz="1600" dirty="0" smtClean="0"/>
          </a:p>
          <a:p>
            <a:pPr marL="273050" lvl="0" indent="-192088">
              <a:buFont typeface="+mj-lt"/>
              <a:buAutoNum type="arabicPeriod"/>
            </a:pPr>
            <a:r>
              <a:rPr lang="en-US" sz="1600" dirty="0" err="1" smtClean="0"/>
              <a:t>Pangkat</a:t>
            </a:r>
            <a:r>
              <a:rPr lang="en-US" sz="1600" dirty="0" smtClean="0"/>
              <a:t> paling </a:t>
            </a:r>
            <a:r>
              <a:rPr lang="en-US" sz="1600" dirty="0" err="1" smtClean="0"/>
              <a:t>rendah</a:t>
            </a:r>
            <a:r>
              <a:rPr lang="en-US" sz="1600" dirty="0" smtClean="0"/>
              <a:t> </a:t>
            </a:r>
            <a:r>
              <a:rPr lang="en-US" sz="1600" dirty="0" err="1" smtClean="0"/>
              <a:t>Penata</a:t>
            </a:r>
            <a:r>
              <a:rPr lang="en-US" sz="1600" dirty="0" smtClean="0"/>
              <a:t> </a:t>
            </a:r>
            <a:r>
              <a:rPr lang="en-US" sz="1600" dirty="0" err="1" smtClean="0"/>
              <a:t>Muda</a:t>
            </a:r>
            <a:r>
              <a:rPr lang="en-US" sz="1600" dirty="0" smtClean="0"/>
              <a:t>, </a:t>
            </a:r>
            <a:r>
              <a:rPr lang="en-US" sz="1600" dirty="0" err="1" smtClean="0"/>
              <a:t>golongan</a:t>
            </a:r>
            <a:r>
              <a:rPr lang="en-US" sz="1600" dirty="0" smtClean="0"/>
              <a:t> </a:t>
            </a:r>
            <a:r>
              <a:rPr lang="en-US" sz="1600" dirty="0" err="1" smtClean="0"/>
              <a:t>ruang</a:t>
            </a:r>
            <a:r>
              <a:rPr lang="en-US" sz="1600" dirty="0" smtClean="0"/>
              <a:t> III/a;</a:t>
            </a:r>
            <a:endParaRPr lang="id-ID" sz="1600" dirty="0" smtClean="0"/>
          </a:p>
          <a:p>
            <a:pPr marL="273050" lvl="0" indent="-192088">
              <a:buFont typeface="+mj-lt"/>
              <a:buAutoNum type="arabicPeriod"/>
            </a:pPr>
            <a:r>
              <a:rPr lang="en-US" sz="1600" dirty="0" err="1" smtClean="0"/>
              <a:t>Memiliki</a:t>
            </a:r>
            <a:r>
              <a:rPr lang="en-US" sz="1600" dirty="0" smtClean="0"/>
              <a:t> </a:t>
            </a:r>
            <a:r>
              <a:rPr lang="en-US" sz="1600" dirty="0" err="1" smtClean="0"/>
              <a:t>pengalaman</a:t>
            </a:r>
            <a:r>
              <a:rPr lang="en-US" sz="1600" dirty="0" smtClean="0"/>
              <a:t> </a:t>
            </a:r>
            <a:r>
              <a:rPr lang="en-US" sz="1600" dirty="0" err="1" smtClean="0"/>
              <a:t>dalam</a:t>
            </a:r>
            <a:r>
              <a:rPr lang="en-US" sz="1600" dirty="0" smtClean="0"/>
              <a:t> </a:t>
            </a:r>
            <a:r>
              <a:rPr lang="en-US" sz="1600" dirty="0" err="1" smtClean="0"/>
              <a:t>pelaksanaan</a:t>
            </a:r>
            <a:r>
              <a:rPr lang="en-US" sz="1600" dirty="0" smtClean="0"/>
              <a:t> </a:t>
            </a:r>
            <a:r>
              <a:rPr lang="en-US" sz="1600" dirty="0" err="1" smtClean="0"/>
              <a:t>tugas</a:t>
            </a:r>
            <a:r>
              <a:rPr lang="en-US" sz="1600" dirty="0" smtClean="0"/>
              <a:t> </a:t>
            </a:r>
            <a:r>
              <a:rPr lang="en-US" sz="1600" dirty="0" err="1" smtClean="0"/>
              <a:t>di</a:t>
            </a:r>
            <a:r>
              <a:rPr lang="en-US" sz="1600" dirty="0" smtClean="0"/>
              <a:t> </a:t>
            </a:r>
            <a:r>
              <a:rPr lang="en-US" sz="1600" dirty="0" err="1" smtClean="0"/>
              <a:t>bidang</a:t>
            </a:r>
            <a:r>
              <a:rPr lang="en-US" sz="1600" dirty="0" smtClean="0"/>
              <a:t> </a:t>
            </a:r>
            <a:r>
              <a:rPr lang="en-US" sz="1600" dirty="0" err="1" smtClean="0"/>
              <a:t>penerjemahan</a:t>
            </a:r>
            <a:r>
              <a:rPr lang="en-US" sz="1600" dirty="0" smtClean="0"/>
              <a:t> paling </a:t>
            </a:r>
            <a:r>
              <a:rPr lang="en-US" sz="1600" dirty="0" err="1" smtClean="0"/>
              <a:t>kurang</a:t>
            </a:r>
            <a:r>
              <a:rPr lang="en-US" sz="1600" dirty="0" smtClean="0"/>
              <a:t> 2 </a:t>
            </a:r>
            <a:r>
              <a:rPr lang="en-US" sz="1600" dirty="0" err="1" smtClean="0"/>
              <a:t>tahun</a:t>
            </a:r>
            <a:r>
              <a:rPr lang="en-US" sz="1600" dirty="0" smtClean="0"/>
              <a:t>;</a:t>
            </a:r>
            <a:endParaRPr lang="id-ID" sz="1600" dirty="0" smtClean="0"/>
          </a:p>
          <a:p>
            <a:pPr marL="273050" lvl="0" indent="-192088">
              <a:buFont typeface="+mj-lt"/>
              <a:buAutoNum type="arabicPeriod"/>
            </a:pPr>
            <a:r>
              <a:rPr lang="fi-FI" sz="1600" dirty="0" smtClean="0"/>
              <a:t>Mengikuti dan lulus uji kompetensi di bidang penerjemahan;</a:t>
            </a:r>
            <a:endParaRPr lang="id-ID" sz="1600" dirty="0" smtClean="0"/>
          </a:p>
          <a:p>
            <a:pPr marL="273050" lvl="0" indent="-192088">
              <a:buFont typeface="+mj-lt"/>
              <a:buAutoNum type="arabicPeriod"/>
            </a:pPr>
            <a:r>
              <a:rPr lang="fi-FI" sz="1600" dirty="0" smtClean="0"/>
              <a:t>Nilai kinerja paling kurang bernilai baik dalam 1 (satu) tahun terakhir; dan </a:t>
            </a:r>
            <a:endParaRPr lang="id-ID" sz="1600" dirty="0" smtClean="0"/>
          </a:p>
          <a:p>
            <a:pPr marL="273050" lvl="0" indent="-192088">
              <a:buFont typeface="+mj-lt"/>
              <a:buAutoNum type="arabicPeriod"/>
            </a:pPr>
            <a:r>
              <a:rPr lang="en-US" sz="1600" dirty="0" err="1" smtClean="0"/>
              <a:t>Usia</a:t>
            </a:r>
            <a:r>
              <a:rPr lang="en-US" sz="1600" dirty="0" smtClean="0"/>
              <a:t> paling </a:t>
            </a:r>
            <a:r>
              <a:rPr lang="en-US" sz="1600" dirty="0" err="1" smtClean="0"/>
              <a:t>tinggi</a:t>
            </a:r>
            <a:r>
              <a:rPr lang="en-US" sz="1600" dirty="0" smtClean="0"/>
              <a:t>:</a:t>
            </a:r>
            <a:endParaRPr lang="id-ID" sz="1600" dirty="0" smtClean="0"/>
          </a:p>
          <a:p>
            <a:pPr marL="531813" lvl="0" indent="-450850">
              <a:buNone/>
            </a:pPr>
            <a:r>
              <a:rPr lang="id-ID" sz="1600" dirty="0" smtClean="0"/>
              <a:t>    a.  </a:t>
            </a:r>
            <a:r>
              <a:rPr lang="en-US" sz="1600" dirty="0" smtClean="0"/>
              <a:t>55 (lima </a:t>
            </a:r>
            <a:r>
              <a:rPr lang="en-US" sz="1600" dirty="0" err="1" smtClean="0"/>
              <a:t>puluh</a:t>
            </a:r>
            <a:r>
              <a:rPr lang="en-US" sz="1600" dirty="0" smtClean="0"/>
              <a:t> lima) </a:t>
            </a:r>
            <a:r>
              <a:rPr lang="en-US" sz="1600" dirty="0" err="1" smtClean="0"/>
              <a:t>tahun</a:t>
            </a:r>
            <a:r>
              <a:rPr lang="en-US" sz="1600" dirty="0" smtClean="0"/>
              <a:t> </a:t>
            </a:r>
            <a:r>
              <a:rPr lang="en-US" sz="1600" dirty="0" err="1" smtClean="0"/>
              <a:t>untuk</a:t>
            </a:r>
            <a:r>
              <a:rPr lang="en-US" sz="1600" dirty="0" smtClean="0"/>
              <a:t> </a:t>
            </a:r>
            <a:r>
              <a:rPr lang="en-US" sz="1600" dirty="0" err="1" smtClean="0"/>
              <a:t>Penerjemah</a:t>
            </a:r>
            <a:r>
              <a:rPr lang="en-US" sz="1600" dirty="0" smtClean="0"/>
              <a:t> </a:t>
            </a:r>
            <a:r>
              <a:rPr lang="en-US" sz="1600" dirty="0" err="1" smtClean="0"/>
              <a:t>Ahli</a:t>
            </a:r>
            <a:r>
              <a:rPr lang="en-US" sz="1600" dirty="0" smtClean="0"/>
              <a:t> </a:t>
            </a:r>
            <a:r>
              <a:rPr lang="en-US" sz="1600" dirty="0" err="1" smtClean="0"/>
              <a:t>Pertama</a:t>
            </a:r>
            <a:r>
              <a:rPr lang="en-US" sz="1600" dirty="0" smtClean="0"/>
              <a:t> </a:t>
            </a:r>
            <a:r>
              <a:rPr lang="en-US" sz="1600" dirty="0" err="1" smtClean="0"/>
              <a:t>dan</a:t>
            </a:r>
            <a:r>
              <a:rPr lang="en-US" sz="1600" dirty="0" smtClean="0"/>
              <a:t> </a:t>
            </a:r>
            <a:r>
              <a:rPr lang="en-US" sz="1600" dirty="0" err="1" smtClean="0"/>
              <a:t>Penerjemah</a:t>
            </a:r>
            <a:r>
              <a:rPr lang="en-US" sz="1600" dirty="0" smtClean="0"/>
              <a:t> </a:t>
            </a:r>
            <a:r>
              <a:rPr lang="en-US" sz="1600" dirty="0" err="1" smtClean="0"/>
              <a:t>Ahli</a:t>
            </a:r>
            <a:r>
              <a:rPr lang="en-US" sz="1600" dirty="0" smtClean="0"/>
              <a:t> </a:t>
            </a:r>
            <a:r>
              <a:rPr lang="en-US" sz="1600" dirty="0" err="1" smtClean="0"/>
              <a:t>Muda</a:t>
            </a:r>
            <a:r>
              <a:rPr lang="en-US" sz="1600" dirty="0" smtClean="0"/>
              <a:t>; </a:t>
            </a:r>
            <a:r>
              <a:rPr lang="en-US" sz="1600" dirty="0" err="1" smtClean="0"/>
              <a:t>dan</a:t>
            </a:r>
            <a:r>
              <a:rPr lang="en-US" sz="1600" dirty="0" smtClean="0"/>
              <a:t> </a:t>
            </a:r>
            <a:endParaRPr lang="id-ID" sz="1600" dirty="0" smtClean="0"/>
          </a:p>
          <a:p>
            <a:pPr marL="531813" lvl="0" indent="-450850">
              <a:buNone/>
            </a:pPr>
            <a:r>
              <a:rPr lang="id-ID" sz="1600" dirty="0" smtClean="0"/>
              <a:t>    b.  </a:t>
            </a:r>
            <a:r>
              <a:rPr lang="en-US" sz="1600" dirty="0" smtClean="0"/>
              <a:t>57 (lima </a:t>
            </a:r>
            <a:r>
              <a:rPr lang="en-US" sz="1600" dirty="0" err="1" smtClean="0"/>
              <a:t>puluh</a:t>
            </a:r>
            <a:r>
              <a:rPr lang="en-US" sz="1600" dirty="0" smtClean="0"/>
              <a:t> </a:t>
            </a:r>
            <a:r>
              <a:rPr lang="en-US" sz="1600" dirty="0" err="1" smtClean="0"/>
              <a:t>tujuh</a:t>
            </a:r>
            <a:r>
              <a:rPr lang="en-US" sz="1600" dirty="0" smtClean="0"/>
              <a:t>) </a:t>
            </a:r>
            <a:r>
              <a:rPr lang="en-US" sz="1600" dirty="0" err="1" smtClean="0"/>
              <a:t>tahun</a:t>
            </a:r>
            <a:r>
              <a:rPr lang="en-US" sz="1600" dirty="0" smtClean="0"/>
              <a:t> </a:t>
            </a:r>
            <a:r>
              <a:rPr lang="en-US" sz="1600" dirty="0" err="1" smtClean="0"/>
              <a:t>untuk</a:t>
            </a:r>
            <a:r>
              <a:rPr lang="en-US" sz="1600" dirty="0" smtClean="0"/>
              <a:t> </a:t>
            </a:r>
            <a:r>
              <a:rPr lang="en-US" sz="1600" dirty="0" err="1" smtClean="0"/>
              <a:t>Penerjemah</a:t>
            </a:r>
            <a:r>
              <a:rPr lang="en-US" sz="1600" dirty="0" smtClean="0"/>
              <a:t> </a:t>
            </a:r>
            <a:r>
              <a:rPr lang="en-US" sz="1600" dirty="0" err="1" smtClean="0"/>
              <a:t>Ahli</a:t>
            </a:r>
            <a:r>
              <a:rPr lang="en-US" sz="1600" dirty="0" smtClean="0"/>
              <a:t> </a:t>
            </a:r>
            <a:r>
              <a:rPr lang="en-US" sz="1600" dirty="0" err="1" smtClean="0"/>
              <a:t>Madya</a:t>
            </a:r>
            <a:r>
              <a:rPr lang="en-US" sz="1600" dirty="0" smtClean="0"/>
              <a:t> </a:t>
            </a:r>
            <a:r>
              <a:rPr lang="en-US" sz="1600" dirty="0" err="1" smtClean="0"/>
              <a:t>dan</a:t>
            </a:r>
            <a:r>
              <a:rPr lang="en-US" sz="1600" dirty="0" smtClean="0"/>
              <a:t> </a:t>
            </a:r>
            <a:r>
              <a:rPr lang="en-US" sz="1600" dirty="0" err="1" smtClean="0"/>
              <a:t>Penerjemah</a:t>
            </a:r>
            <a:r>
              <a:rPr lang="en-US" sz="1600" dirty="0" smtClean="0"/>
              <a:t> </a:t>
            </a:r>
            <a:r>
              <a:rPr lang="en-US" sz="1600" dirty="0" err="1" smtClean="0"/>
              <a:t>Ahli</a:t>
            </a:r>
            <a:r>
              <a:rPr lang="en-US" sz="1600" dirty="0" smtClean="0"/>
              <a:t> </a:t>
            </a:r>
            <a:r>
              <a:rPr lang="en-US" sz="1600" dirty="0" err="1" smtClean="0"/>
              <a:t>Utama</a:t>
            </a:r>
            <a:r>
              <a:rPr lang="en-US" sz="1600" dirty="0" smtClean="0"/>
              <a:t>.</a:t>
            </a:r>
            <a:endParaRPr lang="id-ID" sz="16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t>Pendidikan dan Pelatihan </a:t>
            </a:r>
            <a:endParaRPr lang="id-ID" sz="3600" b="1" dirty="0"/>
          </a:p>
        </p:txBody>
      </p:sp>
      <p:sp>
        <p:nvSpPr>
          <p:cNvPr id="3" name="Content Placeholder 2"/>
          <p:cNvSpPr>
            <a:spLocks noGrp="1"/>
          </p:cNvSpPr>
          <p:nvPr>
            <p:ph idx="1"/>
          </p:nvPr>
        </p:nvSpPr>
        <p:spPr/>
        <p:txBody>
          <a:bodyPr>
            <a:normAutofit fontScale="92500" lnSpcReduction="20000"/>
          </a:bodyPr>
          <a:lstStyle/>
          <a:p>
            <a:pPr marL="95250" lvl="0" indent="-12700">
              <a:buNone/>
            </a:pPr>
            <a:r>
              <a:rPr lang="es-ES" dirty="0" err="1" smtClean="0"/>
              <a:t>Pendidikan</a:t>
            </a:r>
            <a:r>
              <a:rPr lang="es-ES" dirty="0" smtClean="0"/>
              <a:t> dan/</a:t>
            </a:r>
            <a:r>
              <a:rPr lang="es-ES" dirty="0" err="1" smtClean="0"/>
              <a:t>atau</a:t>
            </a:r>
            <a:r>
              <a:rPr lang="es-ES" dirty="0" smtClean="0"/>
              <a:t> </a:t>
            </a:r>
            <a:r>
              <a:rPr lang="es-ES" dirty="0" err="1" smtClean="0"/>
              <a:t>Pelatihan</a:t>
            </a:r>
            <a:r>
              <a:rPr lang="es-ES" dirty="0" smtClean="0"/>
              <a:t> yang </a:t>
            </a:r>
            <a:r>
              <a:rPr lang="es-ES" dirty="0" err="1" smtClean="0"/>
              <a:t>diberikan</a:t>
            </a:r>
            <a:r>
              <a:rPr lang="es-ES" dirty="0" smtClean="0"/>
              <a:t> </a:t>
            </a:r>
            <a:r>
              <a:rPr lang="es-ES" dirty="0" err="1" smtClean="0"/>
              <a:t>bagi</a:t>
            </a:r>
            <a:r>
              <a:rPr lang="es-ES" dirty="0" smtClean="0"/>
              <a:t> </a:t>
            </a:r>
            <a:r>
              <a:rPr lang="es-ES" dirty="0" err="1" smtClean="0"/>
              <a:t>Penerjemah</a:t>
            </a:r>
            <a:r>
              <a:rPr lang="es-ES" dirty="0" smtClean="0"/>
              <a:t> </a:t>
            </a:r>
            <a:r>
              <a:rPr lang="es-ES" dirty="0" err="1" smtClean="0"/>
              <a:t>dalam</a:t>
            </a:r>
            <a:r>
              <a:rPr lang="es-ES" dirty="0" smtClean="0"/>
              <a:t> </a:t>
            </a:r>
            <a:r>
              <a:rPr lang="es-ES" dirty="0" err="1" smtClean="0"/>
              <a:t>bentuk</a:t>
            </a:r>
            <a:r>
              <a:rPr lang="es-ES" dirty="0" smtClean="0"/>
              <a:t>:</a:t>
            </a:r>
            <a:endParaRPr lang="id-ID" dirty="0" smtClean="0"/>
          </a:p>
          <a:p>
            <a:pPr marL="95250" lvl="0" indent="-12700">
              <a:buNone/>
            </a:pPr>
            <a:endParaRPr lang="id-ID" sz="1300" dirty="0" smtClean="0"/>
          </a:p>
          <a:p>
            <a:pPr marL="596646" lvl="0" indent="-514350">
              <a:buFont typeface="+mj-lt"/>
              <a:buAutoNum type="alphaLcPeriod"/>
            </a:pPr>
            <a:r>
              <a:rPr lang="en-US" dirty="0" err="1" smtClean="0"/>
              <a:t>pendidikan</a:t>
            </a:r>
            <a:r>
              <a:rPr lang="en-US" dirty="0" smtClean="0"/>
              <a:t> formal;</a:t>
            </a:r>
            <a:endParaRPr lang="id-ID" dirty="0" smtClean="0"/>
          </a:p>
          <a:p>
            <a:pPr marL="596646" lvl="0" indent="-514350">
              <a:buFont typeface="+mj-lt"/>
              <a:buAutoNum type="alphaLcPeriod"/>
            </a:pPr>
            <a:r>
              <a:rPr lang="en-US" dirty="0" err="1" smtClean="0"/>
              <a:t>pelatihan</a:t>
            </a:r>
            <a:r>
              <a:rPr lang="en-US" dirty="0" smtClean="0"/>
              <a:t> </a:t>
            </a:r>
            <a:r>
              <a:rPr lang="en-US" dirty="0" err="1" smtClean="0"/>
              <a:t>fungsional</a:t>
            </a:r>
            <a:r>
              <a:rPr lang="en-US" dirty="0" smtClean="0"/>
              <a:t>;</a:t>
            </a:r>
            <a:endParaRPr lang="id-ID" dirty="0" smtClean="0"/>
          </a:p>
          <a:p>
            <a:pPr marL="596646" lvl="0" indent="-514350">
              <a:buFont typeface="+mj-lt"/>
              <a:buAutoNum type="alphaLcPeriod"/>
            </a:pPr>
            <a:r>
              <a:rPr lang="en-US" dirty="0" err="1" smtClean="0"/>
              <a:t>pelatihan</a:t>
            </a:r>
            <a:r>
              <a:rPr lang="en-US" dirty="0" smtClean="0"/>
              <a:t> </a:t>
            </a:r>
            <a:r>
              <a:rPr lang="en-US" dirty="0" err="1" smtClean="0"/>
              <a:t>teknis</a:t>
            </a:r>
            <a:r>
              <a:rPr lang="en-US" dirty="0" smtClean="0"/>
              <a:t>;</a:t>
            </a:r>
            <a:r>
              <a:rPr lang="id-ID" dirty="0" smtClean="0"/>
              <a:t> dan</a:t>
            </a:r>
          </a:p>
          <a:p>
            <a:pPr marL="596646" lvl="0" indent="-514350">
              <a:buFont typeface="+mj-lt"/>
              <a:buAutoNum type="alphaLcPeriod"/>
            </a:pPr>
            <a:r>
              <a:rPr lang="en-US" dirty="0" err="1" smtClean="0"/>
              <a:t>pengembangan</a:t>
            </a:r>
            <a:r>
              <a:rPr lang="en-US" dirty="0" smtClean="0"/>
              <a:t> </a:t>
            </a:r>
            <a:r>
              <a:rPr lang="en-US" dirty="0" err="1" smtClean="0"/>
              <a:t>kompetensi</a:t>
            </a:r>
            <a:r>
              <a:rPr lang="en-US" dirty="0" smtClean="0"/>
              <a:t> </a:t>
            </a:r>
            <a:r>
              <a:rPr lang="en-US" dirty="0" err="1" smtClean="0"/>
              <a:t>lainnya</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peraturan</a:t>
            </a:r>
            <a:r>
              <a:rPr lang="en-US" dirty="0" smtClean="0"/>
              <a:t> </a:t>
            </a:r>
            <a:r>
              <a:rPr lang="en-US" dirty="0" err="1" smtClean="0"/>
              <a:t>perundang</a:t>
            </a:r>
            <a:r>
              <a:rPr lang="en-US" dirty="0" smtClean="0"/>
              <a:t>-</a:t>
            </a:r>
            <a:r>
              <a:rPr lang="en-US" dirty="0" err="1" smtClean="0"/>
              <a:t>undangan</a:t>
            </a:r>
            <a:r>
              <a:rPr lang="en-US" dirty="0" smtClean="0"/>
              <a:t>.</a:t>
            </a:r>
            <a:endParaRPr lang="id-ID" dirty="0" smtClean="0"/>
          </a:p>
          <a:p>
            <a:pPr marL="596646" lvl="0" indent="-514350">
              <a:buFont typeface="+mj-lt"/>
              <a:buAutoNum type="alphaLcPeriod"/>
            </a:pPr>
            <a:endParaRPr lang="id-ID" sz="1300" dirty="0" smtClean="0"/>
          </a:p>
          <a:p>
            <a:pPr marL="95250" lvl="0" indent="-12700">
              <a:buNone/>
            </a:pPr>
            <a:r>
              <a:rPr lang="en-US" dirty="0" err="1" smtClean="0"/>
              <a:t>Pendidikan</a:t>
            </a:r>
            <a:r>
              <a:rPr lang="en-US" dirty="0" smtClean="0"/>
              <a:t> formal </a:t>
            </a:r>
            <a:r>
              <a:rPr lang="en-US" dirty="0" err="1" smtClean="0"/>
              <a:t>bagi</a:t>
            </a:r>
            <a:r>
              <a:rPr lang="en-US" dirty="0" smtClean="0"/>
              <a:t> </a:t>
            </a:r>
            <a:r>
              <a:rPr lang="id-ID" dirty="0" smtClean="0"/>
              <a:t>P</a:t>
            </a:r>
            <a:r>
              <a:rPr lang="en-US" dirty="0" err="1" smtClean="0"/>
              <a:t>enerjemah</a:t>
            </a:r>
            <a:r>
              <a:rPr lang="en-US" dirty="0" smtClean="0"/>
              <a:t> </a:t>
            </a:r>
            <a:r>
              <a:rPr lang="en-US" dirty="0" err="1" smtClean="0"/>
              <a:t>untuk</a:t>
            </a:r>
            <a:r>
              <a:rPr lang="en-US" dirty="0" smtClean="0"/>
              <a:t> </a:t>
            </a:r>
            <a:r>
              <a:rPr lang="en-US" dirty="0" err="1" smtClean="0"/>
              <a:t>jenjang</a:t>
            </a:r>
            <a:r>
              <a:rPr lang="en-US" dirty="0" smtClean="0"/>
              <a:t> </a:t>
            </a:r>
            <a:r>
              <a:rPr lang="en-US" dirty="0" err="1" smtClean="0"/>
              <a:t>pendidikan</a:t>
            </a:r>
            <a:r>
              <a:rPr lang="en-US" dirty="0" smtClean="0"/>
              <a:t> yang </a:t>
            </a:r>
            <a:r>
              <a:rPr lang="en-US" dirty="0" err="1" smtClean="0"/>
              <a:t>lebih</a:t>
            </a:r>
            <a:r>
              <a:rPr lang="en-US" dirty="0" smtClean="0"/>
              <a:t> </a:t>
            </a:r>
            <a:r>
              <a:rPr lang="en-US" dirty="0" err="1" smtClean="0"/>
              <a:t>tinggi</a:t>
            </a:r>
            <a:r>
              <a:rPr lang="en-US" dirty="0" smtClean="0"/>
              <a:t> </a:t>
            </a:r>
            <a:r>
              <a:rPr lang="en-US" dirty="0" err="1" smtClean="0"/>
              <a:t>dapat</a:t>
            </a:r>
            <a:r>
              <a:rPr lang="en-US" dirty="0" smtClean="0"/>
              <a:t> </a:t>
            </a:r>
            <a:r>
              <a:rPr lang="en-US" dirty="0" err="1" smtClean="0"/>
              <a:t>ditempuh</a:t>
            </a:r>
            <a:r>
              <a:rPr lang="en-US" dirty="0" smtClean="0"/>
              <a:t> </a:t>
            </a:r>
            <a:r>
              <a:rPr lang="en-US" dirty="0" err="1" smtClean="0"/>
              <a:t>melalui</a:t>
            </a:r>
            <a:r>
              <a:rPr lang="en-US" dirty="0" smtClean="0"/>
              <a:t> </a:t>
            </a:r>
            <a:r>
              <a:rPr lang="en-US" dirty="0" err="1" smtClean="0"/>
              <a:t>pemberian</a:t>
            </a:r>
            <a:r>
              <a:rPr lang="en-US" dirty="0" smtClean="0"/>
              <a:t> </a:t>
            </a:r>
            <a:r>
              <a:rPr lang="en-US" dirty="0" err="1" smtClean="0"/>
              <a:t>tugas</a:t>
            </a:r>
            <a:r>
              <a:rPr lang="en-US" dirty="0" smtClean="0"/>
              <a:t> </a:t>
            </a:r>
            <a:r>
              <a:rPr lang="en-US" dirty="0" err="1" smtClean="0"/>
              <a:t>belajar</a:t>
            </a:r>
            <a:r>
              <a:rPr lang="en-US" dirty="0" smtClean="0"/>
              <a:t>.</a:t>
            </a:r>
            <a:endParaRPr lang="id-ID" dirty="0" smtClean="0"/>
          </a:p>
          <a:p>
            <a:endParaRPr lang="id-ID"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Penyelenggaraan Diklat </a:t>
            </a:r>
            <a:endParaRPr lang="id-ID" dirty="0"/>
          </a:p>
        </p:txBody>
      </p:sp>
      <p:pic>
        <p:nvPicPr>
          <p:cNvPr id="4" name="Content Placeholder 3" descr="Diklat 5.jpg"/>
          <p:cNvPicPr>
            <a:picLocks noGrp="1" noChangeAspect="1"/>
          </p:cNvPicPr>
          <p:nvPr>
            <p:ph idx="1"/>
          </p:nvPr>
        </p:nvPicPr>
        <p:blipFill>
          <a:blip r:embed="rId2" cstate="print"/>
          <a:stretch>
            <a:fillRect/>
          </a:stretch>
        </p:blipFill>
        <p:spPr>
          <a:xfrm>
            <a:off x="1588234" y="1447800"/>
            <a:ext cx="7193081" cy="48006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582578"/>
            <a:ext cx="7498080" cy="989034"/>
          </a:xfrm>
        </p:spPr>
        <p:txBody>
          <a:bodyPr>
            <a:normAutofit fontScale="90000"/>
          </a:bodyPr>
          <a:lstStyle/>
          <a:p>
            <a:r>
              <a:rPr lang="es-ES" sz="3100" b="1" dirty="0" err="1" smtClean="0"/>
              <a:t>Kebutuhan</a:t>
            </a:r>
            <a:r>
              <a:rPr lang="en-US" sz="3100" b="1" dirty="0" smtClean="0"/>
              <a:t> P</a:t>
            </a:r>
            <a:r>
              <a:rPr lang="id-ID" sz="3100" b="1" dirty="0" smtClean="0"/>
              <a:t>NS</a:t>
            </a:r>
            <a:r>
              <a:rPr lang="en-US" sz="3100" b="1" dirty="0" smtClean="0"/>
              <a:t> </a:t>
            </a:r>
            <a:r>
              <a:rPr lang="id-ID" sz="3100" b="1" dirty="0" err="1" smtClean="0"/>
              <a:t>d</a:t>
            </a:r>
            <a:r>
              <a:rPr lang="en-US" sz="3100" b="1" dirty="0" err="1" smtClean="0"/>
              <a:t>alam</a:t>
            </a:r>
            <a:r>
              <a:rPr lang="en-US" sz="3100" b="1" dirty="0" smtClean="0"/>
              <a:t> </a:t>
            </a:r>
            <a:r>
              <a:rPr lang="en-US" sz="3100" b="1" dirty="0" err="1" smtClean="0"/>
              <a:t>Jabatan</a:t>
            </a:r>
            <a:r>
              <a:rPr lang="en-US" sz="3100" b="1" dirty="0" smtClean="0"/>
              <a:t> </a:t>
            </a:r>
            <a:r>
              <a:rPr lang="en-US" sz="3100" b="1" dirty="0" err="1" smtClean="0"/>
              <a:t>Fungsional</a:t>
            </a:r>
            <a:r>
              <a:rPr lang="en-US" sz="3100" b="1" dirty="0" smtClean="0"/>
              <a:t> </a:t>
            </a:r>
            <a:r>
              <a:rPr lang="en-US" sz="3100" b="1" dirty="0" err="1" smtClean="0"/>
              <a:t>Penerjemah</a:t>
            </a:r>
            <a:r>
              <a:rPr lang="id-ID" dirty="0" smtClean="0"/>
              <a:t/>
            </a:r>
            <a:br>
              <a:rPr lang="id-ID" dirty="0" smtClean="0"/>
            </a:br>
            <a:endParaRPr lang="id-ID" dirty="0"/>
          </a:p>
        </p:txBody>
      </p:sp>
      <p:sp>
        <p:nvSpPr>
          <p:cNvPr id="3" name="Content Placeholder 2"/>
          <p:cNvSpPr>
            <a:spLocks noGrp="1"/>
          </p:cNvSpPr>
          <p:nvPr>
            <p:ph idx="1"/>
          </p:nvPr>
        </p:nvSpPr>
        <p:spPr/>
        <p:txBody>
          <a:bodyPr>
            <a:normAutofit fontScale="92500" lnSpcReduction="20000"/>
          </a:bodyPr>
          <a:lstStyle/>
          <a:p>
            <a:pPr marL="95250" lvl="0" indent="-12700">
              <a:buNone/>
            </a:pPr>
            <a:r>
              <a:rPr lang="en-US" dirty="0" err="1" smtClean="0"/>
              <a:t>Penetapan</a:t>
            </a:r>
            <a:r>
              <a:rPr lang="en-US" dirty="0" smtClean="0"/>
              <a:t> </a:t>
            </a:r>
            <a:r>
              <a:rPr lang="en-US" dirty="0" err="1" smtClean="0"/>
              <a:t>kebutuhan</a:t>
            </a:r>
            <a:r>
              <a:rPr lang="en-US" dirty="0" smtClean="0"/>
              <a:t> PNS </a:t>
            </a:r>
            <a:r>
              <a:rPr lang="en-US" dirty="0" err="1" smtClean="0"/>
              <a:t>dalam</a:t>
            </a:r>
            <a:r>
              <a:rPr lang="en-US" dirty="0" smtClean="0"/>
              <a:t> </a:t>
            </a:r>
            <a:r>
              <a:rPr lang="en-US" dirty="0" err="1" smtClean="0"/>
              <a:t>Jabatan</a:t>
            </a:r>
            <a:r>
              <a:rPr lang="en-US" dirty="0" smtClean="0"/>
              <a:t> </a:t>
            </a:r>
            <a:r>
              <a:rPr lang="en-US" dirty="0" err="1" smtClean="0"/>
              <a:t>Fungsional</a:t>
            </a:r>
            <a:r>
              <a:rPr lang="en-US" dirty="0" smtClean="0"/>
              <a:t> </a:t>
            </a:r>
            <a:r>
              <a:rPr lang="en-US" dirty="0" err="1" smtClean="0"/>
              <a:t>Penerjemah</a:t>
            </a:r>
            <a:r>
              <a:rPr lang="en-US" dirty="0" smtClean="0"/>
              <a:t> </a:t>
            </a:r>
            <a:r>
              <a:rPr lang="en-US" dirty="0" err="1" smtClean="0"/>
              <a:t>dihitung</a:t>
            </a:r>
            <a:r>
              <a:rPr lang="en-US" dirty="0" smtClean="0"/>
              <a:t> </a:t>
            </a:r>
            <a:r>
              <a:rPr lang="en-US" dirty="0" err="1" smtClean="0"/>
              <a:t>berdasarkan</a:t>
            </a:r>
            <a:r>
              <a:rPr lang="en-US" dirty="0" smtClean="0"/>
              <a:t> </a:t>
            </a:r>
            <a:r>
              <a:rPr lang="en-US" dirty="0" err="1" smtClean="0"/>
              <a:t>beban</a:t>
            </a:r>
            <a:r>
              <a:rPr lang="en-US" dirty="0" smtClean="0"/>
              <a:t> </a:t>
            </a:r>
            <a:r>
              <a:rPr lang="en-US" dirty="0" err="1" smtClean="0"/>
              <a:t>kerja</a:t>
            </a:r>
            <a:r>
              <a:rPr lang="en-US" dirty="0" smtClean="0"/>
              <a:t> yang </a:t>
            </a:r>
            <a:r>
              <a:rPr lang="en-US" dirty="0" err="1" smtClean="0"/>
              <a:t>ditentukan</a:t>
            </a:r>
            <a:r>
              <a:rPr lang="en-US" dirty="0" smtClean="0"/>
              <a:t> </a:t>
            </a:r>
            <a:r>
              <a:rPr lang="en-US" dirty="0" err="1" smtClean="0"/>
              <a:t>oleh</a:t>
            </a:r>
            <a:r>
              <a:rPr lang="en-US" dirty="0" smtClean="0"/>
              <a:t> </a:t>
            </a:r>
            <a:r>
              <a:rPr lang="en-US" dirty="0" err="1" smtClean="0"/>
              <a:t>indikator</a:t>
            </a:r>
            <a:r>
              <a:rPr lang="en-US" dirty="0" smtClean="0"/>
              <a:t>, </a:t>
            </a:r>
            <a:r>
              <a:rPr lang="en-US" dirty="0" err="1" smtClean="0"/>
              <a:t>antara</a:t>
            </a:r>
            <a:r>
              <a:rPr lang="en-US" dirty="0" smtClean="0"/>
              <a:t> lain:</a:t>
            </a:r>
            <a:endParaRPr lang="id-ID" dirty="0" smtClean="0"/>
          </a:p>
          <a:p>
            <a:pPr marL="450850" lvl="0" indent="-369888">
              <a:buFont typeface="+mj-lt"/>
              <a:buAutoNum type="arabicPeriod"/>
            </a:pPr>
            <a:r>
              <a:rPr lang="en-US" dirty="0" err="1" smtClean="0"/>
              <a:t>jumlah</a:t>
            </a:r>
            <a:r>
              <a:rPr lang="en-US" dirty="0" smtClean="0"/>
              <a:t> </a:t>
            </a:r>
            <a:r>
              <a:rPr lang="en-US" dirty="0" err="1" smtClean="0"/>
              <a:t>naskah</a:t>
            </a:r>
            <a:r>
              <a:rPr lang="en-US" dirty="0" smtClean="0"/>
              <a:t> yang </a:t>
            </a:r>
            <a:r>
              <a:rPr lang="en-US" dirty="0" err="1" smtClean="0"/>
              <a:t>harus</a:t>
            </a:r>
            <a:r>
              <a:rPr lang="en-US" dirty="0" smtClean="0"/>
              <a:t> </a:t>
            </a:r>
            <a:r>
              <a:rPr lang="en-US" dirty="0" err="1" smtClean="0"/>
              <a:t>diterjemahkan</a:t>
            </a:r>
            <a:r>
              <a:rPr lang="en-US" dirty="0" smtClean="0"/>
              <a:t>;</a:t>
            </a:r>
            <a:endParaRPr lang="id-ID" dirty="0" smtClean="0"/>
          </a:p>
          <a:p>
            <a:pPr marL="450850" lvl="0" indent="-369888">
              <a:buFont typeface="+mj-lt"/>
              <a:buAutoNum type="arabicPeriod"/>
            </a:pPr>
            <a:r>
              <a:rPr lang="en-US" dirty="0" err="1" smtClean="0"/>
              <a:t>jumlah</a:t>
            </a:r>
            <a:r>
              <a:rPr lang="en-US" dirty="0" smtClean="0"/>
              <a:t> </a:t>
            </a:r>
            <a:r>
              <a:rPr lang="en-US" dirty="0" err="1" smtClean="0"/>
              <a:t>naskah</a:t>
            </a:r>
            <a:r>
              <a:rPr lang="en-US" dirty="0" smtClean="0"/>
              <a:t> </a:t>
            </a:r>
            <a:r>
              <a:rPr lang="en-US" dirty="0" err="1" smtClean="0"/>
              <a:t>kuno</a:t>
            </a:r>
            <a:r>
              <a:rPr lang="en-US" dirty="0" smtClean="0"/>
              <a:t>/</a:t>
            </a:r>
            <a:r>
              <a:rPr lang="en-US" dirty="0" err="1" smtClean="0"/>
              <a:t>arsip</a:t>
            </a:r>
            <a:r>
              <a:rPr lang="en-US" dirty="0" smtClean="0"/>
              <a:t> </a:t>
            </a:r>
            <a:r>
              <a:rPr lang="en-US" dirty="0" err="1" smtClean="0"/>
              <a:t>kuno</a:t>
            </a:r>
            <a:r>
              <a:rPr lang="en-US" dirty="0" smtClean="0"/>
              <a:t>/</a:t>
            </a:r>
            <a:r>
              <a:rPr lang="en-US" dirty="0" err="1" smtClean="0"/>
              <a:t>prasasti</a:t>
            </a:r>
            <a:r>
              <a:rPr lang="en-US" dirty="0" smtClean="0"/>
              <a:t> yang </a:t>
            </a:r>
            <a:r>
              <a:rPr lang="en-US" dirty="0" err="1" smtClean="0"/>
              <a:t>harus</a:t>
            </a:r>
            <a:r>
              <a:rPr lang="en-US" dirty="0" smtClean="0"/>
              <a:t> </a:t>
            </a:r>
            <a:r>
              <a:rPr lang="en-US" dirty="0" err="1" smtClean="0"/>
              <a:t>diterjemahkan</a:t>
            </a:r>
            <a:r>
              <a:rPr lang="en-US" dirty="0" smtClean="0"/>
              <a:t>;</a:t>
            </a:r>
            <a:endParaRPr lang="id-ID" dirty="0" smtClean="0"/>
          </a:p>
          <a:p>
            <a:pPr marL="450850" lvl="0" indent="-369888">
              <a:buFont typeface="+mj-lt"/>
              <a:buAutoNum type="arabicPeriod"/>
            </a:pPr>
            <a:r>
              <a:rPr lang="es-ES" dirty="0" err="1" smtClean="0"/>
              <a:t>jumlah</a:t>
            </a:r>
            <a:r>
              <a:rPr lang="es-ES" dirty="0" smtClean="0"/>
              <a:t> </a:t>
            </a:r>
            <a:r>
              <a:rPr lang="es-ES" dirty="0" err="1" smtClean="0"/>
              <a:t>pertemuan</a:t>
            </a:r>
            <a:r>
              <a:rPr lang="es-ES" dirty="0" smtClean="0"/>
              <a:t> bilateral/multilateral/regional/ </a:t>
            </a:r>
            <a:r>
              <a:rPr lang="es-ES" dirty="0" err="1" smtClean="0"/>
              <a:t>internasional</a:t>
            </a:r>
            <a:r>
              <a:rPr lang="es-ES" dirty="0" smtClean="0"/>
              <a:t> yang </a:t>
            </a:r>
            <a:r>
              <a:rPr lang="es-ES" dirty="0" err="1" smtClean="0"/>
              <a:t>diselenggarakan</a:t>
            </a:r>
            <a:r>
              <a:rPr lang="id-ID" dirty="0" smtClean="0"/>
              <a:t>; dan</a:t>
            </a:r>
          </a:p>
          <a:p>
            <a:pPr marL="450850" lvl="0" indent="-369888">
              <a:buFont typeface="+mj-lt"/>
              <a:buAutoNum type="arabicPeriod"/>
            </a:pPr>
            <a:r>
              <a:rPr lang="es-ES" dirty="0" smtClean="0"/>
              <a:t>j</a:t>
            </a:r>
            <a:r>
              <a:rPr lang="id-ID" dirty="0" smtClean="0"/>
              <a:t>umlah naskah bahan </a:t>
            </a:r>
            <a:r>
              <a:rPr lang="es-ES" dirty="0" err="1" smtClean="0"/>
              <a:t>untuk</a:t>
            </a:r>
            <a:r>
              <a:rPr lang="es-ES" dirty="0" smtClean="0"/>
              <a:t> di</a:t>
            </a:r>
            <a:r>
              <a:rPr lang="id-ID" dirty="0" smtClean="0"/>
              <a:t>terjemah</a:t>
            </a:r>
            <a:r>
              <a:rPr lang="es-ES" dirty="0" smtClean="0"/>
              <a:t>k</a:t>
            </a:r>
            <a:r>
              <a:rPr lang="id-ID" dirty="0" smtClean="0"/>
              <a:t>an yang harus disusun.</a:t>
            </a:r>
          </a:p>
          <a:p>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142860"/>
            <a:ext cx="7498080" cy="1143000"/>
          </a:xfrm>
        </p:spPr>
        <p:txBody>
          <a:bodyPr/>
          <a:lstStyle/>
          <a:p>
            <a:r>
              <a:rPr lang="id-ID" b="1" dirty="0" smtClean="0"/>
              <a:t>Instansi Pembina</a:t>
            </a:r>
            <a:endParaRPr lang="id-ID" b="1" dirty="0"/>
          </a:p>
        </p:txBody>
      </p:sp>
      <p:pic>
        <p:nvPicPr>
          <p:cNvPr id="4" name="Content Placeholder 3" descr="sekretariat kabinet.jpg"/>
          <p:cNvPicPr>
            <a:picLocks noGrp="1" noChangeAspect="1"/>
          </p:cNvPicPr>
          <p:nvPr>
            <p:ph idx="1"/>
          </p:nvPr>
        </p:nvPicPr>
        <p:blipFill>
          <a:blip r:embed="rId2" cstate="print"/>
          <a:stretch>
            <a:fillRect/>
          </a:stretch>
        </p:blipFill>
        <p:spPr>
          <a:xfrm>
            <a:off x="4429124" y="1428736"/>
            <a:ext cx="4541857" cy="4541857"/>
          </a:xfrm>
        </p:spPr>
      </p:pic>
      <p:sp>
        <p:nvSpPr>
          <p:cNvPr id="5" name="Title 1"/>
          <p:cNvSpPr txBox="1">
            <a:spLocks/>
          </p:cNvSpPr>
          <p:nvPr/>
        </p:nvSpPr>
        <p:spPr>
          <a:xfrm>
            <a:off x="1071538" y="1428744"/>
            <a:ext cx="3214710" cy="4500586"/>
          </a:xfrm>
          <a:prstGeom prst="rect">
            <a:avLst/>
          </a:prstGeom>
        </p:spPr>
        <p:txBody>
          <a:bodyPr anchor="ctr">
            <a:normAutofit fontScale="62500" lnSpcReduction="20000"/>
          </a:bodyPr>
          <a:lstStyle/>
          <a:p>
            <a:pPr lvl="0">
              <a:spcBef>
                <a:spcPct val="0"/>
              </a:spcBef>
            </a:pPr>
            <a:r>
              <a:rPr kumimoji="0" lang="id-ID"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Instansi Pembina </a:t>
            </a:r>
            <a:r>
              <a:rPr lang="id-ID" sz="4400" dirty="0" smtClean="0"/>
              <a:t>Jabatan Fungsional Penerjemah adalah </a:t>
            </a:r>
            <a:r>
              <a:rPr lang="id-ID" sz="4400" b="1" dirty="0" smtClean="0"/>
              <a:t>Sekretariat Negara </a:t>
            </a:r>
            <a:r>
              <a:rPr lang="id-ID" sz="4400" dirty="0" smtClean="0"/>
              <a:t>berdasarkan Permen PAN dan RB Nomor 1 Tahun 2016 tentang Perubahan atas Permen PAN dan RB Nomor 49 Tahun 2014.</a:t>
            </a:r>
            <a:endParaRPr kumimoji="0" lang="id-ID"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t>Pemberhentian Sementara </a:t>
            </a:r>
            <a:endParaRPr lang="id-ID" sz="3600" b="1" dirty="0"/>
          </a:p>
        </p:txBody>
      </p:sp>
      <p:sp>
        <p:nvSpPr>
          <p:cNvPr id="3" name="Content Placeholder 2"/>
          <p:cNvSpPr>
            <a:spLocks noGrp="1"/>
          </p:cNvSpPr>
          <p:nvPr>
            <p:ph idx="1"/>
          </p:nvPr>
        </p:nvSpPr>
        <p:spPr/>
        <p:txBody>
          <a:bodyPr>
            <a:normAutofit fontScale="92500" lnSpcReduction="20000"/>
          </a:bodyPr>
          <a:lstStyle/>
          <a:p>
            <a:pPr marL="95250" indent="-12700">
              <a:buNone/>
            </a:pPr>
            <a:r>
              <a:rPr lang="es-ES" dirty="0" err="1" smtClean="0"/>
              <a:t>Penerjemah</a:t>
            </a:r>
            <a:r>
              <a:rPr lang="es-ES" dirty="0" smtClean="0"/>
              <a:t> </a:t>
            </a:r>
            <a:r>
              <a:rPr lang="es-ES" dirty="0" err="1" smtClean="0"/>
              <a:t>diberhentikan</a:t>
            </a:r>
            <a:r>
              <a:rPr lang="es-ES" dirty="0" smtClean="0"/>
              <a:t> sementara </a:t>
            </a:r>
            <a:r>
              <a:rPr lang="es-ES" dirty="0" err="1" smtClean="0"/>
              <a:t>dari</a:t>
            </a:r>
            <a:r>
              <a:rPr lang="es-ES" dirty="0" smtClean="0"/>
              <a:t> </a:t>
            </a:r>
            <a:r>
              <a:rPr lang="es-ES" dirty="0" err="1" smtClean="0"/>
              <a:t>jabatannya</a:t>
            </a:r>
            <a:r>
              <a:rPr lang="es-ES" dirty="0" smtClean="0"/>
              <a:t>, apabila: </a:t>
            </a:r>
            <a:endParaRPr lang="id-ID" dirty="0" smtClean="0"/>
          </a:p>
          <a:p>
            <a:pPr marL="450850" lvl="0" indent="-369888">
              <a:buFont typeface="+mj-lt"/>
              <a:buAutoNum type="arabicPeriod"/>
            </a:pPr>
            <a:r>
              <a:rPr lang="en-US" dirty="0" err="1" smtClean="0"/>
              <a:t>diberhentikan</a:t>
            </a:r>
            <a:r>
              <a:rPr lang="en-US" dirty="0" smtClean="0"/>
              <a:t> </a:t>
            </a:r>
            <a:r>
              <a:rPr lang="en-US" dirty="0" err="1" smtClean="0"/>
              <a:t>sementara</a:t>
            </a:r>
            <a:r>
              <a:rPr lang="en-US" dirty="0" smtClean="0"/>
              <a:t> </a:t>
            </a:r>
            <a:r>
              <a:rPr lang="en-US" dirty="0" err="1" smtClean="0"/>
              <a:t>sebagai</a:t>
            </a:r>
            <a:r>
              <a:rPr lang="en-US" dirty="0" smtClean="0"/>
              <a:t> </a:t>
            </a:r>
            <a:r>
              <a:rPr lang="en-US" dirty="0" err="1" smtClean="0"/>
              <a:t>Pegawai</a:t>
            </a:r>
            <a:r>
              <a:rPr lang="en-US" dirty="0" smtClean="0"/>
              <a:t> </a:t>
            </a:r>
            <a:r>
              <a:rPr lang="en-US" dirty="0" err="1" smtClean="0"/>
              <a:t>Negeri</a:t>
            </a:r>
            <a:r>
              <a:rPr lang="en-US" dirty="0" smtClean="0"/>
              <a:t> </a:t>
            </a:r>
            <a:r>
              <a:rPr lang="en-US" dirty="0" err="1" smtClean="0"/>
              <a:t>Sipil</a:t>
            </a:r>
            <a:r>
              <a:rPr lang="en-US" dirty="0" smtClean="0"/>
              <a:t>;</a:t>
            </a:r>
            <a:endParaRPr lang="id-ID" dirty="0" smtClean="0"/>
          </a:p>
          <a:p>
            <a:pPr marL="450850" lvl="0" indent="-369888">
              <a:buFont typeface="+mj-lt"/>
              <a:buAutoNum type="arabicPeriod"/>
            </a:pPr>
            <a:r>
              <a:rPr lang="en-US" dirty="0" err="1" smtClean="0"/>
              <a:t>menjalani</a:t>
            </a:r>
            <a:r>
              <a:rPr lang="en-US" dirty="0" smtClean="0"/>
              <a:t> </a:t>
            </a:r>
            <a:r>
              <a:rPr lang="en-US" dirty="0" err="1" smtClean="0"/>
              <a:t>cuti</a:t>
            </a:r>
            <a:r>
              <a:rPr lang="en-US" dirty="0" smtClean="0"/>
              <a:t> </a:t>
            </a:r>
            <a:r>
              <a:rPr lang="en-US" dirty="0" err="1" smtClean="0"/>
              <a:t>di</a:t>
            </a:r>
            <a:r>
              <a:rPr lang="en-US" dirty="0" smtClean="0"/>
              <a:t> </a:t>
            </a:r>
            <a:r>
              <a:rPr lang="en-US" dirty="0" err="1" smtClean="0"/>
              <a:t>luar</a:t>
            </a:r>
            <a:r>
              <a:rPr lang="en-US" dirty="0" smtClean="0"/>
              <a:t> </a:t>
            </a:r>
            <a:r>
              <a:rPr lang="en-US" dirty="0" err="1" smtClean="0"/>
              <a:t>tanggungan</a:t>
            </a:r>
            <a:r>
              <a:rPr lang="en-US" dirty="0" smtClean="0"/>
              <a:t> </a:t>
            </a:r>
            <a:r>
              <a:rPr lang="en-US" dirty="0" err="1" smtClean="0"/>
              <a:t>negara</a:t>
            </a:r>
            <a:r>
              <a:rPr lang="en-US" dirty="0" smtClean="0"/>
              <a:t>, </a:t>
            </a:r>
            <a:r>
              <a:rPr lang="en-US" dirty="0" err="1" smtClean="0"/>
              <a:t>kecuali</a:t>
            </a:r>
            <a:r>
              <a:rPr lang="en-US" dirty="0" smtClean="0"/>
              <a:t> </a:t>
            </a:r>
            <a:r>
              <a:rPr lang="en-US" dirty="0" err="1" smtClean="0"/>
              <a:t>untuk</a:t>
            </a:r>
            <a:r>
              <a:rPr lang="en-US" dirty="0" smtClean="0"/>
              <a:t> </a:t>
            </a:r>
            <a:r>
              <a:rPr lang="en-US" dirty="0" err="1" smtClean="0"/>
              <a:t>persalinan</a:t>
            </a:r>
            <a:r>
              <a:rPr lang="en-US" dirty="0" smtClean="0"/>
              <a:t> </a:t>
            </a:r>
            <a:r>
              <a:rPr lang="en-US" dirty="0" err="1" smtClean="0"/>
              <a:t>anak</a:t>
            </a:r>
            <a:r>
              <a:rPr lang="en-US" dirty="0" smtClean="0"/>
              <a:t> </a:t>
            </a:r>
            <a:r>
              <a:rPr lang="en-US" dirty="0" err="1" smtClean="0"/>
              <a:t>keempat</a:t>
            </a:r>
            <a:r>
              <a:rPr lang="en-US" dirty="0" smtClean="0"/>
              <a:t> </a:t>
            </a:r>
            <a:r>
              <a:rPr lang="en-US" dirty="0" err="1" smtClean="0"/>
              <a:t>dan</a:t>
            </a:r>
            <a:r>
              <a:rPr lang="en-US" dirty="0" smtClean="0"/>
              <a:t> </a:t>
            </a:r>
            <a:r>
              <a:rPr lang="en-US" dirty="0" err="1" smtClean="0"/>
              <a:t>seterusnya</a:t>
            </a:r>
            <a:r>
              <a:rPr lang="en-US" dirty="0" smtClean="0"/>
              <a:t>;</a:t>
            </a:r>
            <a:endParaRPr lang="id-ID" dirty="0" smtClean="0"/>
          </a:p>
          <a:p>
            <a:pPr marL="450850" lvl="0" indent="-369888">
              <a:buFont typeface="+mj-lt"/>
              <a:buAutoNum type="arabicPeriod"/>
            </a:pPr>
            <a:r>
              <a:rPr lang="es-ES" dirty="0" err="1" smtClean="0"/>
              <a:t>menjalani</a:t>
            </a:r>
            <a:r>
              <a:rPr lang="es-ES" dirty="0" smtClean="0"/>
              <a:t> tugas </a:t>
            </a:r>
            <a:r>
              <a:rPr lang="es-ES" dirty="0" err="1" smtClean="0"/>
              <a:t>belajar</a:t>
            </a:r>
            <a:r>
              <a:rPr lang="es-ES" dirty="0" smtClean="0"/>
              <a:t> </a:t>
            </a:r>
            <a:r>
              <a:rPr lang="es-ES" dirty="0" err="1" smtClean="0"/>
              <a:t>lebih</a:t>
            </a:r>
            <a:r>
              <a:rPr lang="es-ES" dirty="0" smtClean="0"/>
              <a:t> </a:t>
            </a:r>
            <a:r>
              <a:rPr lang="es-ES" dirty="0" err="1" smtClean="0"/>
              <a:t>dari</a:t>
            </a:r>
            <a:r>
              <a:rPr lang="es-ES" dirty="0" smtClean="0"/>
              <a:t> 6 (</a:t>
            </a:r>
            <a:r>
              <a:rPr lang="es-ES" dirty="0" err="1" smtClean="0"/>
              <a:t>enam</a:t>
            </a:r>
            <a:r>
              <a:rPr lang="es-ES" dirty="0" smtClean="0"/>
              <a:t>) </a:t>
            </a:r>
            <a:r>
              <a:rPr lang="es-ES" dirty="0" err="1" smtClean="0"/>
              <a:t>bulan</a:t>
            </a:r>
            <a:r>
              <a:rPr lang="es-ES" dirty="0" smtClean="0"/>
              <a:t>; </a:t>
            </a:r>
            <a:r>
              <a:rPr lang="es-ES" dirty="0" err="1" smtClean="0"/>
              <a:t>atau</a:t>
            </a:r>
            <a:endParaRPr lang="id-ID" dirty="0" smtClean="0"/>
          </a:p>
          <a:p>
            <a:pPr marL="450850" indent="-369888">
              <a:buFont typeface="+mj-lt"/>
              <a:buAutoNum type="arabicPeriod"/>
            </a:pPr>
            <a:r>
              <a:rPr lang="es-ES" dirty="0" err="1" smtClean="0"/>
              <a:t>ditugaskan</a:t>
            </a:r>
            <a:r>
              <a:rPr lang="es-ES" dirty="0" smtClean="0"/>
              <a:t> secara </a:t>
            </a:r>
            <a:r>
              <a:rPr lang="es-ES" dirty="0" err="1" smtClean="0"/>
              <a:t>penuh</a:t>
            </a:r>
            <a:r>
              <a:rPr lang="es-ES" dirty="0" smtClean="0"/>
              <a:t> di </a:t>
            </a:r>
            <a:r>
              <a:rPr lang="es-ES" dirty="0" err="1" smtClean="0"/>
              <a:t>luar</a:t>
            </a:r>
            <a:r>
              <a:rPr lang="es-ES" dirty="0" smtClean="0"/>
              <a:t> </a:t>
            </a:r>
            <a:r>
              <a:rPr lang="es-ES" dirty="0" err="1" smtClean="0"/>
              <a:t>jabatan</a:t>
            </a:r>
            <a:r>
              <a:rPr lang="es-ES" dirty="0" smtClean="0"/>
              <a:t> </a:t>
            </a:r>
            <a:r>
              <a:rPr lang="es-ES" dirty="0" err="1" smtClean="0"/>
              <a:t>penerjemah</a:t>
            </a:r>
            <a:r>
              <a:rPr lang="es-ES" dirty="0" smtClean="0"/>
              <a:t>.</a:t>
            </a:r>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t>Pengangkatan Kembali </a:t>
            </a:r>
            <a:endParaRPr lang="id-ID" sz="3600" b="1" dirty="0"/>
          </a:p>
        </p:txBody>
      </p:sp>
      <p:sp>
        <p:nvSpPr>
          <p:cNvPr id="3" name="Content Placeholder 2"/>
          <p:cNvSpPr>
            <a:spLocks noGrp="1"/>
          </p:cNvSpPr>
          <p:nvPr>
            <p:ph idx="1"/>
          </p:nvPr>
        </p:nvSpPr>
        <p:spPr/>
        <p:txBody>
          <a:bodyPr>
            <a:normAutofit fontScale="85000" lnSpcReduction="20000"/>
          </a:bodyPr>
          <a:lstStyle/>
          <a:p>
            <a:pPr marL="95250" lvl="0" indent="-14288">
              <a:buNone/>
              <a:tabLst>
                <a:tab pos="0" algn="l"/>
              </a:tabLst>
            </a:pPr>
            <a:r>
              <a:rPr lang="fi-FI" dirty="0" smtClean="0"/>
              <a:t>Pengangkatan kembali dalam jabatan Penerjemah harus memenuhi syarat sebagai berikut :</a:t>
            </a:r>
            <a:endParaRPr lang="id-ID" dirty="0" smtClean="0"/>
          </a:p>
          <a:p>
            <a:pPr marL="441325" lvl="0" indent="-360363">
              <a:buFont typeface="+mj-lt"/>
              <a:buAutoNum type="arabicPeriod"/>
              <a:tabLst>
                <a:tab pos="441325" algn="l"/>
              </a:tabLst>
            </a:pPr>
            <a:r>
              <a:rPr lang="fi-FI" dirty="0" smtClean="0"/>
              <a:t>lulus uji kompetensi pada jenjang jabatan terakhir yang dimilikinya</a:t>
            </a:r>
            <a:r>
              <a:rPr lang="id-ID" dirty="0" smtClean="0"/>
              <a:t>;</a:t>
            </a:r>
          </a:p>
          <a:p>
            <a:pPr marL="441325" lvl="0" indent="-360363">
              <a:buFont typeface="+mj-lt"/>
              <a:buAutoNum type="arabicPeriod"/>
              <a:tabLst>
                <a:tab pos="441325" algn="l"/>
              </a:tabLst>
            </a:pPr>
            <a:r>
              <a:rPr lang="fi-FI" dirty="0" smtClean="0"/>
              <a:t>usia paling tinggi 55 (lima puluh lima) tahun bagi jenjang jabatan Penerjemah Ahli Pertama dan Penerjemah Ahli Utama;</a:t>
            </a:r>
            <a:r>
              <a:rPr lang="id-ID" dirty="0" smtClean="0"/>
              <a:t> dan</a:t>
            </a:r>
          </a:p>
          <a:p>
            <a:pPr marL="441325" lvl="0" indent="-360363">
              <a:buFont typeface="+mj-lt"/>
              <a:buAutoNum type="arabicPeriod"/>
              <a:tabLst>
                <a:tab pos="441325" algn="l"/>
              </a:tabLst>
            </a:pPr>
            <a:r>
              <a:rPr lang="fi-FI" dirty="0" smtClean="0"/>
              <a:t>usia paling tinggi 57 (lima puluh tujuh) tahun bagi jenjang jabatan Penerjemah Ahli Madya dan Penerjemah Ahli Utama.</a:t>
            </a:r>
            <a:endParaRPr lang="id-ID" dirty="0" smtClean="0"/>
          </a:p>
          <a:p>
            <a:pPr marL="95250" lvl="0" indent="-14288">
              <a:buNone/>
            </a:pPr>
            <a:r>
              <a:rPr lang="fi-FI" dirty="0" smtClean="0"/>
              <a:t>Dikecualikan dari persyaratan </a:t>
            </a:r>
            <a:r>
              <a:rPr lang="id-ID" dirty="0" smtClean="0"/>
              <a:t>di atas</a:t>
            </a:r>
            <a:r>
              <a:rPr lang="fi-FI" dirty="0" smtClean="0"/>
              <a:t> untuk Penerjemah </a:t>
            </a:r>
            <a:r>
              <a:rPr lang="id-ID" dirty="0" smtClean="0"/>
              <a:t>yang diberhentikan sementara karena menjalani tugas belajar lebih dari 6 bulan.</a:t>
            </a:r>
          </a:p>
          <a:p>
            <a:endParaRPr lang="id-ID"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pulau-bintan 2.jpg"/>
          <p:cNvPicPr>
            <a:picLocks noGrp="1" noChangeAspect="1"/>
          </p:cNvPicPr>
          <p:nvPr>
            <p:ph idx="1"/>
          </p:nvPr>
        </p:nvPicPr>
        <p:blipFill>
          <a:blip r:embed="rId2" cstate="print"/>
          <a:stretch>
            <a:fillRect/>
          </a:stretch>
        </p:blipFill>
        <p:spPr>
          <a:xfrm>
            <a:off x="5173255" y="3840036"/>
            <a:ext cx="23040" cy="16128"/>
          </a:xfrm>
        </p:spPr>
      </p:pic>
      <p:pic>
        <p:nvPicPr>
          <p:cNvPr id="614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6" name="Content Placeholder 2"/>
          <p:cNvSpPr txBox="1">
            <a:spLocks/>
          </p:cNvSpPr>
          <p:nvPr/>
        </p:nvSpPr>
        <p:spPr>
          <a:xfrm>
            <a:off x="214282" y="285728"/>
            <a:ext cx="4714908" cy="1357322"/>
          </a:xfrm>
          <a:prstGeom prst="rect">
            <a:avLst/>
          </a:prstGeom>
        </p:spPr>
        <p:txBody>
          <a:bodyPr>
            <a:normAutofit fontScale="77500" lnSpcReduction="20000"/>
          </a:bodyPr>
          <a:lstStyle/>
          <a:p>
            <a:pPr marL="95250" marR="0" lvl="0" indent="-12700"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id-ID" sz="4400" b="1" i="0" u="none" strike="noStrike" kern="1200" cap="none" spc="0" normalizeH="0" baseline="0" noProof="0" dirty="0" smtClean="0">
                <a:ln>
                  <a:noFill/>
                </a:ln>
                <a:solidFill>
                  <a:srgbClr val="0070C0"/>
                </a:solidFill>
                <a:effectLst/>
                <a:uLnTx/>
                <a:uFillTx/>
                <a:latin typeface="+mn-lt"/>
                <a:ea typeface="+mn-ea"/>
                <a:cs typeface="+mn-cs"/>
              </a:rPr>
              <a:t>Terima kasih atas perhatian Bapak-Ibu.</a:t>
            </a:r>
          </a:p>
          <a:p>
            <a:pPr marL="365760" marR="0" lvl="0" indent="-283464"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id-ID" sz="1800" b="1" i="0" u="none" strike="noStrike" kern="1200" cap="none" spc="0" normalizeH="0" baseline="0" noProof="0" dirty="0" smtClean="0">
              <a:ln>
                <a:noFill/>
              </a:ln>
              <a:solidFill>
                <a:srgbClr val="0070C0"/>
              </a:solidFill>
              <a:effectLst/>
              <a:uLnTx/>
              <a:uFillTx/>
              <a:latin typeface="+mn-lt"/>
              <a:ea typeface="+mn-ea"/>
              <a:cs typeface="+mn-cs"/>
            </a:endParaRPr>
          </a:p>
          <a:p>
            <a:pPr marL="365760" marR="0" lvl="0" indent="-283464"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id-ID" b="1" dirty="0">
              <a:solidFill>
                <a:srgbClr val="0070C0"/>
              </a:solidFill>
            </a:endParaRPr>
          </a:p>
          <a:p>
            <a:pPr marL="365760" marR="0" lvl="0" indent="-283464"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id-ID" sz="1800" b="1" i="0" u="none" strike="noStrike" kern="1200" cap="none" spc="0" normalizeH="0" baseline="0" noProof="0" dirty="0" smtClean="0">
              <a:ln>
                <a:noFill/>
              </a:ln>
              <a:solidFill>
                <a:srgbClr val="0070C0"/>
              </a:solidFill>
              <a:effectLst/>
              <a:uLnTx/>
              <a:uFillTx/>
              <a:latin typeface="+mn-lt"/>
              <a:ea typeface="+mn-ea"/>
              <a:cs typeface="+mn-cs"/>
            </a:endParaRPr>
          </a:p>
          <a:p>
            <a:pPr marL="365760" marR="0" lvl="0" indent="-283464"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id-ID"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7" name="Content Placeholder 2"/>
          <p:cNvSpPr txBox="1">
            <a:spLocks/>
          </p:cNvSpPr>
          <p:nvPr/>
        </p:nvSpPr>
        <p:spPr>
          <a:xfrm>
            <a:off x="-357222" y="2071678"/>
            <a:ext cx="4071934" cy="1785950"/>
          </a:xfrm>
          <a:prstGeom prst="rect">
            <a:avLst/>
          </a:prstGeom>
        </p:spPr>
        <p:txBody>
          <a:bodyPr>
            <a:normAutofit fontScale="55000" lnSpcReduction="20000"/>
          </a:bodyPr>
          <a:lstStyle/>
          <a:p>
            <a:pPr marL="365760" marR="0" lvl="0" indent="-283464"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id-ID" sz="1800" b="1" i="0" u="none" strike="noStrike" kern="1200" cap="none" spc="0" normalizeH="0" baseline="0" noProof="0" dirty="0" smtClean="0">
              <a:ln>
                <a:noFill/>
              </a:ln>
              <a:solidFill>
                <a:srgbClr val="0070C0"/>
              </a:solidFill>
              <a:effectLst/>
              <a:uLnTx/>
              <a:uFillTx/>
              <a:latin typeface="+mn-lt"/>
              <a:ea typeface="+mn-ea"/>
              <a:cs typeface="+mn-cs"/>
            </a:endParaRPr>
          </a:p>
          <a:p>
            <a:pPr marL="365760" marR="0" lvl="0" indent="-283464"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id-ID" sz="4400" b="1" i="0" u="none" strike="noStrike" kern="1200" cap="none" spc="0" normalizeH="0" baseline="0" noProof="0" dirty="0" smtClean="0">
                <a:ln>
                  <a:noFill/>
                </a:ln>
                <a:solidFill>
                  <a:srgbClr val="0070C0"/>
                </a:solidFill>
                <a:effectLst/>
                <a:uLnTx/>
                <a:uFillTx/>
                <a:latin typeface="+mn-lt"/>
                <a:ea typeface="+mn-ea"/>
                <a:cs typeface="+mn-cs"/>
              </a:rPr>
              <a:t>Semoga segera lahir penerjemah-penerjemah andal di setiap Perguruan</a:t>
            </a:r>
            <a:r>
              <a:rPr kumimoji="0" lang="id-ID" sz="4400" b="1" i="0" u="none" strike="noStrike" kern="1200" cap="none" spc="0" normalizeH="0" noProof="0" dirty="0" smtClean="0">
                <a:ln>
                  <a:noFill/>
                </a:ln>
                <a:solidFill>
                  <a:srgbClr val="0070C0"/>
                </a:solidFill>
                <a:effectLst/>
                <a:uLnTx/>
                <a:uFillTx/>
                <a:latin typeface="+mn-lt"/>
                <a:ea typeface="+mn-ea"/>
                <a:cs typeface="+mn-cs"/>
              </a:rPr>
              <a:t> Tinggi di Indonesia</a:t>
            </a:r>
            <a:endParaRPr kumimoji="0" lang="id-ID" sz="4400" b="1"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142852"/>
            <a:ext cx="7498080" cy="1000132"/>
          </a:xfrm>
        </p:spPr>
        <p:txBody>
          <a:bodyPr/>
          <a:lstStyle/>
          <a:p>
            <a:r>
              <a:rPr lang="id-ID" b="1" dirty="0" smtClean="0"/>
              <a:t>Penerjemah </a:t>
            </a:r>
            <a:endParaRPr lang="id-ID" b="1" dirty="0"/>
          </a:p>
        </p:txBody>
      </p:sp>
      <p:pic>
        <p:nvPicPr>
          <p:cNvPr id="4" name="Content Placeholder 3" descr="KAA_41.JPG"/>
          <p:cNvPicPr>
            <a:picLocks noGrp="1" noChangeAspect="1"/>
          </p:cNvPicPr>
          <p:nvPr>
            <p:ph idx="1"/>
          </p:nvPr>
        </p:nvPicPr>
        <p:blipFill>
          <a:blip r:embed="rId2" cstate="print"/>
          <a:stretch>
            <a:fillRect/>
          </a:stretch>
        </p:blipFill>
        <p:spPr>
          <a:xfrm>
            <a:off x="1214414" y="2500306"/>
            <a:ext cx="7000924" cy="4071966"/>
          </a:xfrm>
        </p:spPr>
      </p:pic>
      <p:sp>
        <p:nvSpPr>
          <p:cNvPr id="5" name="Title 1"/>
          <p:cNvSpPr txBox="1">
            <a:spLocks/>
          </p:cNvSpPr>
          <p:nvPr/>
        </p:nvSpPr>
        <p:spPr>
          <a:xfrm>
            <a:off x="1214414" y="1357298"/>
            <a:ext cx="7498080" cy="1143000"/>
          </a:xfrm>
          <a:prstGeom prst="rect">
            <a:avLst/>
          </a:prstGeom>
        </p:spPr>
        <p:txBody>
          <a:bodyPr anchor="ctr">
            <a:normAutofit fontScale="47500" lnSpcReduction="20000"/>
          </a:bodyPr>
          <a:lstStyle/>
          <a:p>
            <a:pPr lvl="0">
              <a:spcBef>
                <a:spcPct val="0"/>
              </a:spcBef>
            </a:pPr>
            <a:r>
              <a:rPr kumimoji="0" lang="id-ID"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Penerjemah </a:t>
            </a:r>
            <a:r>
              <a:rPr lang="id-ID" sz="4400" dirty="0" smtClean="0"/>
              <a:t>adalah Pegawai Negeri Sipil yang diberi tugas, tanggung jawab, dan wewenang, untuk melaksanakan kegiatan penerjemahan tulis maupun lisan dan penyusunan naskah bahan terjemahan dalam lingkungan instansi pemerintah pusat dan daerah.</a:t>
            </a:r>
            <a:r>
              <a:rPr kumimoji="0" lang="id-ID"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endParaRPr kumimoji="0" lang="id-ID"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071678"/>
            <a:ext cx="3565020" cy="3786214"/>
          </a:xfrm>
        </p:spPr>
        <p:txBody>
          <a:bodyPr>
            <a:noAutofit/>
          </a:bodyPr>
          <a:lstStyle/>
          <a:p>
            <a:r>
              <a:rPr lang="id-ID" sz="3200" dirty="0" smtClean="0"/>
              <a:t>Penerjemahan tulis adalah mengalihkan pesan secara tertulis dari satu bahasa ke bahasa yang lain yang mencakupi makna dan gaya bahasa.</a:t>
            </a:r>
            <a:br>
              <a:rPr lang="id-ID" sz="3200" dirty="0" smtClean="0"/>
            </a:br>
            <a:endParaRPr lang="id-ID" sz="3200" dirty="0"/>
          </a:p>
        </p:txBody>
      </p:sp>
      <p:pic>
        <p:nvPicPr>
          <p:cNvPr id="4" name="Content Placeholder 3" descr="mt26tm-12.jpg"/>
          <p:cNvPicPr>
            <a:picLocks noGrp="1" noChangeAspect="1"/>
          </p:cNvPicPr>
          <p:nvPr>
            <p:ph idx="1"/>
          </p:nvPr>
        </p:nvPicPr>
        <p:blipFill>
          <a:blip r:embed="rId2" cstate="print"/>
          <a:stretch>
            <a:fillRect/>
          </a:stretch>
        </p:blipFill>
        <p:spPr>
          <a:xfrm>
            <a:off x="4905402" y="1928802"/>
            <a:ext cx="3648456" cy="2766060"/>
          </a:xfrm>
        </p:spPr>
      </p:pic>
      <p:pic>
        <p:nvPicPr>
          <p:cNvPr id="1026" name="Picture 2"/>
          <p:cNvPicPr>
            <a:picLocks noChangeAspect="1" noChangeArrowheads="1"/>
          </p:cNvPicPr>
          <p:nvPr/>
        </p:nvPicPr>
        <p:blipFill>
          <a:blip r:embed="rId3" cstate="print"/>
          <a:srcRect/>
          <a:stretch>
            <a:fillRect/>
          </a:stretch>
        </p:blipFill>
        <p:spPr bwMode="auto">
          <a:xfrm>
            <a:off x="5048278" y="4500570"/>
            <a:ext cx="3524250" cy="1295400"/>
          </a:xfrm>
          <a:prstGeom prst="rect">
            <a:avLst/>
          </a:prstGeom>
          <a:noFill/>
          <a:ln w="9525">
            <a:noFill/>
            <a:miter lim="800000"/>
            <a:headEnd/>
            <a:tailEnd/>
          </a:ln>
          <a:effectLst/>
        </p:spPr>
      </p:pic>
      <p:sp>
        <p:nvSpPr>
          <p:cNvPr id="6" name="Title 1"/>
          <p:cNvSpPr txBox="1">
            <a:spLocks/>
          </p:cNvSpPr>
          <p:nvPr/>
        </p:nvSpPr>
        <p:spPr>
          <a:xfrm>
            <a:off x="1588008" y="357166"/>
            <a:ext cx="7198834" cy="1000132"/>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id-ID"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id-ID"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Title 1"/>
          <p:cNvSpPr txBox="1">
            <a:spLocks/>
          </p:cNvSpPr>
          <p:nvPr/>
        </p:nvSpPr>
        <p:spPr>
          <a:xfrm>
            <a:off x="1571604" y="285728"/>
            <a:ext cx="3565020" cy="378621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id-ID"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id-ID"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8" name="Title 1"/>
          <p:cNvSpPr txBox="1">
            <a:spLocks/>
          </p:cNvSpPr>
          <p:nvPr/>
        </p:nvSpPr>
        <p:spPr>
          <a:xfrm>
            <a:off x="1500166" y="571480"/>
            <a:ext cx="6429420" cy="107157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Penerjemahan tulis </a:t>
            </a:r>
            <a:r>
              <a:rPr kumimoji="0" lang="id-ID" sz="4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id-ID" sz="4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id-ID" sz="44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852"/>
            <a:ext cx="7498080" cy="1143000"/>
          </a:xfrm>
        </p:spPr>
        <p:txBody>
          <a:bodyPr/>
          <a:lstStyle/>
          <a:p>
            <a:r>
              <a:rPr lang="id-ID" sz="3600" b="1" dirty="0" smtClean="0"/>
              <a:t>Penerjemahan Lisan </a:t>
            </a:r>
            <a:endParaRPr lang="id-ID" sz="3600" b="1" dirty="0"/>
          </a:p>
        </p:txBody>
      </p:sp>
      <p:pic>
        <p:nvPicPr>
          <p:cNvPr id="4" name="Content Placeholder 3" descr="Iqbal Jokowi.jpg"/>
          <p:cNvPicPr>
            <a:picLocks noGrp="1" noChangeAspect="1"/>
          </p:cNvPicPr>
          <p:nvPr>
            <p:ph idx="1"/>
          </p:nvPr>
        </p:nvPicPr>
        <p:blipFill>
          <a:blip r:embed="rId2" cstate="print"/>
          <a:stretch>
            <a:fillRect/>
          </a:stretch>
        </p:blipFill>
        <p:spPr>
          <a:xfrm>
            <a:off x="1500166" y="1285860"/>
            <a:ext cx="6410325" cy="3552825"/>
          </a:xfrm>
        </p:spPr>
      </p:pic>
      <p:sp>
        <p:nvSpPr>
          <p:cNvPr id="5" name="Title 1"/>
          <p:cNvSpPr txBox="1">
            <a:spLocks/>
          </p:cNvSpPr>
          <p:nvPr/>
        </p:nvSpPr>
        <p:spPr>
          <a:xfrm>
            <a:off x="1214414" y="5072082"/>
            <a:ext cx="7498080" cy="1143000"/>
          </a:xfrm>
          <a:prstGeom prst="rect">
            <a:avLst/>
          </a:prstGeom>
        </p:spPr>
        <p:txBody>
          <a:bodyPr anchor="ctr">
            <a:normAutofit fontScale="47500" lnSpcReduction="20000"/>
          </a:bodyPr>
          <a:lstStyle/>
          <a:p>
            <a:pPr>
              <a:spcBef>
                <a:spcPct val="0"/>
              </a:spcBef>
            </a:pPr>
            <a:r>
              <a:rPr kumimoji="0" lang="id-ID"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Penerjemahan Lisan adalah </a:t>
            </a:r>
            <a:r>
              <a:rPr lang="id-ID" sz="4400" dirty="0" smtClean="0"/>
              <a:t>Penerjemahan lisan adalah mengalihkan pesan lisan dari satu ke bahasa yang lian yang mencakupi makna dan gaya bahasa.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endParaRPr kumimoji="0" lang="id-ID"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b="1" dirty="0" smtClean="0"/>
              <a:t>Penyusunan Naskah</a:t>
            </a:r>
            <a:r>
              <a:rPr lang="id-ID" b="1" dirty="0" smtClean="0"/>
              <a:t> </a:t>
            </a:r>
            <a:endParaRPr lang="id-ID" b="1" dirty="0"/>
          </a:p>
        </p:txBody>
      </p:sp>
      <p:pic>
        <p:nvPicPr>
          <p:cNvPr id="4" name="Content Placeholder 3" descr="penulis naskah.jpg"/>
          <p:cNvPicPr>
            <a:picLocks noGrp="1" noChangeAspect="1"/>
          </p:cNvPicPr>
          <p:nvPr>
            <p:ph idx="1"/>
          </p:nvPr>
        </p:nvPicPr>
        <p:blipFill>
          <a:blip r:embed="rId2" cstate="print"/>
          <a:stretch>
            <a:fillRect/>
          </a:stretch>
        </p:blipFill>
        <p:spPr>
          <a:xfrm>
            <a:off x="1311988" y="3214686"/>
            <a:ext cx="2831384" cy="2786082"/>
          </a:xfrm>
        </p:spPr>
      </p:pic>
      <p:pic>
        <p:nvPicPr>
          <p:cNvPr id="2050" name="Picture 2"/>
          <p:cNvPicPr>
            <a:picLocks noChangeAspect="1" noChangeArrowheads="1"/>
          </p:cNvPicPr>
          <p:nvPr/>
        </p:nvPicPr>
        <p:blipFill>
          <a:blip r:embed="rId3" cstate="print"/>
          <a:srcRect/>
          <a:stretch>
            <a:fillRect/>
          </a:stretch>
        </p:blipFill>
        <p:spPr bwMode="auto">
          <a:xfrm>
            <a:off x="4643438" y="3929066"/>
            <a:ext cx="3775796" cy="2132214"/>
          </a:xfrm>
          <a:prstGeom prst="rect">
            <a:avLst/>
          </a:prstGeom>
          <a:noFill/>
          <a:ln w="9525">
            <a:noFill/>
            <a:miter lim="800000"/>
            <a:headEnd/>
            <a:tailEnd/>
          </a:ln>
          <a:effectLst/>
        </p:spPr>
      </p:pic>
      <p:sp>
        <p:nvSpPr>
          <p:cNvPr id="6" name="Title 1"/>
          <p:cNvSpPr txBox="1">
            <a:spLocks/>
          </p:cNvSpPr>
          <p:nvPr/>
        </p:nvSpPr>
        <p:spPr>
          <a:xfrm>
            <a:off x="1357290" y="1500174"/>
            <a:ext cx="7500990" cy="1785950"/>
          </a:xfrm>
          <a:prstGeom prst="rect">
            <a:avLst/>
          </a:prstGeom>
        </p:spPr>
        <p:txBody>
          <a:bodyPr anchor="ctr">
            <a:normAutofit fontScale="55000" lnSpcReduction="20000"/>
          </a:bodyPr>
          <a:lstStyle/>
          <a:p>
            <a:pPr>
              <a:spcBef>
                <a:spcPct val="0"/>
              </a:spcBef>
            </a:pPr>
            <a:r>
              <a:rPr kumimoji="0" lang="id-ID"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Penyusunan naskah </a:t>
            </a:r>
            <a:r>
              <a:rPr lang="id-ID" sz="4400" dirty="0" smtClean="0"/>
              <a:t>bahan terjemahan adalah kegiatan menyusun naskah sesuai dengan tugas yang diberikan oleh atasan yang dipersiapkan untuk diterjemahkan.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endParaRPr kumimoji="0" lang="id-ID"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Penyuntingan </a:t>
            </a:r>
            <a:endParaRPr lang="id-ID" b="1" dirty="0"/>
          </a:p>
        </p:txBody>
      </p:sp>
      <p:pic>
        <p:nvPicPr>
          <p:cNvPr id="4" name="Content Placeholder 3" descr="penyuntingan.jpg"/>
          <p:cNvPicPr>
            <a:picLocks noGrp="1" noChangeAspect="1"/>
          </p:cNvPicPr>
          <p:nvPr>
            <p:ph idx="1"/>
          </p:nvPr>
        </p:nvPicPr>
        <p:blipFill>
          <a:blip r:embed="rId2" cstate="print"/>
          <a:stretch>
            <a:fillRect/>
          </a:stretch>
        </p:blipFill>
        <p:spPr>
          <a:xfrm>
            <a:off x="1428728" y="1558952"/>
            <a:ext cx="2619375" cy="1743075"/>
          </a:xfrm>
        </p:spPr>
      </p:pic>
      <p:pic>
        <p:nvPicPr>
          <p:cNvPr id="3074" name="Picture 2"/>
          <p:cNvPicPr>
            <a:picLocks noChangeAspect="1" noChangeArrowheads="1"/>
          </p:cNvPicPr>
          <p:nvPr/>
        </p:nvPicPr>
        <p:blipFill>
          <a:blip r:embed="rId3" cstate="print"/>
          <a:srcRect/>
          <a:stretch>
            <a:fillRect/>
          </a:stretch>
        </p:blipFill>
        <p:spPr bwMode="auto">
          <a:xfrm>
            <a:off x="4143372" y="1558952"/>
            <a:ext cx="4571999" cy="2512990"/>
          </a:xfrm>
          <a:prstGeom prst="rect">
            <a:avLst/>
          </a:prstGeom>
          <a:noFill/>
          <a:ln w="9525">
            <a:noFill/>
            <a:miter lim="800000"/>
            <a:headEnd/>
            <a:tailEnd/>
          </a:ln>
          <a:effectLst/>
        </p:spPr>
      </p:pic>
      <p:sp>
        <p:nvSpPr>
          <p:cNvPr id="6" name="Title 1"/>
          <p:cNvSpPr txBox="1">
            <a:spLocks/>
          </p:cNvSpPr>
          <p:nvPr/>
        </p:nvSpPr>
        <p:spPr>
          <a:xfrm>
            <a:off x="1357290" y="4500570"/>
            <a:ext cx="7728798" cy="1643074"/>
          </a:xfrm>
          <a:prstGeom prst="rect">
            <a:avLst/>
          </a:prstGeom>
        </p:spPr>
        <p:txBody>
          <a:bodyPr anchor="ctr">
            <a:normAutofit fontScale="70000" lnSpcReduction="20000"/>
          </a:bodyPr>
          <a:lstStyle/>
          <a:p>
            <a:pPr>
              <a:spcBef>
                <a:spcPct val="0"/>
              </a:spcBef>
            </a:pPr>
            <a:r>
              <a:rPr kumimoji="0" lang="id-ID"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Penyuntingan</a:t>
            </a:r>
            <a:r>
              <a:rPr lang="id-ID" sz="4400" dirty="0" smtClean="0"/>
              <a:t> adalah melakukan pemeriksaan dan perbaikan suaty naskah ditinjau dari segi ketepatan dan ketertiban berbahasa.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endParaRPr kumimoji="0" lang="id-ID"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Penyeliaan </a:t>
            </a:r>
            <a:endParaRPr lang="id-ID" b="1" dirty="0"/>
          </a:p>
        </p:txBody>
      </p:sp>
      <p:pic>
        <p:nvPicPr>
          <p:cNvPr id="4" name="Content Placeholder 3" descr="proofread.jpg"/>
          <p:cNvPicPr>
            <a:picLocks noGrp="1" noChangeAspect="1"/>
          </p:cNvPicPr>
          <p:nvPr>
            <p:ph idx="1"/>
          </p:nvPr>
        </p:nvPicPr>
        <p:blipFill>
          <a:blip r:embed="rId2" cstate="print"/>
          <a:stretch>
            <a:fillRect/>
          </a:stretch>
        </p:blipFill>
        <p:spPr>
          <a:xfrm>
            <a:off x="1000100" y="1500174"/>
            <a:ext cx="3699645" cy="2857520"/>
          </a:xfrm>
        </p:spPr>
      </p:pic>
      <p:pic>
        <p:nvPicPr>
          <p:cNvPr id="4098" name="Picture 2"/>
          <p:cNvPicPr>
            <a:picLocks noChangeAspect="1" noChangeArrowheads="1"/>
          </p:cNvPicPr>
          <p:nvPr/>
        </p:nvPicPr>
        <p:blipFill>
          <a:blip r:embed="rId3" cstate="print"/>
          <a:srcRect/>
          <a:stretch>
            <a:fillRect/>
          </a:stretch>
        </p:blipFill>
        <p:spPr bwMode="auto">
          <a:xfrm>
            <a:off x="4714876" y="1500175"/>
            <a:ext cx="4118458" cy="3071833"/>
          </a:xfrm>
          <a:prstGeom prst="rect">
            <a:avLst/>
          </a:prstGeom>
          <a:noFill/>
          <a:ln w="9525">
            <a:noFill/>
            <a:miter lim="800000"/>
            <a:headEnd/>
            <a:tailEnd/>
          </a:ln>
          <a:effectLst/>
        </p:spPr>
      </p:pic>
      <p:sp>
        <p:nvSpPr>
          <p:cNvPr id="6" name="Title 1"/>
          <p:cNvSpPr txBox="1">
            <a:spLocks/>
          </p:cNvSpPr>
          <p:nvPr/>
        </p:nvSpPr>
        <p:spPr>
          <a:xfrm>
            <a:off x="1071538" y="4857768"/>
            <a:ext cx="7498080" cy="1143000"/>
          </a:xfrm>
          <a:prstGeom prst="rect">
            <a:avLst/>
          </a:prstGeom>
        </p:spPr>
        <p:txBody>
          <a:bodyPr anchor="ctr">
            <a:normAutofit fontScale="62500" lnSpcReduction="20000"/>
          </a:bodyPr>
          <a:lstStyle/>
          <a:p>
            <a:pPr lvl="0">
              <a:spcBef>
                <a:spcPct val="0"/>
              </a:spcBef>
            </a:pPr>
            <a:r>
              <a:rPr kumimoji="0" lang="id-ID"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Penyeliaan </a:t>
            </a:r>
            <a:r>
              <a:rPr lang="id-ID" sz="4400" dirty="0" smtClean="0"/>
              <a:t>adalah melakukan pembacaan akhir naskah yang telah disunting yang siap untuk dicetak dan digunakan sesuai dengan tujuan penerjemahan.</a:t>
            </a:r>
            <a:r>
              <a:rPr kumimoji="0" lang="id-ID"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endParaRPr kumimoji="0" lang="id-ID" sz="43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252</TotalTime>
  <Words>1492</Words>
  <Application>Microsoft Office PowerPoint</Application>
  <PresentationFormat>On-screen Show (4:3)</PresentationFormat>
  <Paragraphs>181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Solstice</vt:lpstr>
      <vt:lpstr>Slide 1</vt:lpstr>
      <vt:lpstr>Dasar Hukum </vt:lpstr>
      <vt:lpstr>Instansi Pembina</vt:lpstr>
      <vt:lpstr>Penerjemah </vt:lpstr>
      <vt:lpstr>Penerjemahan tulis adalah mengalihkan pesan secara tertulis dari satu bahasa ke bahasa yang lain yang mencakupi makna dan gaya bahasa. </vt:lpstr>
      <vt:lpstr>Penerjemahan Lisan </vt:lpstr>
      <vt:lpstr>Penyusunan Naskah </vt:lpstr>
      <vt:lpstr>Penyuntingan </vt:lpstr>
      <vt:lpstr>Penyeliaan </vt:lpstr>
      <vt:lpstr>Pengalihaksaraan </vt:lpstr>
      <vt:lpstr>Tim Penilai Kinerja Instansi </vt:lpstr>
      <vt:lpstr>Tugas Instansi Pembina </vt:lpstr>
      <vt:lpstr>Tugas Instansi Pembina</vt:lpstr>
      <vt:lpstr>Jenjang Jabatan Penerjemah </vt:lpstr>
      <vt:lpstr>Uraian Kegiatan/Tugas Penerjemah </vt:lpstr>
      <vt:lpstr>Uraian Kegiatan/Tugas Penerjemah </vt:lpstr>
      <vt:lpstr>Uraian Kegiatan/Tugas Penerjemah </vt:lpstr>
      <vt:lpstr>Tugas Tambahan Penerjemah </vt:lpstr>
      <vt:lpstr>Penilaian Kinerja Penerjemah </vt:lpstr>
      <vt:lpstr>Penilaian Kinerja Penerjemah </vt:lpstr>
      <vt:lpstr>Tim Penilai Kinerja Instansi </vt:lpstr>
      <vt:lpstr>Kenaikan Jabatan/Pangkat</vt:lpstr>
      <vt:lpstr>Pengangkatan dalam Jabatan </vt:lpstr>
      <vt:lpstr>Pengangkatan pertama kali </vt:lpstr>
      <vt:lpstr>Perpindahan Jabatan </vt:lpstr>
      <vt:lpstr>Inpassing/Penyesuaian</vt:lpstr>
      <vt:lpstr>Pendidikan dan Pelatihan </vt:lpstr>
      <vt:lpstr>Penyelenggaraan Diklat </vt:lpstr>
      <vt:lpstr>Kebutuhan PNS dalam Jabatan Fungsional Penerjemah </vt:lpstr>
      <vt:lpstr>Pemberhentian Sementara </vt:lpstr>
      <vt:lpstr>Pengangkatan Kembali </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Penerjemah adalah Pegawai Negeri Sipil yang diberi tugas, tanggung jawab, dan wewenang, untuk melaksanakan kegiatan penerjemahan tulis maupun lisan dan penyusunan naskah bahan terjemahan dalam lingkungan instansi pemerintah pusat dan daerah.</dc:title>
  <dc:creator>PC15</dc:creator>
  <cp:lastModifiedBy>biro sdm</cp:lastModifiedBy>
  <cp:revision>57</cp:revision>
  <dcterms:created xsi:type="dcterms:W3CDTF">2016-04-14T04:07:10Z</dcterms:created>
  <dcterms:modified xsi:type="dcterms:W3CDTF">2016-04-19T01:35:32Z</dcterms:modified>
</cp:coreProperties>
</file>