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3"/>
  </p:notesMasterIdLst>
  <p:sldIdLst>
    <p:sldId id="279" r:id="rId2"/>
    <p:sldId id="280" r:id="rId3"/>
    <p:sldId id="281" r:id="rId4"/>
    <p:sldId id="286" r:id="rId5"/>
    <p:sldId id="287" r:id="rId6"/>
    <p:sldId id="290" r:id="rId7"/>
    <p:sldId id="293" r:id="rId8"/>
    <p:sldId id="294" r:id="rId9"/>
    <p:sldId id="295" r:id="rId10"/>
    <p:sldId id="296" r:id="rId11"/>
    <p:sldId id="297" r:id="rId12"/>
    <p:sldId id="298" r:id="rId13"/>
    <p:sldId id="299" r:id="rId14"/>
    <p:sldId id="257" r:id="rId15"/>
    <p:sldId id="258"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6" r:id="rId31"/>
    <p:sldId id="277" r:id="rId3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3DDA6A-C719-471B-86D3-6BEE500E4ED3}" type="datetimeFigureOut">
              <a:rPr lang="id-ID" smtClean="0"/>
              <a:pPr/>
              <a:t>26/08/2016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0F1073-116F-4867-9A8F-FA981752A302}" type="slidenum">
              <a:rPr lang="id-ID" smtClean="0"/>
              <a:pPr/>
              <a:t>‹#›</a:t>
            </a:fld>
            <a:endParaRPr lang="id-ID"/>
          </a:p>
        </p:txBody>
      </p:sp>
    </p:spTree>
    <p:extLst>
      <p:ext uri="{BB962C8B-B14F-4D97-AF65-F5344CB8AC3E}">
        <p14:creationId xmlns:p14="http://schemas.microsoft.com/office/powerpoint/2010/main" val="64112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D3E431-787D-4554-A170-0D1FA2C9B115}" type="slidenum">
              <a:rPr lang="en-US" smtClean="0">
                <a:latin typeface="Arial" pitchFamily="34" charset="0"/>
                <a:cs typeface="Arial" pitchFamily="34" charset="0"/>
              </a:rPr>
              <a:pPr/>
              <a:t>18</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276884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257569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1998899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53009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437890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7962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1199400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455067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1179769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344265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744413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412561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302878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386027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335339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270730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79E98-A961-459D-A464-5C02F78C6CFA}" type="datetimeFigureOut">
              <a:rPr lang="id-ID" smtClean="0"/>
              <a:pPr/>
              <a:t>26/08/2016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017FA-886D-46FC-83BD-42EE4893E0F5}" type="slidenum">
              <a:rPr lang="id-ID" smtClean="0"/>
              <a:pPr/>
              <a:t>‹#›</a:t>
            </a:fld>
            <a:endParaRPr lang="id-ID"/>
          </a:p>
        </p:txBody>
      </p:sp>
    </p:spTree>
    <p:extLst>
      <p:ext uri="{BB962C8B-B14F-4D97-AF65-F5344CB8AC3E}">
        <p14:creationId xmlns:p14="http://schemas.microsoft.com/office/powerpoint/2010/main" val="3214257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479E98-A961-459D-A464-5C02F78C6CFA}" type="datetimeFigureOut">
              <a:rPr lang="id-ID" smtClean="0"/>
              <a:pPr/>
              <a:t>26/08/2016</a:t>
            </a:fld>
            <a:endParaRPr lang="id-ID"/>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6B017FA-886D-46FC-83BD-42EE4893E0F5}" type="slidenum">
              <a:rPr lang="id-ID" smtClean="0"/>
              <a:pPr/>
              <a:t>‹#›</a:t>
            </a:fld>
            <a:endParaRPr lang="id-ID"/>
          </a:p>
        </p:txBody>
      </p:sp>
    </p:spTree>
    <p:extLst>
      <p:ext uri="{BB962C8B-B14F-4D97-AF65-F5344CB8AC3E}">
        <p14:creationId xmlns:p14="http://schemas.microsoft.com/office/powerpoint/2010/main" val="79744082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204864"/>
            <a:ext cx="7632848" cy="2062103"/>
          </a:xfrm>
          <a:prstGeom prst="rect">
            <a:avLst/>
          </a:prstGeom>
          <a:noFill/>
          <a:ln w="7302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fontAlgn="auto">
              <a:spcBef>
                <a:spcPts val="0"/>
              </a:spcBef>
              <a:spcAft>
                <a:spcPts val="0"/>
              </a:spcAft>
              <a:defRPr/>
            </a:pPr>
            <a:r>
              <a:rPr lang="en-US" sz="2800" b="1" dirty="0">
                <a:ln w="1905"/>
                <a:effectLst>
                  <a:innerShdw blurRad="69850" dist="43180" dir="5400000">
                    <a:srgbClr val="000000">
                      <a:alpha val="65000"/>
                    </a:srgbClr>
                  </a:innerShdw>
                </a:effectLst>
                <a:latin typeface="Tahoma" pitchFamily="34" charset="0"/>
                <a:ea typeface="Tahoma" pitchFamily="34" charset="0"/>
                <a:cs typeface="Tahoma" pitchFamily="34" charset="0"/>
              </a:rPr>
              <a:t>PENILAIAN PRESTASI KERJA </a:t>
            </a:r>
          </a:p>
          <a:p>
            <a:pPr algn="ctr" fontAlgn="auto">
              <a:spcBef>
                <a:spcPts val="0"/>
              </a:spcBef>
              <a:spcAft>
                <a:spcPts val="0"/>
              </a:spcAft>
              <a:defRPr/>
            </a:pPr>
            <a:r>
              <a:rPr lang="en-US" sz="2800" b="1" dirty="0">
                <a:ln w="1905"/>
                <a:effectLst>
                  <a:innerShdw blurRad="69850" dist="43180" dir="5400000">
                    <a:srgbClr val="000000">
                      <a:alpha val="65000"/>
                    </a:srgbClr>
                  </a:innerShdw>
                </a:effectLst>
                <a:latin typeface="Tahoma" pitchFamily="34" charset="0"/>
                <a:ea typeface="Tahoma" pitchFamily="34" charset="0"/>
                <a:cs typeface="Tahoma" pitchFamily="34" charset="0"/>
              </a:rPr>
              <a:t>PEGAWAI NEGERI SIPIL</a:t>
            </a:r>
          </a:p>
          <a:p>
            <a:pPr algn="ctr" fontAlgn="auto">
              <a:spcBef>
                <a:spcPts val="0"/>
              </a:spcBef>
              <a:spcAft>
                <a:spcPts val="0"/>
              </a:spcAft>
              <a:defRPr/>
            </a:pPr>
            <a:r>
              <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rPr>
              <a:t>(</a:t>
            </a:r>
            <a:r>
              <a:rPr lang="en-US" b="1" dirty="0" err="1">
                <a:ln w="1905"/>
                <a:effectLst>
                  <a:innerShdw blurRad="69850" dist="43180" dir="5400000">
                    <a:srgbClr val="000000">
                      <a:alpha val="65000"/>
                    </a:srgbClr>
                  </a:innerShdw>
                </a:effectLst>
                <a:latin typeface="Tahoma" pitchFamily="34" charset="0"/>
                <a:ea typeface="Tahoma" pitchFamily="34" charset="0"/>
                <a:cs typeface="Tahoma" pitchFamily="34" charset="0"/>
              </a:rPr>
              <a:t>Peraturan</a:t>
            </a:r>
            <a:r>
              <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rPr>
              <a:t> </a:t>
            </a:r>
            <a:r>
              <a:rPr lang="en-US" b="1" dirty="0" err="1">
                <a:ln w="1905"/>
                <a:effectLst>
                  <a:innerShdw blurRad="69850" dist="43180" dir="5400000">
                    <a:srgbClr val="000000">
                      <a:alpha val="65000"/>
                    </a:srgbClr>
                  </a:innerShdw>
                </a:effectLst>
                <a:latin typeface="Tahoma" pitchFamily="34" charset="0"/>
                <a:ea typeface="Tahoma" pitchFamily="34" charset="0"/>
                <a:cs typeface="Tahoma" pitchFamily="34" charset="0"/>
              </a:rPr>
              <a:t>Pemerintah</a:t>
            </a:r>
            <a:r>
              <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rPr>
              <a:t> </a:t>
            </a:r>
          </a:p>
          <a:p>
            <a:pPr algn="ctr" fontAlgn="auto">
              <a:spcBef>
                <a:spcPts val="0"/>
              </a:spcBef>
              <a:spcAft>
                <a:spcPts val="0"/>
              </a:spcAft>
              <a:defRPr/>
            </a:pPr>
            <a:r>
              <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rPr>
              <a:t>No.46 </a:t>
            </a:r>
            <a:r>
              <a:rPr lang="en-US" b="1" dirty="0" err="1">
                <a:ln w="1905"/>
                <a:effectLst>
                  <a:innerShdw blurRad="69850" dist="43180" dir="5400000">
                    <a:srgbClr val="000000">
                      <a:alpha val="65000"/>
                    </a:srgbClr>
                  </a:innerShdw>
                </a:effectLst>
                <a:latin typeface="Tahoma" pitchFamily="34" charset="0"/>
                <a:ea typeface="Tahoma" pitchFamily="34" charset="0"/>
                <a:cs typeface="Tahoma" pitchFamily="34" charset="0"/>
              </a:rPr>
              <a:t>Tahun</a:t>
            </a:r>
            <a:r>
              <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rPr>
              <a:t> 2011)</a:t>
            </a:r>
            <a:endParaRPr lang="id-ID" b="1" dirty="0">
              <a:ln w="1905"/>
              <a:effectLst>
                <a:innerShdw blurRad="69850" dist="43180" dir="5400000">
                  <a:srgbClr val="000000">
                    <a:alpha val="65000"/>
                  </a:srgbClr>
                </a:innerShdw>
              </a:effectLst>
              <a:latin typeface="Tahoma" pitchFamily="34" charset="0"/>
              <a:ea typeface="Tahoma" pitchFamily="34" charset="0"/>
              <a:cs typeface="Tahoma" pitchFamily="34" charset="0"/>
            </a:endParaRPr>
          </a:p>
          <a:p>
            <a:pPr algn="ctr" fontAlgn="auto">
              <a:spcBef>
                <a:spcPts val="0"/>
              </a:spcBef>
              <a:spcAft>
                <a:spcPts val="0"/>
              </a:spcAft>
              <a:defRPr/>
            </a:pPr>
            <a:r>
              <a:rPr lang="id-ID" b="1" dirty="0">
                <a:ln w="1905"/>
                <a:effectLst>
                  <a:innerShdw blurRad="69850" dist="43180" dir="5400000">
                    <a:srgbClr val="000000">
                      <a:alpha val="65000"/>
                    </a:srgbClr>
                  </a:innerShdw>
                </a:effectLst>
                <a:latin typeface="Tahoma" pitchFamily="34" charset="0"/>
                <a:ea typeface="Tahoma" pitchFamily="34" charset="0"/>
                <a:cs typeface="Tahoma" pitchFamily="34" charset="0"/>
              </a:rPr>
              <a:t>&amp;</a:t>
            </a:r>
          </a:p>
          <a:p>
            <a:pPr algn="ctr" fontAlgn="auto">
              <a:spcBef>
                <a:spcPts val="0"/>
              </a:spcBef>
              <a:spcAft>
                <a:spcPts val="0"/>
              </a:spcAft>
              <a:defRPr/>
            </a:pPr>
            <a:r>
              <a:rPr lang="id-ID" b="1" dirty="0">
                <a:ln w="1905"/>
                <a:effectLst>
                  <a:innerShdw blurRad="69850" dist="43180" dir="5400000">
                    <a:srgbClr val="000000">
                      <a:alpha val="65000"/>
                    </a:srgbClr>
                  </a:innerShdw>
                </a:effectLst>
                <a:latin typeface="Tahoma" pitchFamily="34" charset="0"/>
                <a:ea typeface="Tahoma" pitchFamily="34" charset="0"/>
                <a:cs typeface="Tahoma" pitchFamily="34" charset="0"/>
              </a:rPr>
              <a:t>PERKA BKN No.1 Tahun 2013</a:t>
            </a:r>
            <a:endParaRPr lang="en-US" b="1" dirty="0">
              <a:ln w="1905"/>
              <a:effectLst>
                <a:innerShdw blurRad="69850" dist="43180" dir="5400000">
                  <a:srgbClr val="000000">
                    <a:alpha val="65000"/>
                  </a:srgbClr>
                </a:innerShdw>
              </a:effectLst>
              <a:latin typeface="Tahoma" pitchFamily="34" charset="0"/>
              <a:ea typeface="Tahoma" pitchFamily="34" charset="0"/>
              <a:cs typeface="Tahoma" pitchFamily="34" charset="0"/>
            </a:endParaRPr>
          </a:p>
        </p:txBody>
      </p:sp>
      <p:sp>
        <p:nvSpPr>
          <p:cNvPr id="7" name="Rectangle 6"/>
          <p:cNvSpPr/>
          <p:nvPr/>
        </p:nvSpPr>
        <p:spPr>
          <a:xfrm>
            <a:off x="107504" y="5517232"/>
            <a:ext cx="9144000" cy="733425"/>
          </a:xfrm>
          <a:prstGeom prst="rect">
            <a:avLst/>
          </a:prstGeom>
        </p:spPr>
        <p:txBody>
          <a:bodyPr>
            <a:spAutoFit/>
          </a:bodyPr>
          <a:lstStyle/>
          <a:p>
            <a:pPr marL="292219" indent="-292219" algn="ctr" defTabSz="779252">
              <a:spcBef>
                <a:spcPct val="20000"/>
              </a:spcBef>
              <a:defRPr/>
            </a:pPr>
            <a:r>
              <a:rPr lang="id-ID" sz="2000" b="1" dirty="0">
                <a:latin typeface="Century Gothic" pitchFamily="34" charset="0"/>
              </a:rPr>
              <a:t>Kementerian Riset, Teknologi, dan Pendidikan Tinggi</a:t>
            </a:r>
          </a:p>
          <a:p>
            <a:pPr marL="292219" indent="-292219" algn="ctr" defTabSz="779252">
              <a:spcBef>
                <a:spcPct val="20000"/>
              </a:spcBef>
              <a:defRPr/>
            </a:pPr>
            <a:r>
              <a:rPr lang="id-ID" b="1" dirty="0">
                <a:latin typeface="Century Gothic" pitchFamily="34" charset="0"/>
              </a:rPr>
              <a:t>2016</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332656"/>
            <a:ext cx="1656184" cy="1481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781"/>
          <p:cNvSpPr txBox="1">
            <a:spLocks noChangeArrowheads="1"/>
          </p:cNvSpPr>
          <p:nvPr/>
        </p:nvSpPr>
        <p:spPr bwMode="auto">
          <a:xfrm>
            <a:off x="2414588" y="334963"/>
            <a:ext cx="4392612" cy="862012"/>
          </a:xfrm>
          <a:prstGeom prst="rect">
            <a:avLst/>
          </a:prstGeom>
          <a:noFill/>
          <a:ln w="9525">
            <a:noFill/>
            <a:miter lim="800000"/>
            <a:headEnd/>
            <a:tailEnd/>
          </a:ln>
        </p:spPr>
        <p:txBody>
          <a:bodyPr>
            <a:spAutoFit/>
          </a:bodyPr>
          <a:lstStyle/>
          <a:p>
            <a:pPr algn="ctr">
              <a:spcBef>
                <a:spcPct val="50000"/>
              </a:spcBef>
            </a:pPr>
            <a:r>
              <a:rPr lang="en-US" sz="2000" b="1">
                <a:latin typeface="Tahoma" pitchFamily="34" charset="0"/>
                <a:cs typeface="Tahoma" pitchFamily="34" charset="0"/>
              </a:rPr>
              <a:t>FORMULIR SASARAN KERJA</a:t>
            </a:r>
          </a:p>
          <a:p>
            <a:pPr algn="ctr">
              <a:spcBef>
                <a:spcPct val="50000"/>
              </a:spcBef>
            </a:pPr>
            <a:r>
              <a:rPr lang="en-US" sz="2000" b="1">
                <a:latin typeface="Tahoma" pitchFamily="34" charset="0"/>
                <a:cs typeface="Tahoma" pitchFamily="34" charset="0"/>
              </a:rPr>
              <a:t>PEGAWAI NEGERI SIPIL</a:t>
            </a:r>
          </a:p>
        </p:txBody>
      </p:sp>
      <p:graphicFrame>
        <p:nvGraphicFramePr>
          <p:cNvPr id="8" name="Group 171"/>
          <p:cNvGraphicFramePr>
            <a:graphicFrameLocks noGrp="1"/>
          </p:cNvGraphicFramePr>
          <p:nvPr/>
        </p:nvGraphicFramePr>
        <p:xfrm>
          <a:off x="98425" y="1430338"/>
          <a:ext cx="8904288" cy="3422016"/>
        </p:xfrm>
        <a:graphic>
          <a:graphicData uri="http://schemas.openxmlformats.org/drawingml/2006/table">
            <a:tbl>
              <a:tblPr/>
              <a:tblGrid>
                <a:gridCol w="441325">
                  <a:extLst>
                    <a:ext uri="{9D8B030D-6E8A-4147-A177-3AD203B41FA5}">
                      <a16:colId xmlns="" xmlns:a16="http://schemas.microsoft.com/office/drawing/2014/main" val="20000"/>
                    </a:ext>
                  </a:extLst>
                </a:gridCol>
                <a:gridCol w="1725613">
                  <a:extLst>
                    <a:ext uri="{9D8B030D-6E8A-4147-A177-3AD203B41FA5}">
                      <a16:colId xmlns="" xmlns:a16="http://schemas.microsoft.com/office/drawing/2014/main" val="20001"/>
                    </a:ext>
                  </a:extLst>
                </a:gridCol>
                <a:gridCol w="1927225">
                  <a:extLst>
                    <a:ext uri="{9D8B030D-6E8A-4147-A177-3AD203B41FA5}">
                      <a16:colId xmlns="" xmlns:a16="http://schemas.microsoft.com/office/drawing/2014/main" val="20002"/>
                    </a:ext>
                  </a:extLst>
                </a:gridCol>
                <a:gridCol w="739775">
                  <a:extLst>
                    <a:ext uri="{9D8B030D-6E8A-4147-A177-3AD203B41FA5}">
                      <a16:colId xmlns="" xmlns:a16="http://schemas.microsoft.com/office/drawing/2014/main" val="20003"/>
                    </a:ext>
                  </a:extLst>
                </a:gridCol>
                <a:gridCol w="1443037">
                  <a:extLst>
                    <a:ext uri="{9D8B030D-6E8A-4147-A177-3AD203B41FA5}">
                      <a16:colId xmlns="" xmlns:a16="http://schemas.microsoft.com/office/drawing/2014/main" val="20004"/>
                    </a:ext>
                  </a:extLst>
                </a:gridCol>
                <a:gridCol w="698500">
                  <a:extLst>
                    <a:ext uri="{9D8B030D-6E8A-4147-A177-3AD203B41FA5}">
                      <a16:colId xmlns="" xmlns:a16="http://schemas.microsoft.com/office/drawing/2014/main" val="20005"/>
                    </a:ext>
                  </a:extLst>
                </a:gridCol>
                <a:gridCol w="882650">
                  <a:extLst>
                    <a:ext uri="{9D8B030D-6E8A-4147-A177-3AD203B41FA5}">
                      <a16:colId xmlns="" xmlns:a16="http://schemas.microsoft.com/office/drawing/2014/main" val="20006"/>
                    </a:ext>
                  </a:extLst>
                </a:gridCol>
                <a:gridCol w="1046163">
                  <a:extLst>
                    <a:ext uri="{9D8B030D-6E8A-4147-A177-3AD203B41FA5}">
                      <a16:colId xmlns="" xmlns:a16="http://schemas.microsoft.com/office/drawing/2014/main" val="20007"/>
                    </a:ext>
                  </a:extLst>
                </a:gridCol>
              </a:tblGrid>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I. PEJABAT PENILAI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NO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II. PEGAWAI  NEGERI SIPIL YANG DINILAI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0"/>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Nama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1"/>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NIP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2"/>
                  </a:ext>
                </a:extLst>
              </a:tr>
              <a:tr h="225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Pangkat/Gol.Ruang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Pangkat/Gol.Ruang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3"/>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Jabatan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Jabatan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4"/>
                  </a:ext>
                </a:extLst>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Unit Kerja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Unit Kerja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5"/>
                  </a:ext>
                </a:extLst>
              </a:tr>
              <a:tr h="3000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NO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III. KEGIATAN TUGAS  JABATAN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id-ID"/>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ANGKA KREDIT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TARGET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6"/>
                  </a:ext>
                </a:extLst>
              </a:tr>
              <a:tr h="336550">
                <a:tc vMerge="1">
                  <a:txBody>
                    <a:bodyPr/>
                    <a:lstStyle/>
                    <a:p>
                      <a:endParaRPr lang="id-ID"/>
                    </a:p>
                  </a:txBody>
                  <a:tcPr/>
                </a:tc>
                <a:tc gridSpan="2" vMerge="1">
                  <a:txBody>
                    <a:bodyPr/>
                    <a:lstStyle/>
                    <a:p>
                      <a:endParaRPr lang="id-ID"/>
                    </a:p>
                  </a:txBody>
                  <a:tcPr/>
                </a:tc>
                <a:tc hMerge="1" vMerge="1">
                  <a:txBody>
                    <a:bodyPr/>
                    <a:lstStyle/>
                    <a:p>
                      <a:endParaRPr lang="id-ID"/>
                    </a:p>
                  </a:txBody>
                  <a:tcPr/>
                </a:tc>
                <a:tc v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KUANT/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OUTPUT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KUAL/ MUTU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WAKTU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BIAYA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242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bl>
          </a:graphicData>
        </a:graphic>
      </p:graphicFrame>
      <p:graphicFrame>
        <p:nvGraphicFramePr>
          <p:cNvPr id="9" name="Group 168"/>
          <p:cNvGraphicFramePr>
            <a:graphicFrameLocks noGrp="1"/>
          </p:cNvGraphicFramePr>
          <p:nvPr/>
        </p:nvGraphicFramePr>
        <p:xfrm>
          <a:off x="539750" y="5100638"/>
          <a:ext cx="8064500" cy="1645920"/>
        </p:xfrm>
        <a:graphic>
          <a:graphicData uri="http://schemas.openxmlformats.org/drawingml/2006/table">
            <a:tbl>
              <a:tblPr/>
              <a:tblGrid>
                <a:gridCol w="3584575">
                  <a:extLst>
                    <a:ext uri="{9D8B030D-6E8A-4147-A177-3AD203B41FA5}">
                      <a16:colId xmlns="" xmlns:a16="http://schemas.microsoft.com/office/drawing/2014/main" val="20000"/>
                    </a:ext>
                  </a:extLst>
                </a:gridCol>
                <a:gridCol w="895350">
                  <a:extLst>
                    <a:ext uri="{9D8B030D-6E8A-4147-A177-3AD203B41FA5}">
                      <a16:colId xmlns="" xmlns:a16="http://schemas.microsoft.com/office/drawing/2014/main" val="20001"/>
                    </a:ext>
                  </a:extLst>
                </a:gridCol>
                <a:gridCol w="3584575">
                  <a:extLst>
                    <a:ext uri="{9D8B030D-6E8A-4147-A177-3AD203B41FA5}">
                      <a16:colId xmlns="" xmlns:a16="http://schemas.microsoft.com/office/drawing/2014/main" val="20002"/>
                    </a:ext>
                  </a:extLst>
                </a:gridCol>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Arial" charset="0"/>
                          <a:cs typeface="Times New Roman" pitchFamily="18" charset="0"/>
                        </a:rPr>
                        <a:t>Jakarta, </a:t>
                      </a:r>
                      <a:r>
                        <a:rPr kumimoji="0" lang="en-US" sz="1200" b="1" i="0" u="none" strike="noStrike" cap="none" normalizeH="0" baseline="0" dirty="0" smtClean="0">
                          <a:ln>
                            <a:noFill/>
                          </a:ln>
                          <a:solidFill>
                            <a:schemeClr val="tx1"/>
                          </a:solidFill>
                          <a:effectLst/>
                          <a:latin typeface="Arial" charset="0"/>
                          <a:cs typeface="Times New Roman" pitchFamily="18" charset="0"/>
                        </a:rPr>
                        <a:t>… </a:t>
                      </a:r>
                      <a:r>
                        <a:rPr kumimoji="0" lang="id-ID" sz="1200" b="1" i="0" u="none" strike="noStrike" cap="none" normalizeH="0" baseline="0" dirty="0" smtClean="0">
                          <a:ln>
                            <a:noFill/>
                          </a:ln>
                          <a:solidFill>
                            <a:schemeClr val="tx1"/>
                          </a:solidFill>
                          <a:effectLst/>
                          <a:latin typeface="Arial" charset="0"/>
                          <a:cs typeface="Times New Roman" pitchFamily="18" charset="0"/>
                        </a:rPr>
                        <a:t>Januari 20</a:t>
                      </a:r>
                      <a:r>
                        <a:rPr kumimoji="0" lang="en-US" sz="1200" b="1" i="0" u="none" strike="noStrike" cap="none" normalizeH="0" baseline="0" dirty="0" smtClean="0">
                          <a:ln>
                            <a:noFill/>
                          </a:ln>
                          <a:solidFill>
                            <a:schemeClr val="tx1"/>
                          </a:solidFill>
                          <a:effectLst/>
                          <a:latin typeface="Arial" charset="0"/>
                          <a:cs typeface="Times New Roman" pitchFamily="18" charset="0"/>
                        </a:rPr>
                        <a:t>…</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 xmlns:a16="http://schemas.microsoft.com/office/drawing/2014/main" val="10000"/>
                  </a:ext>
                </a:extLst>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Arial" charset="0"/>
                          <a:cs typeface="Times New Roman" pitchFamily="18" charset="0"/>
                        </a:rPr>
                        <a:t>Pejabat Penilai</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Arial" charset="0"/>
                          <a:cs typeface="Times New Roman" pitchFamily="18" charset="0"/>
                        </a:rPr>
                        <a:t>Pegawai Negeri Sipil Yang Dinilai</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1"/>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2"/>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3"/>
                  </a:ext>
                </a:extLst>
              </a:tr>
              <a:tr h="146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Arial" charset="0"/>
                          <a:cs typeface="Times New Roman" pitchFamily="18" charset="0"/>
                        </a:rPr>
                        <a:t>………………………………</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Arial" charset="0"/>
                          <a:cs typeface="Times New Roman" pitchFamily="18" charset="0"/>
                        </a:rPr>
                        <a:t>…………………………</a:t>
                      </a:r>
                      <a:endParaRPr kumimoji="0" lang="id-ID" sz="1200" b="1" i="0" u="sng" strike="noStrike" cap="none" normalizeH="0" baseline="0" dirty="0" smtClean="0">
                        <a:ln>
                          <a:noFill/>
                        </a:ln>
                        <a:solidFill>
                          <a:schemeClr val="tx1"/>
                        </a:solidFill>
                        <a:effectLst/>
                        <a:latin typeface="Arial" charset="0"/>
                        <a:cs typeface="Times New Roman" pitchFamily="18" charset="0"/>
                      </a:endParaRPr>
                    </a:p>
                  </a:txBody>
                  <a:tcP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4"/>
                  </a:ext>
                </a:extLst>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Arial" charset="0"/>
                          <a:cs typeface="Times New Roman" pitchFamily="18" charset="0"/>
                        </a:rPr>
                        <a:t>NIP. </a:t>
                      </a:r>
                      <a:r>
                        <a:rPr kumimoji="0" lang="en-US" sz="1200" b="1" i="0" u="none" strike="noStrike" cap="none" normalizeH="0" baseline="0" dirty="0" smtClean="0">
                          <a:ln>
                            <a:noFill/>
                          </a:ln>
                          <a:solidFill>
                            <a:schemeClr val="tx1"/>
                          </a:solidFill>
                          <a:effectLst/>
                          <a:latin typeface="Arial" charset="0"/>
                          <a:cs typeface="Times New Roman" pitchFamily="18" charset="0"/>
                        </a:rPr>
                        <a:t>………………………………..</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0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Arial" charset="0"/>
                          <a:cs typeface="Times New Roman" pitchFamily="18" charset="0"/>
                        </a:rPr>
                        <a:t>NIP. </a:t>
                      </a:r>
                      <a:r>
                        <a:rPr kumimoji="0" lang="en-US" sz="1200" b="1" i="0" u="none" strike="noStrike" cap="none" normalizeH="0" baseline="0" dirty="0" smtClean="0">
                          <a:ln>
                            <a:noFill/>
                          </a:ln>
                          <a:solidFill>
                            <a:schemeClr val="tx1"/>
                          </a:solidFill>
                          <a:effectLst/>
                          <a:latin typeface="Arial" charset="0"/>
                          <a:cs typeface="Times New Roman" pitchFamily="18" charset="0"/>
                        </a:rPr>
                        <a:t>…………………………..</a:t>
                      </a:r>
                      <a:endParaRPr kumimoji="0" lang="id-ID" sz="1200" b="1"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ChangeArrowheads="1"/>
          </p:cNvSpPr>
          <p:nvPr/>
        </p:nvSpPr>
        <p:spPr bwMode="auto">
          <a:xfrm>
            <a:off x="2143125" y="0"/>
            <a:ext cx="5214938" cy="708025"/>
          </a:xfrm>
          <a:prstGeom prst="rect">
            <a:avLst/>
          </a:prstGeom>
          <a:noFill/>
          <a:ln w="9525">
            <a:noFill/>
            <a:miter lim="800000"/>
            <a:headEnd/>
            <a:tailEnd/>
          </a:ln>
        </p:spPr>
        <p:txBody>
          <a:bodyPr anchor="ctr">
            <a:spAutoFit/>
          </a:bodyPr>
          <a:lstStyle/>
          <a:p>
            <a:pPr algn="ctr"/>
            <a:r>
              <a:rPr lang="id-ID" sz="2000" b="1">
                <a:latin typeface="Tahoma" pitchFamily="34" charset="0"/>
                <a:cs typeface="Tahoma" pitchFamily="34" charset="0"/>
              </a:rPr>
              <a:t>PENILAIAN SASARAN KERJA </a:t>
            </a:r>
            <a:endParaRPr lang="en-US" sz="2000">
              <a:latin typeface="Tahoma" pitchFamily="34" charset="0"/>
              <a:cs typeface="Tahoma" pitchFamily="34" charset="0"/>
            </a:endParaRPr>
          </a:p>
          <a:p>
            <a:pPr algn="ctr" eaLnBrk="0" hangingPunct="0"/>
            <a:r>
              <a:rPr lang="id-ID" sz="2000" b="1">
                <a:latin typeface="Tahoma" pitchFamily="34" charset="0"/>
                <a:cs typeface="Tahoma" pitchFamily="34" charset="0"/>
              </a:rPr>
              <a:t>PEGAWAI NEGERI SIPIL</a:t>
            </a:r>
            <a:endParaRPr lang="en-US" sz="2000">
              <a:latin typeface="Tahoma" pitchFamily="34" charset="0"/>
              <a:cs typeface="Tahoma" pitchFamily="34" charset="0"/>
            </a:endParaRPr>
          </a:p>
        </p:txBody>
      </p:sp>
      <p:sp>
        <p:nvSpPr>
          <p:cNvPr id="28675" name="Text Box 1057"/>
          <p:cNvSpPr txBox="1">
            <a:spLocks noChangeArrowheads="1"/>
          </p:cNvSpPr>
          <p:nvPr/>
        </p:nvSpPr>
        <p:spPr bwMode="auto">
          <a:xfrm>
            <a:off x="0" y="857250"/>
            <a:ext cx="5443538" cy="276225"/>
          </a:xfrm>
          <a:prstGeom prst="rect">
            <a:avLst/>
          </a:prstGeom>
          <a:noFill/>
          <a:ln w="9525">
            <a:noFill/>
            <a:miter lim="800000"/>
            <a:headEnd/>
            <a:tailEnd/>
          </a:ln>
        </p:spPr>
        <p:txBody>
          <a:bodyPr>
            <a:spAutoFit/>
          </a:bodyPr>
          <a:lstStyle/>
          <a:p>
            <a:pPr>
              <a:spcBef>
                <a:spcPct val="50000"/>
              </a:spcBef>
            </a:pPr>
            <a:r>
              <a:rPr lang="id-ID" sz="1200">
                <a:latin typeface="Tahoma" pitchFamily="34" charset="0"/>
                <a:cs typeface="Tahoma" pitchFamily="34" charset="0"/>
              </a:rPr>
              <a:t>Jangka waktu penilaian </a:t>
            </a:r>
            <a:r>
              <a:rPr lang="en-US" sz="1200">
                <a:latin typeface="Tahoma" pitchFamily="34" charset="0"/>
                <a:cs typeface="Tahoma" pitchFamily="34" charset="0"/>
              </a:rPr>
              <a:t>…</a:t>
            </a:r>
            <a:r>
              <a:rPr lang="id-ID" sz="1200">
                <a:latin typeface="Tahoma" pitchFamily="34" charset="0"/>
                <a:cs typeface="Tahoma" pitchFamily="34" charset="0"/>
              </a:rPr>
              <a:t> Januari s/d 31 Desember 20</a:t>
            </a:r>
            <a:r>
              <a:rPr lang="en-US" sz="1200">
                <a:latin typeface="Tahoma" pitchFamily="34" charset="0"/>
                <a:cs typeface="Tahoma" pitchFamily="34" charset="0"/>
              </a:rPr>
              <a:t>…</a:t>
            </a:r>
            <a:endParaRPr lang="id-ID" sz="1200">
              <a:latin typeface="Tahoma" pitchFamily="34" charset="0"/>
              <a:cs typeface="Tahoma" pitchFamily="34" charset="0"/>
            </a:endParaRPr>
          </a:p>
        </p:txBody>
      </p:sp>
      <p:graphicFrame>
        <p:nvGraphicFramePr>
          <p:cNvPr id="9" name="Group 229"/>
          <p:cNvGraphicFramePr>
            <a:graphicFrameLocks noGrp="1"/>
          </p:cNvGraphicFramePr>
          <p:nvPr/>
        </p:nvGraphicFramePr>
        <p:xfrm>
          <a:off x="82550" y="1143000"/>
          <a:ext cx="8964613" cy="4500591"/>
        </p:xfrm>
        <a:graphic>
          <a:graphicData uri="http://schemas.openxmlformats.org/drawingml/2006/table">
            <a:tbl>
              <a:tblPr/>
              <a:tblGrid>
                <a:gridCol w="479425">
                  <a:extLst>
                    <a:ext uri="{9D8B030D-6E8A-4147-A177-3AD203B41FA5}">
                      <a16:colId xmlns="" xmlns:a16="http://schemas.microsoft.com/office/drawing/2014/main" val="20000"/>
                    </a:ext>
                  </a:extLst>
                </a:gridCol>
                <a:gridCol w="1998663">
                  <a:extLst>
                    <a:ext uri="{9D8B030D-6E8A-4147-A177-3AD203B41FA5}">
                      <a16:colId xmlns="" xmlns:a16="http://schemas.microsoft.com/office/drawing/2014/main" val="20001"/>
                    </a:ext>
                  </a:extLst>
                </a:gridCol>
                <a:gridCol w="352425">
                  <a:extLst>
                    <a:ext uri="{9D8B030D-6E8A-4147-A177-3AD203B41FA5}">
                      <a16:colId xmlns="" xmlns:a16="http://schemas.microsoft.com/office/drawing/2014/main" val="20002"/>
                    </a:ext>
                  </a:extLst>
                </a:gridCol>
                <a:gridCol w="471487">
                  <a:extLst>
                    <a:ext uri="{9D8B030D-6E8A-4147-A177-3AD203B41FA5}">
                      <a16:colId xmlns="" xmlns:a16="http://schemas.microsoft.com/office/drawing/2014/main" val="20003"/>
                    </a:ext>
                  </a:extLst>
                </a:gridCol>
                <a:gridCol w="457200">
                  <a:extLst>
                    <a:ext uri="{9D8B030D-6E8A-4147-A177-3AD203B41FA5}">
                      <a16:colId xmlns="" xmlns:a16="http://schemas.microsoft.com/office/drawing/2014/main" val="20004"/>
                    </a:ext>
                  </a:extLst>
                </a:gridCol>
                <a:gridCol w="457200">
                  <a:extLst>
                    <a:ext uri="{9D8B030D-6E8A-4147-A177-3AD203B41FA5}">
                      <a16:colId xmlns="" xmlns:a16="http://schemas.microsoft.com/office/drawing/2014/main" val="20005"/>
                    </a:ext>
                  </a:extLst>
                </a:gridCol>
                <a:gridCol w="457200">
                  <a:extLst>
                    <a:ext uri="{9D8B030D-6E8A-4147-A177-3AD203B41FA5}">
                      <a16:colId xmlns="" xmlns:a16="http://schemas.microsoft.com/office/drawing/2014/main" val="20006"/>
                    </a:ext>
                  </a:extLst>
                </a:gridCol>
                <a:gridCol w="365125">
                  <a:extLst>
                    <a:ext uri="{9D8B030D-6E8A-4147-A177-3AD203B41FA5}">
                      <a16:colId xmlns="" xmlns:a16="http://schemas.microsoft.com/office/drawing/2014/main" val="20007"/>
                    </a:ext>
                  </a:extLst>
                </a:gridCol>
                <a:gridCol w="544513">
                  <a:extLst>
                    <a:ext uri="{9D8B030D-6E8A-4147-A177-3AD203B41FA5}">
                      <a16:colId xmlns="" xmlns:a16="http://schemas.microsoft.com/office/drawing/2014/main" val="20008"/>
                    </a:ext>
                  </a:extLst>
                </a:gridCol>
                <a:gridCol w="439737">
                  <a:extLst>
                    <a:ext uri="{9D8B030D-6E8A-4147-A177-3AD203B41FA5}">
                      <a16:colId xmlns="" xmlns:a16="http://schemas.microsoft.com/office/drawing/2014/main" val="20009"/>
                    </a:ext>
                  </a:extLst>
                </a:gridCol>
                <a:gridCol w="482699">
                  <a:extLst>
                    <a:ext uri="{9D8B030D-6E8A-4147-A177-3AD203B41FA5}">
                      <a16:colId xmlns="" xmlns:a16="http://schemas.microsoft.com/office/drawing/2014/main" val="20010"/>
                    </a:ext>
                  </a:extLst>
                </a:gridCol>
                <a:gridCol w="504056">
                  <a:extLst>
                    <a:ext uri="{9D8B030D-6E8A-4147-A177-3AD203B41FA5}">
                      <a16:colId xmlns="" xmlns:a16="http://schemas.microsoft.com/office/drawing/2014/main" val="20011"/>
                    </a:ext>
                  </a:extLst>
                </a:gridCol>
                <a:gridCol w="1224136">
                  <a:extLst>
                    <a:ext uri="{9D8B030D-6E8A-4147-A177-3AD203B41FA5}">
                      <a16:colId xmlns="" xmlns:a16="http://schemas.microsoft.com/office/drawing/2014/main" val="20012"/>
                    </a:ext>
                  </a:extLst>
                </a:gridCol>
                <a:gridCol w="730747">
                  <a:extLst>
                    <a:ext uri="{9D8B030D-6E8A-4147-A177-3AD203B41FA5}">
                      <a16:colId xmlns="" xmlns:a16="http://schemas.microsoft.com/office/drawing/2014/main" val="20013"/>
                    </a:ext>
                  </a:extLst>
                </a:gridCol>
              </a:tblGrid>
              <a:tr h="258756">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NO</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I. Kegiatan Tugas  Jabatan</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AK</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smtClean="0">
                          <a:ln>
                            <a:noFill/>
                          </a:ln>
                          <a:solidFill>
                            <a:schemeClr val="tx1"/>
                          </a:solidFill>
                          <a:effectLst/>
                          <a:latin typeface="Tahoma" pitchFamily="34" charset="0"/>
                          <a:ea typeface="Tahoma" pitchFamily="34" charset="0"/>
                          <a:cs typeface="Tahoma" pitchFamily="34" charset="0"/>
                        </a:rPr>
                        <a:t>TARGET</a:t>
                      </a:r>
                      <a:endParaRPr kumimoji="0" lang="id-ID" sz="8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AK</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smtClean="0">
                          <a:ln>
                            <a:noFill/>
                          </a:ln>
                          <a:solidFill>
                            <a:schemeClr val="tx1"/>
                          </a:solidFill>
                          <a:effectLst/>
                          <a:latin typeface="Tahoma" pitchFamily="34" charset="0"/>
                          <a:ea typeface="Tahoma" pitchFamily="34" charset="0"/>
                          <a:cs typeface="Tahoma" pitchFamily="34" charset="0"/>
                        </a:rPr>
                        <a:t>REALISASI</a:t>
                      </a:r>
                      <a:endParaRPr kumimoji="0" lang="id-ID" sz="8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PENGHITUNGAN</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NILAI</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CAPAIAN</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SKP</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646536">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Kuant/ output</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Kual/ Mutu</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Waktu</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Biaya</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Kuant/ output</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Kual/ Mutu</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Waktu</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Biaya</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c vMerge="1">
                  <a:txBody>
                    <a:bodyPr/>
                    <a:lstStyle/>
                    <a:p>
                      <a:endParaRPr lang="id-ID"/>
                    </a:p>
                  </a:txBody>
                  <a:tcPr/>
                </a:tc>
                <a:extLst>
                  <a:ext uri="{0D108BD9-81ED-4DB2-BD59-A6C34878D82A}">
                    <a16:rowId xmlns="" xmlns:a16="http://schemas.microsoft.com/office/drawing/2014/main" val="10001"/>
                  </a:ext>
                </a:extLst>
              </a:tr>
              <a:tr h="2381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2</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3</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4</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5</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6</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7</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8</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9</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10</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11</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12</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13</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smtClean="0">
                          <a:ln>
                            <a:noFill/>
                          </a:ln>
                          <a:solidFill>
                            <a:schemeClr val="tx1"/>
                          </a:solidFill>
                          <a:effectLst/>
                          <a:latin typeface="Tahoma" pitchFamily="34" charset="0"/>
                          <a:ea typeface="Tahoma" pitchFamily="34" charset="0"/>
                          <a:cs typeface="Tahoma" pitchFamily="34" charset="0"/>
                        </a:rPr>
                        <a:t>14</a:t>
                      </a: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 xmlns:a16="http://schemas.microsoft.com/office/drawing/2014/main" val="10002"/>
                  </a:ext>
                </a:extLst>
              </a:tr>
              <a:tr h="34560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3190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190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190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190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743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II. Tugas Tambahan dan Kreativitas/ Unsur Penunjang :</a:t>
                      </a: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2587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a. Tugas Tambahan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2587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rPr>
                        <a:t>30,00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 Kreativitas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2587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JUMLAH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292429">
                <a:tc rowSpan="2"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NILAI CAPAIAN SKP                                                                                 </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rowSpan="2"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r h="292429">
                <a:tc gridSpan="13"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3"/>
                  </a:ext>
                </a:extLst>
              </a:tr>
            </a:tbl>
          </a:graphicData>
        </a:graphic>
      </p:graphicFrame>
      <p:graphicFrame>
        <p:nvGraphicFramePr>
          <p:cNvPr id="10" name="Group 228"/>
          <p:cNvGraphicFramePr>
            <a:graphicFrameLocks noGrp="1"/>
          </p:cNvGraphicFramePr>
          <p:nvPr/>
        </p:nvGraphicFramePr>
        <p:xfrm>
          <a:off x="2500313" y="5762625"/>
          <a:ext cx="5921375" cy="1095380"/>
        </p:xfrm>
        <a:graphic>
          <a:graphicData uri="http://schemas.openxmlformats.org/drawingml/2006/table">
            <a:tbl>
              <a:tblPr/>
              <a:tblGrid>
                <a:gridCol w="3316287">
                  <a:extLst>
                    <a:ext uri="{9D8B030D-6E8A-4147-A177-3AD203B41FA5}">
                      <a16:colId xmlns="" xmlns:a16="http://schemas.microsoft.com/office/drawing/2014/main" val="20000"/>
                    </a:ext>
                  </a:extLst>
                </a:gridCol>
                <a:gridCol w="2605088">
                  <a:extLst>
                    <a:ext uri="{9D8B030D-6E8A-4147-A177-3AD203B41FA5}">
                      <a16:colId xmlns="" xmlns:a16="http://schemas.microsoft.com/office/drawing/2014/main" val="20001"/>
                    </a:ext>
                  </a:extLst>
                </a:gridCol>
              </a:tblGrid>
              <a:tr h="177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marL="90000" marR="9000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Jakarta, 31 Desember 2012</a:t>
                      </a:r>
                    </a:p>
                  </a:txBody>
                  <a:tcPr marL="90000" marR="90000" marT="0" marB="0"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0"/>
                  </a:ext>
                </a:extLst>
              </a:tr>
              <a:tr h="5365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marL="90000" marR="9000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Pejabat Penila</a:t>
                      </a:r>
                      <a:r>
                        <a:rPr kumimoji="0" lang="en-US" sz="10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i</a:t>
                      </a:r>
                      <a:endParaRPr kumimoji="0" lang="en-US"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90000" marR="90000" marT="0" marB="0"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1"/>
                  </a:ext>
                </a:extLst>
              </a:tr>
              <a:tr h="190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marL="90000" marR="9000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sng" strike="noStrike" cap="none" normalizeH="0" baseline="0" dirty="0" smtClean="0">
                          <a:ln>
                            <a:noFill/>
                          </a:ln>
                          <a:solidFill>
                            <a:schemeClr val="tx1"/>
                          </a:solidFill>
                          <a:effectLst/>
                          <a:latin typeface="Tahoma" pitchFamily="34" charset="0"/>
                          <a:ea typeface="Tahoma" pitchFamily="34" charset="0"/>
                          <a:cs typeface="Tahoma" pitchFamily="34" charset="0"/>
                        </a:rPr>
                        <a:t>……………………………..</a:t>
                      </a:r>
                      <a:endParaRPr kumimoji="0" lang="id-ID" sz="1000" b="0" i="0" u="sng"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90000" marR="90000" marT="0" marB="0"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2"/>
                  </a:ext>
                </a:extLst>
              </a:tr>
              <a:tr h="190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marL="90000" marR="9000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NIP. </a:t>
                      </a:r>
                      <a:r>
                        <a:rPr kumimoji="0" lang="en-US" sz="10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endPar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90000" marR="90000" marT="0" marB="0"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785813" y="5534025"/>
            <a:ext cx="7686675" cy="1323975"/>
          </a:xfrm>
          <a:prstGeom prst="rect">
            <a:avLst/>
          </a:prstGeom>
          <a:noFill/>
          <a:ln w="9525">
            <a:noFill/>
            <a:miter lim="800000"/>
            <a:headEnd/>
            <a:tailEnd/>
          </a:ln>
        </p:spPr>
        <p:txBody>
          <a:bodyPr>
            <a:spAutoFit/>
          </a:bodyPr>
          <a:lstStyle/>
          <a:p>
            <a:pPr algn="just" eaLnBrk="0" hangingPunct="0">
              <a:spcBef>
                <a:spcPct val="50000"/>
              </a:spcBef>
              <a:tabLst>
                <a:tab pos="442913" algn="l"/>
                <a:tab pos="1619250" algn="l"/>
                <a:tab pos="2152650" algn="l"/>
              </a:tabLst>
              <a:defRPr/>
            </a:pP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Ket : </a:t>
            </a:r>
            <a:r>
              <a:rPr lang="en-US" sz="2000" b="1" dirty="0">
                <a:solidFill>
                  <a:schemeClr val="accent1">
                    <a:lumMod val="75000"/>
                  </a:schemeClr>
                </a:solidFill>
                <a:latin typeface="Tahoma" pitchFamily="34" charset="0"/>
                <a:ea typeface="Tahoma" pitchFamily="34" charset="0"/>
                <a:cs typeface="Tahoma" pitchFamily="34" charset="0"/>
                <a:sym typeface="Symbol" pitchFamily="18" charset="2"/>
              </a:rPr>
              <a:t>    </a:t>
            </a: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PKr = Penilaian Kreativitas</a:t>
            </a:r>
          </a:p>
          <a:p>
            <a:pPr algn="just" eaLnBrk="0" hangingPunct="0">
              <a:spcBef>
                <a:spcPct val="50000"/>
              </a:spcBef>
              <a:tabLst>
                <a:tab pos="442913" algn="l"/>
                <a:tab pos="1619250" algn="l"/>
                <a:tab pos="2152650" algn="l"/>
              </a:tabLst>
              <a:defRPr/>
            </a:pP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	      RO  = Realisasi Output</a:t>
            </a:r>
          </a:p>
          <a:p>
            <a:pPr algn="just" eaLnBrk="0" hangingPunct="0">
              <a:spcBef>
                <a:spcPct val="50000"/>
              </a:spcBef>
              <a:tabLst>
                <a:tab pos="442913" algn="l"/>
                <a:tab pos="1619250" algn="l"/>
                <a:tab pos="2152650" algn="l"/>
              </a:tabLst>
              <a:defRPr/>
            </a:pP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	      TO  = Target Output</a:t>
            </a:r>
          </a:p>
        </p:txBody>
      </p:sp>
      <p:sp>
        <p:nvSpPr>
          <p:cNvPr id="13" name="TextBox 12"/>
          <p:cNvSpPr txBox="1"/>
          <p:nvPr/>
        </p:nvSpPr>
        <p:spPr>
          <a:xfrm>
            <a:off x="441325" y="115888"/>
            <a:ext cx="7273925" cy="5078412"/>
          </a:xfrm>
          <a:prstGeom prst="rect">
            <a:avLst/>
          </a:prstGeom>
          <a:noFill/>
        </p:spPr>
        <p:txBody>
          <a:bodyPr>
            <a:spAutoFit/>
          </a:bodyPr>
          <a:lstStyle/>
          <a:p>
            <a:pPr algn="just" fontAlgn="auto">
              <a:spcBef>
                <a:spcPts val="600"/>
              </a:spcBef>
              <a:spcAft>
                <a:spcPts val="0"/>
              </a:spcAft>
              <a:defRPr/>
            </a:pPr>
            <a:r>
              <a:rPr lang="id-ID" sz="1600" b="1" dirty="0">
                <a:latin typeface="Tahoma" pitchFamily="34" charset="0"/>
                <a:ea typeface="Tahoma" pitchFamily="34" charset="0"/>
                <a:cs typeface="Tahoma" pitchFamily="34" charset="0"/>
              </a:rPr>
              <a:t>Dalam hal PNS :</a:t>
            </a:r>
          </a:p>
          <a:p>
            <a:pPr marL="342900" indent="-342900" algn="just" fontAlgn="auto">
              <a:spcBef>
                <a:spcPts val="600"/>
              </a:spcBef>
              <a:spcAft>
                <a:spcPts val="0"/>
              </a:spcAft>
              <a:buFontTx/>
              <a:buAutoNum type="alphaLcPeriod"/>
              <a:defRPr/>
            </a:pPr>
            <a:r>
              <a:rPr lang="id-ID" sz="1600" b="1" dirty="0">
                <a:latin typeface="Tahoma" pitchFamily="34" charset="0"/>
                <a:ea typeface="Tahoma" pitchFamily="34" charset="0"/>
                <a:cs typeface="Tahoma" pitchFamily="34" charset="0"/>
              </a:rPr>
              <a:t>Melaksanakan tugas tambahan yang diberikan oleh pimpinan atau pejabat penilai yang berkaitan dengan tugas jabatan; </a:t>
            </a:r>
            <a:endParaRPr lang="en-US" sz="1600" b="1" dirty="0">
              <a:latin typeface="Tahoma" pitchFamily="34" charset="0"/>
              <a:ea typeface="Tahoma" pitchFamily="34" charset="0"/>
              <a:cs typeface="Tahoma" pitchFamily="34" charset="0"/>
            </a:endParaRPr>
          </a:p>
          <a:p>
            <a:pPr marL="342900" indent="-342900" algn="just" fontAlgn="auto">
              <a:spcBef>
                <a:spcPts val="600"/>
              </a:spcBef>
              <a:spcAft>
                <a:spcPts val="0"/>
              </a:spcAft>
              <a:defRPr/>
            </a:pPr>
            <a:r>
              <a:rPr lang="en-US" sz="1600" b="1" dirty="0">
                <a:latin typeface="Tahoma" pitchFamily="34" charset="0"/>
                <a:ea typeface="Tahoma" pitchFamily="34" charset="0"/>
                <a:cs typeface="Tahoma" pitchFamily="34" charset="0"/>
              </a:rPr>
              <a:t>      Formula </a:t>
            </a:r>
            <a:r>
              <a:rPr lang="en-US" sz="1600" b="1" dirty="0" err="1">
                <a:latin typeface="Tahoma" pitchFamily="34" charset="0"/>
                <a:ea typeface="Tahoma" pitchFamily="34" charset="0"/>
                <a:cs typeface="Tahoma" pitchFamily="34" charset="0"/>
              </a:rPr>
              <a:t>Rumus</a:t>
            </a:r>
            <a:r>
              <a:rPr lang="en-US" sz="1600" b="1"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Tugas</a:t>
            </a:r>
            <a:r>
              <a:rPr lang="en-US" sz="1600" b="1"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Tambahan</a:t>
            </a:r>
            <a:r>
              <a:rPr lang="en-US" sz="1600" b="1" dirty="0">
                <a:latin typeface="Tahoma" pitchFamily="34" charset="0"/>
                <a:ea typeface="Tahoma" pitchFamily="34" charset="0"/>
                <a:cs typeface="Tahoma" pitchFamily="34" charset="0"/>
              </a:rPr>
              <a:t> :</a:t>
            </a:r>
          </a:p>
          <a:p>
            <a:pPr marL="342900" indent="-342900" algn="just" fontAlgn="auto">
              <a:spcBef>
                <a:spcPts val="600"/>
              </a:spcBef>
              <a:spcAft>
                <a:spcPts val="0"/>
              </a:spcAft>
              <a:defRPr/>
            </a:pPr>
            <a:endParaRPr lang="en-US" sz="1600" dirty="0">
              <a:latin typeface="Berlin Sans FB Demi" pitchFamily="34" charset="0"/>
              <a:cs typeface="+mn-cs"/>
            </a:endParaRPr>
          </a:p>
          <a:p>
            <a:pPr marL="342900" indent="-342900" algn="just" fontAlgn="auto">
              <a:spcBef>
                <a:spcPts val="600"/>
              </a:spcBef>
              <a:spcAft>
                <a:spcPts val="0"/>
              </a:spcAft>
              <a:defRPr/>
            </a:pPr>
            <a:r>
              <a:rPr lang="en-US" sz="1600" dirty="0">
                <a:latin typeface="Berlin Sans FB Demi" pitchFamily="34" charset="0"/>
                <a:cs typeface="+mn-cs"/>
              </a:rPr>
              <a:t>      </a:t>
            </a: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PT</a:t>
            </a: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T</a:t>
            </a: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r>
              <a:rPr lang="en-US" sz="2000" dirty="0">
                <a:solidFill>
                  <a:schemeClr val="accent1">
                    <a:lumMod val="75000"/>
                  </a:schemeClr>
                </a:solidFill>
                <a:latin typeface="Tahoma" pitchFamily="34" charset="0"/>
                <a:ea typeface="Tahoma" pitchFamily="34" charset="0"/>
                <a:cs typeface="Tahoma" pitchFamily="34" charset="0"/>
              </a:rPr>
              <a:t>              </a:t>
            </a: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X 10 x 10 %</a:t>
            </a:r>
            <a:endParaRPr lang="en-US" sz="2000" b="1" i="1" dirty="0">
              <a:solidFill>
                <a:schemeClr val="accent1">
                  <a:lumMod val="75000"/>
                </a:schemeClr>
              </a:solidFill>
              <a:latin typeface="Tahoma" pitchFamily="34" charset="0"/>
              <a:ea typeface="Tahoma" pitchFamily="34" charset="0"/>
              <a:cs typeface="Tahoma" pitchFamily="34" charset="0"/>
              <a:sym typeface="Symbol" pitchFamily="18" charset="2"/>
            </a:endParaRPr>
          </a:p>
          <a:p>
            <a:pPr marL="342900" indent="-342900" algn="just" fontAlgn="auto">
              <a:spcBef>
                <a:spcPts val="600"/>
              </a:spcBef>
              <a:spcAft>
                <a:spcPts val="0"/>
              </a:spcAft>
              <a:defRPr/>
            </a:pP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p>
          <a:p>
            <a:pPr algn="just" eaLnBrk="0" hangingPunct="0">
              <a:spcBef>
                <a:spcPts val="600"/>
              </a:spcBef>
              <a:spcAft>
                <a:spcPts val="0"/>
              </a:spcAft>
              <a:tabLst>
                <a:tab pos="442913" algn="l"/>
                <a:tab pos="1619250" algn="l"/>
                <a:tab pos="2152650" algn="l"/>
              </a:tabLst>
              <a:defRPr/>
            </a:pP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r>
              <a:rPr lang="en-US" sz="2000" b="1" i="1" dirty="0" err="1">
                <a:solidFill>
                  <a:schemeClr val="accent1">
                    <a:lumMod val="75000"/>
                  </a:schemeClr>
                </a:solidFill>
                <a:latin typeface="Tahoma" pitchFamily="34" charset="0"/>
                <a:ea typeface="Tahoma" pitchFamily="34" charset="0"/>
                <a:cs typeface="Tahoma" pitchFamily="34" charset="0"/>
                <a:sym typeface="Symbol" pitchFamily="18" charset="2"/>
              </a:rPr>
              <a:t>Ket</a:t>
            </a: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 :         </a:t>
            </a: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PT</a:t>
            </a:r>
            <a:r>
              <a:rPr lang="en-US" sz="2000" b="1" dirty="0">
                <a:solidFill>
                  <a:schemeClr val="accent1">
                    <a:lumMod val="75000"/>
                  </a:schemeClr>
                </a:solidFill>
                <a:latin typeface="Tahoma" pitchFamily="34" charset="0"/>
                <a:ea typeface="Tahoma" pitchFamily="34" charset="0"/>
                <a:cs typeface="Tahoma" pitchFamily="34" charset="0"/>
                <a:sym typeface="Symbol" pitchFamily="18" charset="2"/>
              </a:rPr>
              <a:t>T</a:t>
            </a: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 = Penilaian Tugas Tambahan</a:t>
            </a:r>
          </a:p>
          <a:p>
            <a:pPr algn="just" eaLnBrk="0" hangingPunct="0">
              <a:spcBef>
                <a:spcPts val="600"/>
              </a:spcBef>
              <a:spcAft>
                <a:spcPts val="0"/>
              </a:spcAft>
              <a:tabLst>
                <a:tab pos="442913" algn="l"/>
                <a:tab pos="1619250" algn="l"/>
                <a:tab pos="2152650" algn="l"/>
              </a:tabLst>
              <a:defRPr/>
            </a:pP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	      RO  = Realisasi Output</a:t>
            </a:r>
          </a:p>
          <a:p>
            <a:pPr algn="just" eaLnBrk="0" hangingPunct="0">
              <a:spcBef>
                <a:spcPts val="600"/>
              </a:spcBef>
              <a:spcAft>
                <a:spcPts val="0"/>
              </a:spcAft>
              <a:tabLst>
                <a:tab pos="442913" algn="l"/>
                <a:tab pos="1619250" algn="l"/>
                <a:tab pos="2152650" algn="l"/>
              </a:tabLst>
              <a:defRPr/>
            </a:pPr>
            <a:r>
              <a:rPr lang="id-ID" sz="2000" b="1" dirty="0">
                <a:solidFill>
                  <a:schemeClr val="accent1">
                    <a:lumMod val="75000"/>
                  </a:schemeClr>
                </a:solidFill>
                <a:latin typeface="Tahoma" pitchFamily="34" charset="0"/>
                <a:ea typeface="Tahoma" pitchFamily="34" charset="0"/>
                <a:cs typeface="Tahoma" pitchFamily="34" charset="0"/>
                <a:sym typeface="Symbol" pitchFamily="18" charset="2"/>
              </a:rPr>
              <a:t>	      TO  = Target Output</a:t>
            </a:r>
          </a:p>
          <a:p>
            <a:pPr algn="just" eaLnBrk="0" hangingPunct="0">
              <a:spcBef>
                <a:spcPts val="600"/>
              </a:spcBef>
              <a:spcAft>
                <a:spcPts val="0"/>
              </a:spcAft>
              <a:tabLst>
                <a:tab pos="442913" algn="l"/>
                <a:tab pos="1619250" algn="l"/>
                <a:tab pos="2152650" algn="l"/>
              </a:tabLst>
              <a:defRPr/>
            </a:pPr>
            <a:endParaRPr lang="id-ID" sz="2000" b="1" dirty="0">
              <a:solidFill>
                <a:schemeClr val="accent1">
                  <a:lumMod val="75000"/>
                </a:schemeClr>
              </a:solidFill>
              <a:latin typeface="Tahoma" pitchFamily="34" charset="0"/>
              <a:ea typeface="Tahoma" pitchFamily="34" charset="0"/>
              <a:cs typeface="Tahoma" pitchFamily="34" charset="0"/>
              <a:sym typeface="Symbol" pitchFamily="18" charset="2"/>
            </a:endParaRPr>
          </a:p>
          <a:p>
            <a:pPr marL="342900" indent="-342900" algn="just" fontAlgn="auto">
              <a:spcBef>
                <a:spcPts val="600"/>
              </a:spcBef>
              <a:spcAft>
                <a:spcPts val="0"/>
              </a:spcAft>
              <a:defRPr/>
            </a:pPr>
            <a:r>
              <a:rPr lang="en-US" sz="1600" b="1" dirty="0">
                <a:latin typeface="Tahoma" pitchFamily="34" charset="0"/>
                <a:ea typeface="Tahoma" pitchFamily="34" charset="0"/>
                <a:cs typeface="Tahoma" pitchFamily="34" charset="0"/>
              </a:rPr>
              <a:t>b. </a:t>
            </a:r>
            <a:r>
              <a:rPr lang="id-ID" sz="1600" b="1" dirty="0">
                <a:latin typeface="Tahoma" pitchFamily="34" charset="0"/>
                <a:ea typeface="Tahoma" pitchFamily="34" charset="0"/>
                <a:cs typeface="Tahoma" pitchFamily="34" charset="0"/>
              </a:rPr>
              <a:t>Menunjukkan kreativitas yang bermanfaat bagi organisasi dalam melaksanakan tugas jabatan</a:t>
            </a:r>
            <a:r>
              <a:rPr lang="en-US" sz="1600" b="1" dirty="0">
                <a:latin typeface="Tahoma" pitchFamily="34" charset="0"/>
                <a:ea typeface="Tahoma" pitchFamily="34" charset="0"/>
                <a:cs typeface="Tahoma" pitchFamily="34" charset="0"/>
              </a:rPr>
              <a:t>.</a:t>
            </a:r>
          </a:p>
          <a:p>
            <a:pPr marL="342900" indent="-342900" algn="just" fontAlgn="auto">
              <a:spcBef>
                <a:spcPts val="600"/>
              </a:spcBef>
              <a:spcAft>
                <a:spcPts val="0"/>
              </a:spcAft>
              <a:defRPr/>
            </a:pPr>
            <a:r>
              <a:rPr lang="en-US" sz="1600" b="1" dirty="0">
                <a:latin typeface="Tahoma" pitchFamily="34" charset="0"/>
                <a:ea typeface="Tahoma" pitchFamily="34" charset="0"/>
                <a:cs typeface="Tahoma" pitchFamily="34" charset="0"/>
              </a:rPr>
              <a:t>       Formula </a:t>
            </a:r>
            <a:r>
              <a:rPr lang="en-US" sz="1600" b="1" dirty="0" err="1">
                <a:latin typeface="Tahoma" pitchFamily="34" charset="0"/>
                <a:ea typeface="Tahoma" pitchFamily="34" charset="0"/>
                <a:cs typeface="Tahoma" pitchFamily="34" charset="0"/>
              </a:rPr>
              <a:t>Rumus</a:t>
            </a:r>
            <a:r>
              <a:rPr lang="en-US" sz="1600" b="1" dirty="0">
                <a:latin typeface="Tahoma" pitchFamily="34" charset="0"/>
                <a:ea typeface="Tahoma" pitchFamily="34" charset="0"/>
                <a:cs typeface="Tahoma" pitchFamily="34" charset="0"/>
              </a:rPr>
              <a:t> </a:t>
            </a:r>
            <a:r>
              <a:rPr lang="en-US" sz="1600" b="1" dirty="0" err="1">
                <a:latin typeface="Tahoma" pitchFamily="34" charset="0"/>
                <a:ea typeface="Tahoma" pitchFamily="34" charset="0"/>
                <a:cs typeface="Tahoma" pitchFamily="34" charset="0"/>
              </a:rPr>
              <a:t>Kreativitas</a:t>
            </a:r>
            <a:r>
              <a:rPr lang="en-US" sz="1600" b="1" dirty="0">
                <a:latin typeface="Tahoma" pitchFamily="34" charset="0"/>
                <a:ea typeface="Tahoma" pitchFamily="34" charset="0"/>
                <a:cs typeface="Tahoma" pitchFamily="34" charset="0"/>
              </a:rPr>
              <a:t> :</a:t>
            </a:r>
          </a:p>
          <a:p>
            <a:pPr marL="342900" indent="-342900" algn="just" fontAlgn="auto">
              <a:spcBef>
                <a:spcPts val="600"/>
              </a:spcBef>
              <a:spcAft>
                <a:spcPts val="0"/>
              </a:spcAft>
              <a:defRPr/>
            </a:pPr>
            <a:endParaRPr lang="id-ID" sz="1600" dirty="0">
              <a:latin typeface="Berlin Sans FB Demi" pitchFamily="34" charset="0"/>
              <a:cs typeface="+mn-cs"/>
            </a:endParaRPr>
          </a:p>
        </p:txBody>
      </p:sp>
      <p:grpSp>
        <p:nvGrpSpPr>
          <p:cNvPr id="2" name="Group 6"/>
          <p:cNvGrpSpPr>
            <a:grpSpLocks/>
          </p:cNvGrpSpPr>
          <p:nvPr/>
        </p:nvGrpSpPr>
        <p:grpSpPr bwMode="auto">
          <a:xfrm>
            <a:off x="1857375" y="1571625"/>
            <a:ext cx="687388" cy="708025"/>
            <a:chOff x="1358" y="1483"/>
            <a:chExt cx="433" cy="446"/>
          </a:xfrm>
        </p:grpSpPr>
        <p:sp>
          <p:nvSpPr>
            <p:cNvPr id="15370" name="Text Box 7"/>
            <p:cNvSpPr txBox="1">
              <a:spLocks noChangeArrowheads="1"/>
            </p:cNvSpPr>
            <p:nvPr/>
          </p:nvSpPr>
          <p:spPr bwMode="auto">
            <a:xfrm>
              <a:off x="1383" y="1483"/>
              <a:ext cx="408" cy="446"/>
            </a:xfrm>
            <a:prstGeom prst="rect">
              <a:avLst/>
            </a:prstGeom>
            <a:noFill/>
            <a:ln w="12700" cap="sq">
              <a:noFill/>
              <a:miter lim="800000"/>
              <a:headEnd type="none" w="sm" len="sm"/>
              <a:tailEnd type="none" w="sm" len="sm"/>
            </a:ln>
          </p:spPr>
          <p:txBody>
            <a:bodyPr>
              <a:spAutoFit/>
            </a:bodyPr>
            <a:lstStyle/>
            <a:p>
              <a:pPr algn="ctr" eaLnBrk="0" hangingPunct="0">
                <a:lnSpc>
                  <a:spcPct val="75000"/>
                </a:lnSpc>
                <a:spcBef>
                  <a:spcPct val="50000"/>
                </a:spcBef>
                <a:defRPr/>
              </a:pPr>
              <a:r>
                <a:rPr lang="en-US" sz="2000" b="1" i="1" dirty="0">
                  <a:solidFill>
                    <a:schemeClr val="accent1">
                      <a:lumMod val="75000"/>
                    </a:schemeClr>
                  </a:solidFill>
                  <a:latin typeface="Century Gothic" pitchFamily="34" charset="0"/>
                  <a:cs typeface="Arial" charset="0"/>
                </a:rPr>
                <a:t>RO</a:t>
              </a:r>
            </a:p>
            <a:p>
              <a:pPr algn="ctr" eaLnBrk="0" hangingPunct="0">
                <a:lnSpc>
                  <a:spcPct val="75000"/>
                </a:lnSpc>
                <a:spcBef>
                  <a:spcPct val="50000"/>
                </a:spcBef>
                <a:defRPr/>
              </a:pPr>
              <a:r>
                <a:rPr lang="en-US" sz="2000" b="1" i="1" dirty="0">
                  <a:solidFill>
                    <a:schemeClr val="accent1">
                      <a:lumMod val="75000"/>
                    </a:schemeClr>
                  </a:solidFill>
                  <a:latin typeface="Century Gothic" pitchFamily="34" charset="0"/>
                  <a:cs typeface="Arial" charset="0"/>
                </a:rPr>
                <a:t>TO</a:t>
              </a:r>
            </a:p>
          </p:txBody>
        </p:sp>
        <p:sp>
          <p:nvSpPr>
            <p:cNvPr id="15371" name="Line 8"/>
            <p:cNvSpPr>
              <a:spLocks noChangeShapeType="1"/>
            </p:cNvSpPr>
            <p:nvPr/>
          </p:nvSpPr>
          <p:spPr bwMode="auto">
            <a:xfrm>
              <a:off x="1358" y="1640"/>
              <a:ext cx="408" cy="0"/>
            </a:xfrm>
            <a:prstGeom prst="line">
              <a:avLst/>
            </a:prstGeom>
            <a:noFill/>
            <a:ln w="28575" cap="sq">
              <a:solidFill>
                <a:srgbClr val="FF0000"/>
              </a:solidFill>
              <a:round/>
              <a:headEnd type="none" w="sm" len="sm"/>
              <a:tailEnd type="none" w="sm" len="sm"/>
            </a:ln>
          </p:spPr>
          <p:txBody>
            <a:bodyPr/>
            <a:lstStyle/>
            <a:p>
              <a:pPr>
                <a:defRPr/>
              </a:pPr>
              <a:endParaRPr lang="en-US" sz="2000">
                <a:solidFill>
                  <a:schemeClr val="accent1">
                    <a:lumMod val="75000"/>
                  </a:schemeClr>
                </a:solidFill>
                <a:latin typeface="Arial" charset="0"/>
                <a:cs typeface="Arial" charset="0"/>
              </a:endParaRPr>
            </a:p>
          </p:txBody>
        </p:sp>
      </p:grpSp>
      <p:sp>
        <p:nvSpPr>
          <p:cNvPr id="17" name="Right Arrow 16"/>
          <p:cNvSpPr/>
          <p:nvPr/>
        </p:nvSpPr>
        <p:spPr bwMode="auto">
          <a:xfrm>
            <a:off x="0" y="214313"/>
            <a:ext cx="401638" cy="403225"/>
          </a:xfrm>
          <a:prstGeom prst="right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500"/>
              </a:spcBef>
              <a:spcAft>
                <a:spcPts val="0"/>
              </a:spcAft>
              <a:defRPr/>
            </a:pPr>
            <a:endParaRPr lang="en-US"/>
          </a:p>
        </p:txBody>
      </p:sp>
      <p:sp>
        <p:nvSpPr>
          <p:cNvPr id="15366" name="Rectangle 17"/>
          <p:cNvSpPr>
            <a:spLocks noChangeArrowheads="1"/>
          </p:cNvSpPr>
          <p:nvPr/>
        </p:nvSpPr>
        <p:spPr bwMode="auto">
          <a:xfrm>
            <a:off x="928688" y="4929188"/>
            <a:ext cx="3898900" cy="400050"/>
          </a:xfrm>
          <a:prstGeom prst="rect">
            <a:avLst/>
          </a:prstGeom>
          <a:noFill/>
          <a:ln w="9525">
            <a:noFill/>
            <a:miter lim="800000"/>
            <a:headEnd/>
            <a:tailEnd/>
          </a:ln>
        </p:spPr>
        <p:txBody>
          <a:bodyPr wrap="none">
            <a:spAutoFit/>
          </a:bodyPr>
          <a:lstStyle/>
          <a:p>
            <a:pPr algn="just" eaLnBrk="0" hangingPunct="0">
              <a:spcBef>
                <a:spcPct val="50000"/>
              </a:spcBef>
              <a:tabLst>
                <a:tab pos="442913" algn="l"/>
                <a:tab pos="1619250" algn="l"/>
                <a:tab pos="2152650"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PKr  =</a:t>
            </a: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X 30 X 30 %</a:t>
            </a:r>
            <a:r>
              <a:rPr lang="en-US"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endParaRPr lang="id-ID" sz="2000" b="1" i="1" dirty="0">
              <a:solidFill>
                <a:schemeClr val="accent1">
                  <a:lumMod val="75000"/>
                </a:schemeClr>
              </a:solidFill>
              <a:latin typeface="Tahoma" pitchFamily="34" charset="0"/>
              <a:ea typeface="Tahoma" pitchFamily="34" charset="0"/>
              <a:cs typeface="Tahoma" pitchFamily="34" charset="0"/>
              <a:sym typeface="Symbol" pitchFamily="18" charset="2"/>
            </a:endParaRPr>
          </a:p>
        </p:txBody>
      </p:sp>
      <p:grpSp>
        <p:nvGrpSpPr>
          <p:cNvPr id="3" name="Group 6"/>
          <p:cNvGrpSpPr>
            <a:grpSpLocks/>
          </p:cNvGrpSpPr>
          <p:nvPr/>
        </p:nvGrpSpPr>
        <p:grpSpPr bwMode="auto">
          <a:xfrm>
            <a:off x="2000250" y="4929188"/>
            <a:ext cx="687388" cy="708025"/>
            <a:chOff x="1358" y="1362"/>
            <a:chExt cx="433" cy="446"/>
          </a:xfrm>
        </p:grpSpPr>
        <p:sp>
          <p:nvSpPr>
            <p:cNvPr id="15368" name="Text Box 7"/>
            <p:cNvSpPr txBox="1">
              <a:spLocks noChangeArrowheads="1"/>
            </p:cNvSpPr>
            <p:nvPr/>
          </p:nvSpPr>
          <p:spPr bwMode="auto">
            <a:xfrm>
              <a:off x="1383" y="1362"/>
              <a:ext cx="408" cy="446"/>
            </a:xfrm>
            <a:prstGeom prst="rect">
              <a:avLst/>
            </a:prstGeom>
            <a:noFill/>
            <a:ln w="12700" cap="sq">
              <a:noFill/>
              <a:miter lim="800000"/>
              <a:headEnd type="none" w="sm" len="sm"/>
              <a:tailEnd type="none" w="sm" len="sm"/>
            </a:ln>
          </p:spPr>
          <p:txBody>
            <a:bodyPr>
              <a:spAutoFit/>
            </a:bodyPr>
            <a:lstStyle/>
            <a:p>
              <a:pPr algn="ctr" eaLnBrk="0" hangingPunct="0">
                <a:lnSpc>
                  <a:spcPct val="75000"/>
                </a:lnSpc>
                <a:spcBef>
                  <a:spcPct val="50000"/>
                </a:spcBef>
                <a:defRPr/>
              </a:pPr>
              <a:r>
                <a:rPr lang="en-US" sz="2000" b="1" i="1" dirty="0">
                  <a:solidFill>
                    <a:schemeClr val="accent1">
                      <a:lumMod val="75000"/>
                    </a:schemeClr>
                  </a:solidFill>
                  <a:latin typeface="Century Gothic" pitchFamily="34" charset="0"/>
                  <a:cs typeface="Arial" charset="0"/>
                </a:rPr>
                <a:t>RO</a:t>
              </a:r>
            </a:p>
            <a:p>
              <a:pPr algn="ctr" eaLnBrk="0" hangingPunct="0">
                <a:lnSpc>
                  <a:spcPct val="75000"/>
                </a:lnSpc>
                <a:spcBef>
                  <a:spcPct val="50000"/>
                </a:spcBef>
                <a:defRPr/>
              </a:pPr>
              <a:r>
                <a:rPr lang="en-US" sz="2000" b="1" i="1" dirty="0">
                  <a:solidFill>
                    <a:schemeClr val="accent1">
                      <a:lumMod val="75000"/>
                    </a:schemeClr>
                  </a:solidFill>
                  <a:latin typeface="Century Gothic" pitchFamily="34" charset="0"/>
                  <a:cs typeface="Arial" charset="0"/>
                </a:rPr>
                <a:t>TO</a:t>
              </a:r>
            </a:p>
          </p:txBody>
        </p:sp>
        <p:sp>
          <p:nvSpPr>
            <p:cNvPr id="29705" name="Line 8"/>
            <p:cNvSpPr>
              <a:spLocks noChangeShapeType="1"/>
            </p:cNvSpPr>
            <p:nvPr/>
          </p:nvSpPr>
          <p:spPr bwMode="auto">
            <a:xfrm>
              <a:off x="1358" y="1519"/>
              <a:ext cx="408" cy="0"/>
            </a:xfrm>
            <a:prstGeom prst="line">
              <a:avLst/>
            </a:prstGeom>
            <a:noFill/>
            <a:ln w="28575" cap="sq">
              <a:solidFill>
                <a:srgbClr val="FF0000"/>
              </a:solidFill>
              <a:round/>
              <a:headEnd type="none" w="sm" len="sm"/>
              <a:tailEnd type="none" w="sm" len="sm"/>
            </a:ln>
          </p:spPr>
          <p:txBody>
            <a:bodyPr/>
            <a:lstStyle/>
            <a:p>
              <a:endParaRPr lang="id-ID"/>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9"/>
          <p:cNvSpPr>
            <a:spLocks noChangeArrowheads="1"/>
          </p:cNvSpPr>
          <p:nvPr/>
        </p:nvSpPr>
        <p:spPr bwMode="auto">
          <a:xfrm>
            <a:off x="323628" y="593979"/>
            <a:ext cx="8072438" cy="2554545"/>
          </a:xfrm>
          <a:prstGeom prst="rect">
            <a:avLst/>
          </a:prstGeom>
          <a:noFill/>
          <a:ln w="9525">
            <a:noFill/>
            <a:miter lim="800000"/>
            <a:headEnd/>
            <a:tailEnd/>
          </a:ln>
        </p:spPr>
        <p:txBody>
          <a:bodyPr>
            <a:spAutoFit/>
          </a:bodyPr>
          <a:lstStyle/>
          <a:p>
            <a:endParaRPr lang="id-ID" sz="1600" b="1" dirty="0">
              <a:latin typeface="Tahoma" pitchFamily="34" charset="0"/>
              <a:cs typeface="Tahoma" pitchFamily="34" charset="0"/>
            </a:endParaRPr>
          </a:p>
          <a:p>
            <a:r>
              <a:rPr lang="id-ID" sz="1600" b="1" dirty="0">
                <a:latin typeface="Tahoma" pitchFamily="34" charset="0"/>
                <a:cs typeface="Tahoma" pitchFamily="34" charset="0"/>
              </a:rPr>
              <a:t>	Dalam hal kegiatan tugas jabatan didukung oleh anggaran maka penilaian meliputi aspek biaya.</a:t>
            </a:r>
          </a:p>
          <a:p>
            <a:endParaRPr lang="id-ID" sz="1600" b="1" dirty="0">
              <a:latin typeface="Tahoma" pitchFamily="34" charset="0"/>
              <a:cs typeface="Tahoma" pitchFamily="34" charset="0"/>
            </a:endParaRPr>
          </a:p>
          <a:p>
            <a:r>
              <a:rPr lang="id-ID" sz="1600" b="1" dirty="0">
                <a:latin typeface="Tahoma" pitchFamily="34" charset="0"/>
                <a:cs typeface="Tahoma" pitchFamily="34" charset="0"/>
              </a:rPr>
              <a:t>	Setiap instansi menyusun dan menetapkan standar teknis kegiatan sesuai dengan karakteristik, sifat, jenis kegiatan, dan kebutuhan tugas masing-masing jabatan.</a:t>
            </a:r>
          </a:p>
          <a:p>
            <a:endParaRPr lang="id-ID" sz="1600" b="1" dirty="0">
              <a:latin typeface="Tahoma" pitchFamily="34" charset="0"/>
              <a:cs typeface="Tahoma" pitchFamily="34" charset="0"/>
            </a:endParaRPr>
          </a:p>
          <a:p>
            <a:r>
              <a:rPr lang="id-ID" sz="1600" b="1" dirty="0">
                <a:latin typeface="Tahoma" pitchFamily="34" charset="0"/>
                <a:cs typeface="Tahoma" pitchFamily="34" charset="0"/>
              </a:rPr>
              <a:t>	Instansi dalam menyusun standar teknis kegiatan dilakukan </a:t>
            </a:r>
            <a:r>
              <a:rPr lang="id-ID" sz="1600" b="1" dirty="0" smtClean="0">
                <a:latin typeface="Tahoma" pitchFamily="34" charset="0"/>
                <a:cs typeface="Tahoma" pitchFamily="34" charset="0"/>
              </a:rPr>
              <a:t>oleh </a:t>
            </a:r>
            <a:r>
              <a:rPr lang="id-ID" sz="1600" b="1" dirty="0">
                <a:latin typeface="Tahoma" pitchFamily="34" charset="0"/>
                <a:cs typeface="Tahoma" pitchFamily="34" charset="0"/>
              </a:rPr>
              <a:t>Kepala Badan Kepegawaian Negar</a:t>
            </a:r>
          </a:p>
        </p:txBody>
      </p:sp>
      <p:sp>
        <p:nvSpPr>
          <p:cNvPr id="6" name="TextBox 29"/>
          <p:cNvSpPr txBox="1">
            <a:spLocks noChangeArrowheads="1"/>
          </p:cNvSpPr>
          <p:nvPr/>
        </p:nvSpPr>
        <p:spPr bwMode="auto">
          <a:xfrm>
            <a:off x="323628" y="3273198"/>
            <a:ext cx="7858125" cy="707886"/>
          </a:xfrm>
          <a:prstGeom prst="rect">
            <a:avLst/>
          </a:prstGeom>
          <a:noFill/>
          <a:ln w="9525">
            <a:noFill/>
            <a:miter lim="800000"/>
            <a:headEnd/>
            <a:tailEnd/>
          </a:ln>
        </p:spPr>
        <p:txBody>
          <a:bodyPr>
            <a:spAutoFit/>
          </a:bodyPr>
          <a:lstStyle/>
          <a:p>
            <a:pPr algn="just"/>
            <a:r>
              <a:rPr lang="id-ID" sz="2400" b="1" dirty="0" smtClean="0">
                <a:latin typeface="Tahoma" pitchFamily="34" charset="0"/>
                <a:cs typeface="Tahoma" pitchFamily="34" charset="0"/>
              </a:rPr>
              <a:t>	</a:t>
            </a:r>
            <a:r>
              <a:rPr lang="id-ID" sz="1600" b="1" dirty="0" smtClean="0">
                <a:latin typeface="Tahoma" pitchFamily="34" charset="0"/>
                <a:cs typeface="Tahoma" pitchFamily="34" charset="0"/>
              </a:rPr>
              <a:t>Dalam </a:t>
            </a:r>
            <a:r>
              <a:rPr lang="id-ID" sz="1600" b="1" dirty="0">
                <a:latin typeface="Tahoma" pitchFamily="34" charset="0"/>
                <a:cs typeface="Tahoma" pitchFamily="34" charset="0"/>
              </a:rPr>
              <a:t>hal realisasi kerja melebihi dari target maka penilaian SKP capaiannya dapat lebih dari 100 (seratus)</a:t>
            </a:r>
          </a:p>
        </p:txBody>
      </p:sp>
      <p:sp>
        <p:nvSpPr>
          <p:cNvPr id="7" name="Right Arrow 6"/>
          <p:cNvSpPr/>
          <p:nvPr/>
        </p:nvSpPr>
        <p:spPr>
          <a:xfrm>
            <a:off x="712141" y="874967"/>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extBox 17"/>
          <p:cNvSpPr txBox="1">
            <a:spLocks noChangeArrowheads="1"/>
          </p:cNvSpPr>
          <p:nvPr/>
        </p:nvSpPr>
        <p:spPr bwMode="auto">
          <a:xfrm>
            <a:off x="369458" y="4115189"/>
            <a:ext cx="7786687" cy="954107"/>
          </a:xfrm>
          <a:prstGeom prst="rect">
            <a:avLst/>
          </a:prstGeom>
          <a:noFill/>
          <a:ln w="9525">
            <a:noFill/>
            <a:miter lim="800000"/>
            <a:headEnd/>
            <a:tailEnd/>
          </a:ln>
        </p:spPr>
        <p:txBody>
          <a:bodyPr>
            <a:spAutoFit/>
          </a:bodyPr>
          <a:lstStyle/>
          <a:p>
            <a:pPr algn="just"/>
            <a:r>
              <a:rPr lang="id-ID" sz="2400" b="1" dirty="0" smtClean="0">
                <a:latin typeface="Tahoma" pitchFamily="34" charset="0"/>
                <a:cs typeface="Tahoma" pitchFamily="34" charset="0"/>
              </a:rPr>
              <a:t>	</a:t>
            </a:r>
            <a:r>
              <a:rPr lang="id-ID" sz="1600" b="1" dirty="0" smtClean="0">
                <a:latin typeface="Tahoma" pitchFamily="34" charset="0"/>
                <a:cs typeface="Tahoma" pitchFamily="34" charset="0"/>
              </a:rPr>
              <a:t>Dalam hal SKP tidak tercapai yang diak</a:t>
            </a:r>
            <a:r>
              <a:rPr lang="en-US" sz="1600" b="1" dirty="0" err="1" smtClean="0">
                <a:latin typeface="Tahoma" pitchFamily="34" charset="0"/>
                <a:cs typeface="Tahoma" pitchFamily="34" charset="0"/>
              </a:rPr>
              <a:t>i</a:t>
            </a:r>
            <a:r>
              <a:rPr lang="id-ID" sz="1600" b="1" dirty="0" smtClean="0">
                <a:latin typeface="Tahoma" pitchFamily="34" charset="0"/>
                <a:cs typeface="Tahoma" pitchFamily="34" charset="0"/>
              </a:rPr>
              <a:t>batkan oleh faktor diluar kemampuan individu PNS maka penilaian didasarkan pada pertimbangan kondisi penyebabnya</a:t>
            </a:r>
            <a:endParaRPr lang="id-ID" sz="1600" b="1" dirty="0">
              <a:latin typeface="Tahoma" pitchFamily="34" charset="0"/>
              <a:cs typeface="Tahoma" pitchFamily="34" charset="0"/>
            </a:endParaRPr>
          </a:p>
        </p:txBody>
      </p:sp>
      <p:sp>
        <p:nvSpPr>
          <p:cNvPr id="9" name="TextBox 24"/>
          <p:cNvSpPr txBox="1">
            <a:spLocks noChangeArrowheads="1"/>
          </p:cNvSpPr>
          <p:nvPr/>
        </p:nvSpPr>
        <p:spPr bwMode="auto">
          <a:xfrm>
            <a:off x="359348" y="5318644"/>
            <a:ext cx="7643812" cy="738664"/>
          </a:xfrm>
          <a:prstGeom prst="rect">
            <a:avLst/>
          </a:prstGeom>
          <a:noFill/>
          <a:ln w="9525">
            <a:noFill/>
            <a:miter lim="800000"/>
            <a:headEnd/>
            <a:tailEnd/>
          </a:ln>
        </p:spPr>
        <p:txBody>
          <a:bodyPr>
            <a:spAutoFit/>
          </a:bodyPr>
          <a:lstStyle/>
          <a:p>
            <a:pPr algn="just"/>
            <a:r>
              <a:rPr lang="id-ID" sz="2400" b="1" dirty="0">
                <a:latin typeface="Tahoma" pitchFamily="34" charset="0"/>
                <a:cs typeface="Tahoma" pitchFamily="34" charset="0"/>
              </a:rPr>
              <a:t>	</a:t>
            </a:r>
            <a:r>
              <a:rPr lang="id-ID" b="1" dirty="0" smtClean="0">
                <a:solidFill>
                  <a:srgbClr val="00B0F0"/>
                </a:solidFill>
                <a:latin typeface="Tahoma" pitchFamily="34" charset="0"/>
                <a:cs typeface="Tahoma" pitchFamily="34" charset="0"/>
              </a:rPr>
              <a:t>SKP </a:t>
            </a:r>
            <a:r>
              <a:rPr lang="id-ID" b="1" dirty="0">
                <a:solidFill>
                  <a:srgbClr val="00B0F0"/>
                </a:solidFill>
                <a:latin typeface="Tahoma" pitchFamily="34" charset="0"/>
                <a:cs typeface="Tahoma" pitchFamily="34" charset="0"/>
              </a:rPr>
              <a:t>diatur dengan Peraturan Kepala Badan Kepegawaian Negara.</a:t>
            </a:r>
          </a:p>
        </p:txBody>
      </p:sp>
      <p:sp>
        <p:nvSpPr>
          <p:cNvPr id="10" name="Right Arrow 9"/>
          <p:cNvSpPr/>
          <p:nvPr/>
        </p:nvSpPr>
        <p:spPr>
          <a:xfrm>
            <a:off x="712142" y="1559394"/>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ight Arrow 10"/>
          <p:cNvSpPr/>
          <p:nvPr/>
        </p:nvSpPr>
        <p:spPr>
          <a:xfrm>
            <a:off x="712142" y="2546916"/>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ight Arrow 11"/>
          <p:cNvSpPr/>
          <p:nvPr/>
        </p:nvSpPr>
        <p:spPr>
          <a:xfrm>
            <a:off x="712142" y="3358369"/>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ight Arrow 14"/>
          <p:cNvSpPr/>
          <p:nvPr/>
        </p:nvSpPr>
        <p:spPr>
          <a:xfrm>
            <a:off x="712142" y="4225498"/>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ight Arrow 15"/>
          <p:cNvSpPr/>
          <p:nvPr/>
        </p:nvSpPr>
        <p:spPr>
          <a:xfrm>
            <a:off x="683567" y="5372764"/>
            <a:ext cx="428625" cy="318742"/>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57290" y="2428868"/>
            <a:ext cx="6572296" cy="144655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defRPr/>
            </a:pPr>
            <a:r>
              <a:rPr lang="id-ID"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IV</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ASPEK PERILAKU </a:t>
            </a:r>
          </a:p>
          <a:p>
            <a:pPr algn="r">
              <a:defRPr/>
            </a:pP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DALAM SKP</a:t>
            </a:r>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66806"/>
            <a:ext cx="6264696" cy="704850"/>
          </a:xfrm>
          <a:solidFill>
            <a:schemeClr val="tx1"/>
          </a:solidFill>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eaLnBrk="1" fontAlgn="auto" hangingPunct="1">
              <a:spcAft>
                <a:spcPts val="0"/>
              </a:spcAft>
              <a:defRPr/>
            </a:pPr>
            <a:r>
              <a:rPr lang="en-US" sz="2800" b="1" dirty="0" smtClean="0">
                <a:solidFill>
                  <a:schemeClr val="accent1"/>
                </a:solidFill>
                <a:latin typeface="Berlin Sans FB Demi" pitchFamily="34" charset="0"/>
                <a:ea typeface="Tahoma" pitchFamily="34" charset="0"/>
                <a:cs typeface="Tahoma" pitchFamily="34" charset="0"/>
              </a:rPr>
              <a:t>ASPEK PERILAKU KERJA DALAM SKP</a:t>
            </a:r>
            <a:endParaRPr lang="en-US" sz="2800" b="1" dirty="0">
              <a:solidFill>
                <a:schemeClr val="accent1"/>
              </a:solidFill>
              <a:latin typeface="Berlin Sans FB Demi" pitchFamily="34" charset="0"/>
              <a:ea typeface="Tahoma" pitchFamily="34" charset="0"/>
              <a:cs typeface="Tahoma" pitchFamily="34" charset="0"/>
            </a:endParaRPr>
          </a:p>
        </p:txBody>
      </p:sp>
      <p:sp>
        <p:nvSpPr>
          <p:cNvPr id="17411" name="Content Placeholder 2"/>
          <p:cNvSpPr>
            <a:spLocks noGrp="1"/>
          </p:cNvSpPr>
          <p:nvPr>
            <p:ph sz="half" idx="2"/>
          </p:nvPr>
        </p:nvSpPr>
        <p:spPr>
          <a:xfrm>
            <a:off x="395536" y="1814852"/>
            <a:ext cx="8391277" cy="1424186"/>
          </a:xfrm>
        </p:spPr>
        <p:txBody>
          <a:bodyPr>
            <a:normAutofit/>
          </a:bodyPr>
          <a:lstStyle/>
          <a:p>
            <a:pPr algn="just" eaLnBrk="1" hangingPunct="1">
              <a:buFont typeface="Wingdings" pitchFamily="2" charset="2"/>
              <a:buNone/>
              <a:tabLst>
                <a:tab pos="265113" algn="l"/>
              </a:tabLst>
            </a:pPr>
            <a:r>
              <a:rPr lang="id-ID" b="1" dirty="0" smtClean="0">
                <a:latin typeface="Tahoma" pitchFamily="34" charset="0"/>
                <a:cs typeface="Tahoma" pitchFamily="34" charset="0"/>
              </a:rPr>
              <a:t>•</a:t>
            </a:r>
            <a:r>
              <a:rPr lang="en-US" b="1" dirty="0" smtClean="0">
                <a:latin typeface="Tahoma" pitchFamily="34" charset="0"/>
                <a:cs typeface="Tahoma" pitchFamily="34" charset="0"/>
              </a:rPr>
              <a:t>	</a:t>
            </a:r>
            <a:r>
              <a:rPr lang="id-ID" b="1" dirty="0" smtClean="0">
                <a:latin typeface="Tahoma" pitchFamily="34" charset="0"/>
                <a:cs typeface="Tahoma" pitchFamily="34" charset="0"/>
              </a:rPr>
              <a:t>	</a:t>
            </a:r>
            <a:r>
              <a:rPr lang="id-ID" b="1" dirty="0" smtClean="0">
                <a:solidFill>
                  <a:srgbClr val="00B0F0"/>
                </a:solidFill>
                <a:latin typeface="Tahoma" pitchFamily="34" charset="0"/>
                <a:cs typeface="Tahoma" pitchFamily="34" charset="0"/>
              </a:rPr>
              <a:t>Meliputi aspek </a:t>
            </a:r>
            <a:r>
              <a:rPr lang="id-ID" b="1" dirty="0" smtClean="0">
                <a:latin typeface="Tahoma" pitchFamily="34" charset="0"/>
                <a:cs typeface="Tahoma" pitchFamily="34" charset="0"/>
              </a:rPr>
              <a:t>: orientasi pelayanan, integritas, komitmen, disiplin, kerjasama; dan kepemimpinan.</a:t>
            </a:r>
          </a:p>
          <a:p>
            <a:pPr algn="just" eaLnBrk="1" hangingPunct="1">
              <a:buFont typeface="Wingdings" pitchFamily="2" charset="2"/>
              <a:buNone/>
              <a:tabLst>
                <a:tab pos="265113" algn="l"/>
              </a:tabLst>
            </a:pPr>
            <a:r>
              <a:rPr lang="en-US" b="1" dirty="0" smtClean="0">
                <a:latin typeface="Tahoma" pitchFamily="34" charset="0"/>
                <a:cs typeface="Tahoma" pitchFamily="34" charset="0"/>
              </a:rPr>
              <a:t>•	</a:t>
            </a:r>
            <a:r>
              <a:rPr lang="id-ID" b="1" dirty="0" smtClean="0">
                <a:latin typeface="Tahoma" pitchFamily="34" charset="0"/>
                <a:cs typeface="Tahoma" pitchFamily="34" charset="0"/>
              </a:rPr>
              <a:t>	</a:t>
            </a:r>
            <a:r>
              <a:rPr lang="id-ID" b="1" dirty="0" smtClean="0">
                <a:solidFill>
                  <a:srgbClr val="00B0F0"/>
                </a:solidFill>
                <a:latin typeface="Tahoma" pitchFamily="34" charset="0"/>
                <a:cs typeface="Tahoma" pitchFamily="34" charset="0"/>
              </a:rPr>
              <a:t>Penilaian kepemimpinan </a:t>
            </a:r>
            <a:r>
              <a:rPr lang="id-ID" b="1" dirty="0" smtClean="0">
                <a:latin typeface="Tahoma" pitchFamily="34" charset="0"/>
                <a:cs typeface="Tahoma" pitchFamily="34" charset="0"/>
              </a:rPr>
              <a:t>hanya dilakukan bagi PNS yang menduduki jabatan struktural.</a:t>
            </a:r>
          </a:p>
        </p:txBody>
      </p:sp>
      <p:sp>
        <p:nvSpPr>
          <p:cNvPr id="17412" name="Content Placeholder 3"/>
          <p:cNvSpPr>
            <a:spLocks noGrp="1"/>
          </p:cNvSpPr>
          <p:nvPr>
            <p:ph sz="quarter" idx="4"/>
          </p:nvPr>
        </p:nvSpPr>
        <p:spPr>
          <a:xfrm>
            <a:off x="414989" y="3284984"/>
            <a:ext cx="8371824" cy="748555"/>
          </a:xfrm>
        </p:spPr>
        <p:txBody>
          <a:bodyPr/>
          <a:lstStyle/>
          <a:p>
            <a:pPr algn="just" eaLnBrk="1" hangingPunct="1">
              <a:buFont typeface="Wingdings" pitchFamily="2" charset="2"/>
              <a:buNone/>
              <a:tabLst>
                <a:tab pos="265113" algn="l"/>
              </a:tabLst>
            </a:pPr>
            <a:r>
              <a:rPr lang="id-ID" dirty="0" smtClean="0">
                <a:latin typeface="Berlin Sans FB Demi" pitchFamily="34" charset="0"/>
                <a:cs typeface="Aharoni" pitchFamily="2" charset="-79"/>
              </a:rPr>
              <a:t>•		</a:t>
            </a:r>
            <a:r>
              <a:rPr lang="id-ID" b="1" dirty="0" smtClean="0">
                <a:latin typeface="Tahoma" pitchFamily="34" charset="0"/>
                <a:cs typeface="Tahoma" pitchFamily="34" charset="0"/>
              </a:rPr>
              <a:t>Penilaian perilaku dilakukan melalui pengamatan oleh pejabat penilai   terhadap PNS sesuai kriteria yang ditentukan.</a:t>
            </a:r>
          </a:p>
        </p:txBody>
      </p:sp>
      <p:sp>
        <p:nvSpPr>
          <p:cNvPr id="5" name="TextBox 2"/>
          <p:cNvSpPr txBox="1">
            <a:spLocks noChangeArrowheads="1"/>
          </p:cNvSpPr>
          <p:nvPr/>
        </p:nvSpPr>
        <p:spPr bwMode="auto">
          <a:xfrm>
            <a:off x="395536" y="4125431"/>
            <a:ext cx="8395323" cy="1800493"/>
          </a:xfrm>
          <a:prstGeom prst="rect">
            <a:avLst/>
          </a:prstGeom>
          <a:noFill/>
          <a:ln w="9525">
            <a:noFill/>
            <a:miter lim="800000"/>
            <a:headEnd/>
            <a:tailEnd/>
          </a:ln>
        </p:spPr>
        <p:txBody>
          <a:bodyPr wrap="square">
            <a:spAutoFit/>
          </a:bodyPr>
          <a:lstStyle/>
          <a:p>
            <a:pPr algn="just">
              <a:tabLst>
                <a:tab pos="265113" algn="l"/>
              </a:tabLst>
            </a:pPr>
            <a:r>
              <a:rPr lang="id-ID" dirty="0">
                <a:latin typeface="Berlin Sans FB Demi" pitchFamily="34" charset="0"/>
                <a:cs typeface="Aharoni" pitchFamily="2" charset="-79"/>
              </a:rPr>
              <a:t>• </a:t>
            </a:r>
            <a:r>
              <a:rPr lang="id-ID" b="1" dirty="0" smtClean="0">
                <a:solidFill>
                  <a:schemeClr val="tx1">
                    <a:lumMod val="75000"/>
                    <a:lumOff val="25000"/>
                  </a:schemeClr>
                </a:solidFill>
                <a:latin typeface="Tahoma" pitchFamily="34" charset="0"/>
                <a:cs typeface="Tahoma" pitchFamily="34" charset="0"/>
              </a:rPr>
              <a:t>Pejabat </a:t>
            </a:r>
            <a:r>
              <a:rPr lang="id-ID" b="1" dirty="0">
                <a:solidFill>
                  <a:schemeClr val="tx1">
                    <a:lumMod val="75000"/>
                    <a:lumOff val="25000"/>
                  </a:schemeClr>
                </a:solidFill>
                <a:latin typeface="Tahoma" pitchFamily="34" charset="0"/>
                <a:cs typeface="Tahoma" pitchFamily="34" charset="0"/>
              </a:rPr>
              <a:t>penilai dalam melakukan penilaian perilaku kerja PNS dapat </a:t>
            </a:r>
            <a:r>
              <a:rPr lang="id-ID" b="1" dirty="0" smtClean="0">
                <a:solidFill>
                  <a:schemeClr val="tx1">
                    <a:lumMod val="75000"/>
                    <a:lumOff val="25000"/>
                  </a:schemeClr>
                </a:solidFill>
                <a:latin typeface="Tahoma" pitchFamily="34" charset="0"/>
                <a:cs typeface="Tahoma" pitchFamily="34" charset="0"/>
              </a:rPr>
              <a:t>        mempertimbangkan masukan dari pejabat penilai lain yang setingkat di   lingkungan unit </a:t>
            </a:r>
            <a:r>
              <a:rPr lang="id-ID" b="1" dirty="0">
                <a:solidFill>
                  <a:schemeClr val="tx1">
                    <a:lumMod val="75000"/>
                    <a:lumOff val="25000"/>
                  </a:schemeClr>
                </a:solidFill>
                <a:latin typeface="Tahoma" pitchFamily="34" charset="0"/>
                <a:cs typeface="Tahoma" pitchFamily="34" charset="0"/>
              </a:rPr>
              <a:t>kerja masing-masing</a:t>
            </a:r>
            <a:r>
              <a:rPr lang="id-ID" b="1" dirty="0" smtClean="0">
                <a:solidFill>
                  <a:schemeClr val="tx1">
                    <a:lumMod val="75000"/>
                    <a:lumOff val="25000"/>
                  </a:schemeClr>
                </a:solidFill>
                <a:latin typeface="Tahoma" pitchFamily="34" charset="0"/>
                <a:cs typeface="Tahoma" pitchFamily="34" charset="0"/>
              </a:rPr>
              <a:t>.</a:t>
            </a:r>
          </a:p>
          <a:p>
            <a:pPr algn="just">
              <a:buFont typeface="Wingdings" pitchFamily="2" charset="2"/>
              <a:buNone/>
              <a:tabLst>
                <a:tab pos="265113" algn="l"/>
              </a:tabLst>
            </a:pPr>
            <a:endParaRPr lang="id-ID" sz="900" dirty="0">
              <a:latin typeface="Tahoma" pitchFamily="34" charset="0"/>
              <a:cs typeface="Tahoma" pitchFamily="34" charset="0"/>
            </a:endParaRPr>
          </a:p>
          <a:p>
            <a:pPr algn="just">
              <a:tabLst>
                <a:tab pos="265113" algn="l"/>
              </a:tabLst>
            </a:pPr>
            <a:r>
              <a:rPr lang="id-ID" sz="2400" b="1" dirty="0">
                <a:latin typeface="Tahoma" pitchFamily="34" charset="0"/>
                <a:cs typeface="Tahoma" pitchFamily="34" charset="0"/>
              </a:rPr>
              <a:t>• </a:t>
            </a:r>
            <a:r>
              <a:rPr lang="id-ID" sz="2400" b="1" dirty="0" smtClean="0">
                <a:latin typeface="Tahoma" pitchFamily="34" charset="0"/>
                <a:cs typeface="Tahoma" pitchFamily="34" charset="0"/>
              </a:rPr>
              <a:t> </a:t>
            </a:r>
            <a:r>
              <a:rPr lang="id-ID" b="1" dirty="0" smtClean="0">
                <a:solidFill>
                  <a:schemeClr val="tx1">
                    <a:lumMod val="75000"/>
                    <a:lumOff val="25000"/>
                  </a:schemeClr>
                </a:solidFill>
                <a:latin typeface="Tahoma" pitchFamily="34" charset="0"/>
                <a:cs typeface="Tahoma" pitchFamily="34" charset="0"/>
              </a:rPr>
              <a:t>Nilai </a:t>
            </a:r>
            <a:r>
              <a:rPr lang="id-ID" b="1" dirty="0">
                <a:solidFill>
                  <a:schemeClr val="tx1">
                    <a:lumMod val="75000"/>
                    <a:lumOff val="25000"/>
                  </a:schemeClr>
                </a:solidFill>
                <a:latin typeface="Tahoma" pitchFamily="34" charset="0"/>
                <a:cs typeface="Tahoma" pitchFamily="34" charset="0"/>
              </a:rPr>
              <a:t>perilaku kerja dapat diberikan paling tinggi 100 (seratus).</a:t>
            </a:r>
          </a:p>
          <a:p>
            <a:pPr>
              <a:tabLst>
                <a:tab pos="265113" algn="l"/>
              </a:tabLst>
            </a:pPr>
            <a:endParaRPr lang="id-ID"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box(in)">
                                      <p:cBhvr>
                                        <p:cTn id="12" dur="5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box(in)">
                                      <p:cBhvr>
                                        <p:cTn id="17" dur="5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2">
                                            <p:txEl>
                                              <p:pRg st="0" end="0"/>
                                            </p:txEl>
                                          </p:spTgt>
                                        </p:tgtEl>
                                        <p:attrNameLst>
                                          <p:attrName>style.visibility</p:attrName>
                                        </p:attrNameLst>
                                      </p:cBhvr>
                                      <p:to>
                                        <p:strVal val="visible"/>
                                      </p:to>
                                    </p:set>
                                    <p:animEffect transition="in" filter="box(in)">
                                      <p:cBhvr>
                                        <p:cTn id="22" dur="500"/>
                                        <p:tgtEl>
                                          <p:spTgt spid="174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741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Diagonal Corner Rectangle 19"/>
          <p:cNvSpPr/>
          <p:nvPr/>
        </p:nvSpPr>
        <p:spPr>
          <a:xfrm>
            <a:off x="0" y="0"/>
            <a:ext cx="9144000" cy="68580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85852" y="216553"/>
            <a:ext cx="6572296" cy="571500"/>
          </a:xfrm>
          <a:solidFill>
            <a:schemeClr val="tx1"/>
          </a:solidFill>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Autofit/>
          </a:bodyPr>
          <a:lstStyle/>
          <a:p>
            <a:pPr algn="ctr" eaLnBrk="1" fontAlgn="auto" hangingPunct="1">
              <a:spcAft>
                <a:spcPts val="0"/>
              </a:spcAft>
              <a:defRPr/>
            </a:pPr>
            <a:r>
              <a:rPr lang="id-ID" sz="2800" b="1" dirty="0" smtClean="0">
                <a:solidFill>
                  <a:schemeClr val="accent1"/>
                </a:solidFill>
                <a:latin typeface="Berlin Sans FB Demi" pitchFamily="34" charset="0"/>
                <a:ea typeface="Tahoma" pitchFamily="34" charset="0"/>
                <a:cs typeface="Tahoma" pitchFamily="34" charset="0"/>
              </a:rPr>
              <a:t>Tata Cara Penilaian</a:t>
            </a:r>
            <a:endParaRPr lang="id-ID" sz="2800" b="1" dirty="0">
              <a:solidFill>
                <a:schemeClr val="accent1"/>
              </a:solidFill>
              <a:latin typeface="Berlin Sans FB Demi" pitchFamily="34" charset="0"/>
              <a:ea typeface="Tahoma" pitchFamily="34" charset="0"/>
              <a:cs typeface="Tahoma" pitchFamily="34" charset="0"/>
            </a:endParaRPr>
          </a:p>
        </p:txBody>
      </p:sp>
      <p:sp>
        <p:nvSpPr>
          <p:cNvPr id="35846" name="TextBox 12"/>
          <p:cNvSpPr txBox="1">
            <a:spLocks noChangeArrowheads="1"/>
          </p:cNvSpPr>
          <p:nvPr/>
        </p:nvSpPr>
        <p:spPr bwMode="auto">
          <a:xfrm>
            <a:off x="323528" y="770460"/>
            <a:ext cx="7993062" cy="1200150"/>
          </a:xfrm>
          <a:prstGeom prst="rect">
            <a:avLst/>
          </a:prstGeom>
          <a:noFill/>
          <a:ln w="9525">
            <a:noFill/>
            <a:miter lim="800000"/>
            <a:headEnd/>
            <a:tailEnd/>
          </a:ln>
        </p:spPr>
        <p:txBody>
          <a:bodyPr>
            <a:spAutoFit/>
          </a:bodyPr>
          <a:lstStyle/>
          <a:p>
            <a:pPr marL="265113" indent="-265113">
              <a:buFont typeface="Symbol" pitchFamily="18" charset="2"/>
              <a:buChar char="Þ"/>
            </a:pPr>
            <a:r>
              <a:rPr lang="id-ID" dirty="0">
                <a:latin typeface="Tahoma" pitchFamily="34" charset="0"/>
                <a:cs typeface="Tahoma" pitchFamily="34" charset="0"/>
                <a:sym typeface="Symbol" pitchFamily="18" charset="2"/>
              </a:rPr>
              <a:t>Penilaian prestasi kerja dilakukan dengan cara menggabungkan penilaian SKP dengan penilaian perilaku kerja.</a:t>
            </a:r>
            <a:endParaRPr lang="en-US" dirty="0">
              <a:latin typeface="Tahoma" pitchFamily="34" charset="0"/>
              <a:cs typeface="Tahoma" pitchFamily="34" charset="0"/>
              <a:sym typeface="Symbol" pitchFamily="18" charset="2"/>
            </a:endParaRPr>
          </a:p>
          <a:p>
            <a:pPr marL="265113" indent="-265113">
              <a:buFont typeface="Symbol" pitchFamily="18" charset="2"/>
              <a:buChar char="Þ"/>
            </a:pPr>
            <a:r>
              <a:rPr lang="id-ID" dirty="0">
                <a:latin typeface="Tahoma" pitchFamily="34" charset="0"/>
                <a:cs typeface="Tahoma" pitchFamily="34" charset="0"/>
                <a:sym typeface="Symbol" pitchFamily="18" charset="2"/>
              </a:rPr>
              <a:t>Bobot nilai unsur SKP 60% (enam puluh persen) dan perilaku kerja 40% (empat puluh persen).</a:t>
            </a:r>
          </a:p>
        </p:txBody>
      </p:sp>
      <p:graphicFrame>
        <p:nvGraphicFramePr>
          <p:cNvPr id="23" name="Group 3"/>
          <p:cNvGraphicFramePr>
            <a:graphicFrameLocks noGrp="1"/>
          </p:cNvGraphicFramePr>
          <p:nvPr/>
        </p:nvGraphicFramePr>
        <p:xfrm>
          <a:off x="428625" y="1928813"/>
          <a:ext cx="8135938" cy="4686212"/>
        </p:xfrm>
        <a:graphic>
          <a:graphicData uri="http://schemas.openxmlformats.org/drawingml/2006/table">
            <a:tbl>
              <a:tblPr/>
              <a:tblGrid>
                <a:gridCol w="460375">
                  <a:extLst>
                    <a:ext uri="{9D8B030D-6E8A-4147-A177-3AD203B41FA5}">
                      <a16:colId xmlns="" xmlns:a16="http://schemas.microsoft.com/office/drawing/2014/main" val="20000"/>
                    </a:ext>
                  </a:extLst>
                </a:gridCol>
                <a:gridCol w="1381125">
                  <a:extLst>
                    <a:ext uri="{9D8B030D-6E8A-4147-A177-3AD203B41FA5}">
                      <a16:colId xmlns="" xmlns:a16="http://schemas.microsoft.com/office/drawing/2014/main" val="20001"/>
                    </a:ext>
                  </a:extLst>
                </a:gridCol>
                <a:gridCol w="2763838">
                  <a:extLst>
                    <a:ext uri="{9D8B030D-6E8A-4147-A177-3AD203B41FA5}">
                      <a16:colId xmlns="" xmlns:a16="http://schemas.microsoft.com/office/drawing/2014/main" val="20002"/>
                    </a:ext>
                  </a:extLst>
                </a:gridCol>
                <a:gridCol w="920750">
                  <a:extLst>
                    <a:ext uri="{9D8B030D-6E8A-4147-A177-3AD203B41FA5}">
                      <a16:colId xmlns="" xmlns:a16="http://schemas.microsoft.com/office/drawing/2014/main" val="20003"/>
                    </a:ext>
                  </a:extLst>
                </a:gridCol>
                <a:gridCol w="1076325">
                  <a:extLst>
                    <a:ext uri="{9D8B030D-6E8A-4147-A177-3AD203B41FA5}">
                      <a16:colId xmlns="" xmlns:a16="http://schemas.microsoft.com/office/drawing/2014/main" val="20004"/>
                    </a:ext>
                  </a:extLst>
                </a:gridCol>
                <a:gridCol w="1533525">
                  <a:extLst>
                    <a:ext uri="{9D8B030D-6E8A-4147-A177-3AD203B41FA5}">
                      <a16:colId xmlns="" xmlns:a16="http://schemas.microsoft.com/office/drawing/2014/main" val="20005"/>
                    </a:ext>
                  </a:extLst>
                </a:gridCol>
              </a:tblGrid>
              <a:tr h="182808">
                <a:tc row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4.</a:t>
                      </a:r>
                      <a:endParaRPr kumimoji="0" lang="id-ID" sz="18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UNSUR YANG DINILAI</a:t>
                      </a:r>
                      <a:endPar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chemeClr val="tx1"/>
                          </a:solidFill>
                          <a:effectLst/>
                          <a:latin typeface="Times New Roman" pitchFamily="18" charset="0"/>
                          <a:cs typeface="Times New Roman" pitchFamily="18" charset="0"/>
                        </a:rPr>
                        <a:t>JUMLAH</a:t>
                      </a:r>
                      <a:endParaRPr kumimoji="0" lang="id-ID"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10000"/>
                  </a:ext>
                </a:extLst>
              </a:tr>
              <a:tr h="368622">
                <a:tc vMerge="1">
                  <a:txBody>
                    <a:bodyPr/>
                    <a:lstStyle/>
                    <a:p>
                      <a:endParaRPr lang="id-ID"/>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a. Sasaran Kerja </a:t>
                      </a:r>
                      <a:r>
                        <a:rPr kumimoji="0" lang="en-AU"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PNS</a:t>
                      </a: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(SK</a:t>
                      </a:r>
                      <a:r>
                        <a:rPr kumimoji="0" lang="en-AU"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a:t>
                      </a: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AU"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86</a:t>
                      </a: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x  60 %                                           </a:t>
                      </a:r>
                      <a:endPar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5</a:t>
                      </a:r>
                      <a:r>
                        <a:rPr kumimoji="0" lang="en-AU" sz="1200" b="1" i="0" u="none" strike="noStrike" cap="none" normalizeH="0" baseline="0" dirty="0" smtClean="0">
                          <a:ln>
                            <a:noFill/>
                          </a:ln>
                          <a:solidFill>
                            <a:schemeClr val="tx1"/>
                          </a:solidFill>
                          <a:effectLst/>
                          <a:latin typeface="Times New Roman" pitchFamily="18" charset="0"/>
                          <a:cs typeface="Times New Roman" pitchFamily="18" charset="0"/>
                        </a:rPr>
                        <a:t>1</a:t>
                      </a: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,6</a:t>
                      </a:r>
                      <a:r>
                        <a:rPr kumimoji="0" lang="en-AU" sz="12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id-ID" sz="12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01"/>
                  </a:ext>
                </a:extLst>
              </a:tr>
              <a:tr h="239131">
                <a:tc vMerge="1">
                  <a:txBody>
                    <a:bodyPr/>
                    <a:lstStyle/>
                    <a:p>
                      <a:endParaRPr lang="id-ID"/>
                    </a:p>
                  </a:txBody>
                  <a:tcPr/>
                </a:tc>
                <a:tc rowSpan="9">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chemeClr val="tx1"/>
                          </a:solidFill>
                          <a:effectLst/>
                          <a:latin typeface="Tahoma" pitchFamily="34" charset="0"/>
                          <a:ea typeface="Tahoma" pitchFamily="34" charset="0"/>
                          <a:cs typeface="Tahoma" pitchFamily="34" charset="0"/>
                        </a:rPr>
                        <a:t>b.</a:t>
                      </a: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 </a:t>
                      </a:r>
                      <a:r>
                        <a:rPr kumimoji="0" lang="id-ID" sz="1200" b="1" i="0" u="none" strike="noStrike" cap="none" normalizeH="0" baseline="0" smtClean="0">
                          <a:ln>
                            <a:noFill/>
                          </a:ln>
                          <a:solidFill>
                            <a:schemeClr val="tx1"/>
                          </a:solidFill>
                          <a:effectLst/>
                          <a:latin typeface="Tahoma" pitchFamily="34" charset="0"/>
                          <a:ea typeface="Tahoma" pitchFamily="34" charset="0"/>
                          <a:cs typeface="Tahoma" pitchFamily="34" charset="0"/>
                        </a:rPr>
                        <a:t>Perilaku   Kerja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1. Orientasi Pelayanan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90129">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2. Integritas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3"/>
                  </a:ext>
                </a:extLst>
              </a:tr>
              <a:tr h="186209">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3. Komitmen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4"/>
                  </a:ext>
                </a:extLst>
              </a:tr>
              <a:tr h="192089">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4. Disiplin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5"/>
                  </a:ext>
                </a:extLst>
              </a:tr>
              <a:tr h="185229">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5. Kerjasama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6"/>
                  </a:ext>
                </a:extLst>
              </a:tr>
              <a:tr h="184249">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6. Kepemimpinan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Tahoma" pitchFamily="34" charset="0"/>
                          <a:ea typeface="Tahoma" pitchFamily="34" charset="0"/>
                          <a:cs typeface="Tahom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7"/>
                  </a:ext>
                </a:extLst>
              </a:tr>
              <a:tr h="243744">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7. Jumlah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450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8"/>
                  </a:ext>
                </a:extLst>
              </a:tr>
              <a:tr h="243744">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8. Nilai rata – rata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extLst>
                  <a:ext uri="{0D108BD9-81ED-4DB2-BD59-A6C34878D82A}">
                    <a16:rowId xmlns="" xmlns:a16="http://schemas.microsoft.com/office/drawing/2014/main" val="10009"/>
                  </a:ext>
                </a:extLst>
              </a:tr>
              <a:tr h="273433">
                <a:tc vMerge="1">
                  <a:txBody>
                    <a:bodyPr/>
                    <a:lstStyle/>
                    <a:p>
                      <a:endParaRPr lang="id-ID"/>
                    </a:p>
                  </a:txBody>
                  <a:tcPr/>
                </a:tc>
                <a:tc vMerge="1">
                  <a:txBody>
                    <a:bodyPr/>
                    <a:lstStyle/>
                    <a:p>
                      <a:endParaRPr lang="id-ID"/>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9. Nilai Perilaku Kerja                  90   x   40 %</a:t>
                      </a:r>
                      <a:endPar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36,00</a:t>
                      </a:r>
                      <a:endParaRPr kumimoji="0" lang="id-ID" sz="12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10"/>
                  </a:ext>
                </a:extLst>
              </a:tr>
              <a:tr h="46007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Nilai Prestasi Kerja</a:t>
                      </a:r>
                      <a:endPar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8</a:t>
                      </a:r>
                      <a:r>
                        <a:rPr kumimoji="0" lang="en-AU" sz="1200" b="1" i="0" u="none" strike="noStrike" cap="none" normalizeH="0" baseline="0" dirty="0" smtClean="0">
                          <a:ln>
                            <a:noFill/>
                          </a:ln>
                          <a:solidFill>
                            <a:schemeClr val="tx1"/>
                          </a:solidFill>
                          <a:effectLst/>
                          <a:latin typeface="Times New Roman" pitchFamily="18" charset="0"/>
                          <a:cs typeface="Times New Roman" pitchFamily="18" charset="0"/>
                        </a:rPr>
                        <a:t>7</a:t>
                      </a: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,6</a:t>
                      </a:r>
                      <a:r>
                        <a:rPr kumimoji="0" lang="en-AU" sz="12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id-ID"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(Baik)</a:t>
                      </a:r>
                      <a:endParaRPr kumimoji="0" lang="id-ID" sz="12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11"/>
                  </a:ext>
                </a:extLst>
              </a:tr>
              <a:tr h="1114312">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tab pos="160338" algn="l"/>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5. KEBERATAN DARI PEGAWAI NEGERI SIPIL </a:t>
                      </a:r>
                      <a:endPar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DINILAI (APABILA ADA)</a:t>
                      </a:r>
                      <a:endPar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endPar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Tanggal, ..........................................</a:t>
                      </a:r>
                      <a:endParaRPr kumimoji="0" lang="id-ID" sz="1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12"/>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0746" y="2348880"/>
            <a:ext cx="8143875" cy="2678112"/>
          </a:xfrm>
          <a:prstGeom prst="rect">
            <a:avLst/>
          </a:prstGeom>
          <a:solidFill>
            <a:schemeClr val="accent1"/>
          </a:solidFill>
          <a:ln>
            <a:noFill/>
          </a:ln>
          <a:effectLst>
            <a:glow rad="228600">
              <a:schemeClr val="accent1">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marL="344488" indent="-344488" fontAlgn="auto">
              <a:spcBef>
                <a:spcPts val="0"/>
              </a:spcBef>
              <a:spcAft>
                <a:spcPts val="0"/>
              </a:spcAft>
              <a:defRPr/>
            </a:pPr>
            <a:r>
              <a:rPr lang="id-ID" sz="2400" dirty="0">
                <a:latin typeface="Berlin Sans FB Demi" pitchFamily="34" charset="0"/>
                <a:cs typeface="+mn-cs"/>
                <a:sym typeface="Wingdings 2"/>
              </a:rPr>
              <a:t></a:t>
            </a:r>
            <a:r>
              <a:rPr lang="en-US" sz="2400" dirty="0">
                <a:latin typeface="Berlin Sans FB Demi" pitchFamily="34" charset="0"/>
                <a:cs typeface="+mn-cs"/>
                <a:sym typeface="Wingdings 2"/>
              </a:rPr>
              <a:t> </a:t>
            </a:r>
            <a:r>
              <a:rPr lang="id-ID" sz="2400" dirty="0">
                <a:latin typeface="Berlin Sans FB Demi" pitchFamily="34" charset="0"/>
                <a:cs typeface="+mn-cs"/>
              </a:rPr>
              <a:t>Nilai Prestasi Kerja PNS dinyatakan dengan angka dan sebutan sebagai berikut :</a:t>
            </a:r>
          </a:p>
          <a:p>
            <a:pPr marL="342900" indent="1588" fontAlgn="auto">
              <a:spcBef>
                <a:spcPts val="0"/>
              </a:spcBef>
              <a:spcAft>
                <a:spcPts val="0"/>
              </a:spcAft>
              <a:buFontTx/>
              <a:buAutoNum type="alphaLcPeriod"/>
              <a:defRPr/>
            </a:pPr>
            <a:r>
              <a:rPr lang="id-ID" sz="2400" dirty="0">
                <a:latin typeface="Berlin Sans FB Demi" pitchFamily="34" charset="0"/>
                <a:cs typeface="+mn-cs"/>
              </a:rPr>
              <a:t>91 – ke atas: sangat baik</a:t>
            </a:r>
          </a:p>
          <a:p>
            <a:pPr marL="342900" indent="1588" fontAlgn="auto">
              <a:spcBef>
                <a:spcPts val="0"/>
              </a:spcBef>
              <a:spcAft>
                <a:spcPts val="0"/>
              </a:spcAft>
              <a:buFontTx/>
              <a:buAutoNum type="alphaLcPeriod"/>
              <a:defRPr/>
            </a:pPr>
            <a:r>
              <a:rPr lang="id-ID" sz="2400" dirty="0">
                <a:latin typeface="Berlin Sans FB Demi" pitchFamily="34" charset="0"/>
                <a:cs typeface="+mn-cs"/>
              </a:rPr>
              <a:t>76 – 90: baik</a:t>
            </a:r>
          </a:p>
          <a:p>
            <a:pPr marL="342900" indent="1588" fontAlgn="auto">
              <a:spcBef>
                <a:spcPts val="0"/>
              </a:spcBef>
              <a:spcAft>
                <a:spcPts val="0"/>
              </a:spcAft>
              <a:buFontTx/>
              <a:buAutoNum type="alphaLcPeriod"/>
              <a:defRPr/>
            </a:pPr>
            <a:r>
              <a:rPr lang="id-ID" sz="2400" dirty="0">
                <a:latin typeface="Berlin Sans FB Demi" pitchFamily="34" charset="0"/>
                <a:cs typeface="+mn-cs"/>
              </a:rPr>
              <a:t>61 – 75: cukup</a:t>
            </a:r>
          </a:p>
          <a:p>
            <a:pPr marL="342900" indent="1588" fontAlgn="auto">
              <a:spcBef>
                <a:spcPts val="0"/>
              </a:spcBef>
              <a:spcAft>
                <a:spcPts val="0"/>
              </a:spcAft>
              <a:buFontTx/>
              <a:buAutoNum type="alphaLcPeriod"/>
              <a:defRPr/>
            </a:pPr>
            <a:r>
              <a:rPr lang="id-ID" sz="2400" dirty="0">
                <a:latin typeface="Berlin Sans FB Demi" pitchFamily="34" charset="0"/>
                <a:cs typeface="+mn-cs"/>
              </a:rPr>
              <a:t>51 – 60: kurang</a:t>
            </a:r>
          </a:p>
          <a:p>
            <a:pPr marL="342900" indent="1588" fontAlgn="auto">
              <a:spcBef>
                <a:spcPts val="0"/>
              </a:spcBef>
              <a:spcAft>
                <a:spcPts val="0"/>
              </a:spcAft>
              <a:buFontTx/>
              <a:buAutoNum type="alphaLcPeriod"/>
              <a:defRPr/>
            </a:pPr>
            <a:r>
              <a:rPr lang="id-ID" sz="2400" dirty="0">
                <a:latin typeface="Berlin Sans FB Demi" pitchFamily="34" charset="0"/>
                <a:cs typeface="+mn-cs"/>
              </a:rPr>
              <a:t>50 ke bawah: buruk</a:t>
            </a:r>
          </a:p>
        </p:txBody>
      </p:sp>
      <p:sp>
        <p:nvSpPr>
          <p:cNvPr id="36869" name="TextBox 13"/>
          <p:cNvSpPr txBox="1">
            <a:spLocks noChangeArrowheads="1"/>
          </p:cNvSpPr>
          <p:nvPr/>
        </p:nvSpPr>
        <p:spPr bwMode="auto">
          <a:xfrm>
            <a:off x="285750" y="5301208"/>
            <a:ext cx="8072438" cy="646331"/>
          </a:xfrm>
          <a:prstGeom prst="rect">
            <a:avLst/>
          </a:prstGeom>
          <a:noFill/>
          <a:ln w="9525">
            <a:noFill/>
            <a:miter lim="800000"/>
            <a:headEnd/>
            <a:tailEnd/>
          </a:ln>
        </p:spPr>
        <p:txBody>
          <a:bodyPr>
            <a:spAutoFit/>
          </a:bodyPr>
          <a:lstStyle/>
          <a:p>
            <a:pPr marL="344488" indent="-344488"/>
            <a:r>
              <a:rPr lang="id-ID" dirty="0">
                <a:latin typeface="Berlin Sans FB Demi" pitchFamily="34" charset="0"/>
                <a:sym typeface="Wingdings 2" pitchFamily="18" charset="2"/>
              </a:rPr>
              <a:t></a:t>
            </a:r>
            <a:r>
              <a:rPr lang="en-US" dirty="0">
                <a:latin typeface="Berlin Sans FB Demi" pitchFamily="34" charset="0"/>
                <a:sym typeface="Wingdings 2" pitchFamily="18" charset="2"/>
              </a:rPr>
              <a:t> </a:t>
            </a:r>
            <a:r>
              <a:rPr lang="id-ID" b="1" dirty="0">
                <a:latin typeface="Tahoma" pitchFamily="34" charset="0"/>
                <a:ea typeface="Tahoma" pitchFamily="34" charset="0"/>
                <a:cs typeface="Tahoma" pitchFamily="34" charset="0"/>
              </a:rPr>
              <a:t>Ketentuan lebih lanjut mengenai tata cara penilaian diatur dengan Peraturan Kepala Badan Kepegawaian Negara.</a:t>
            </a:r>
          </a:p>
        </p:txBody>
      </p:sp>
      <p:sp>
        <p:nvSpPr>
          <p:cNvPr id="15" name="TextBox 14"/>
          <p:cNvSpPr txBox="1"/>
          <p:nvPr/>
        </p:nvSpPr>
        <p:spPr>
          <a:xfrm>
            <a:off x="285750" y="-31535"/>
            <a:ext cx="8143875" cy="2215991"/>
          </a:xfrm>
          <a:prstGeom prst="rect">
            <a:avLst/>
          </a:prstGeom>
          <a:noFill/>
        </p:spPr>
        <p:txBody>
          <a:bodyPr>
            <a:spAutoFit/>
          </a:bodyPr>
          <a:lstStyle/>
          <a:p>
            <a:pPr marL="344488" indent="-344488" fontAlgn="auto">
              <a:spcBef>
                <a:spcPts val="0"/>
              </a:spcBef>
              <a:spcAft>
                <a:spcPts val="0"/>
              </a:spcAft>
              <a:defRPr/>
            </a:pPr>
            <a:endParaRPr lang="id-ID" sz="2400" dirty="0">
              <a:latin typeface="Berlin Sans FB Demi" pitchFamily="34" charset="0"/>
              <a:cs typeface="+mn-cs"/>
              <a:sym typeface="Wingdings 2"/>
            </a:endParaRPr>
          </a:p>
          <a:p>
            <a:pPr marL="344488" indent="-344488" fontAlgn="auto">
              <a:spcBef>
                <a:spcPts val="0"/>
              </a:spcBef>
              <a:spcAft>
                <a:spcPts val="0"/>
              </a:spcAft>
              <a:buFont typeface="Wingdings 2"/>
              <a:buChar char="E"/>
              <a:defRPr/>
            </a:pPr>
            <a:r>
              <a:rPr lang="id-ID" b="1" dirty="0">
                <a:latin typeface="Tahoma" pitchFamily="34" charset="0"/>
                <a:ea typeface="Tahoma" pitchFamily="34" charset="0"/>
                <a:cs typeface="Tahoma" pitchFamily="34" charset="0"/>
                <a:sym typeface="Symbol"/>
              </a:rPr>
              <a:t>Penilaian prestasi kerja dilaksanakan oleh pejabat penilai </a:t>
            </a:r>
            <a:r>
              <a:rPr lang="id-ID" b="1" dirty="0" smtClean="0">
                <a:latin typeface="Tahoma" pitchFamily="34" charset="0"/>
                <a:ea typeface="Tahoma" pitchFamily="34" charset="0"/>
                <a:cs typeface="Tahoma" pitchFamily="34" charset="0"/>
                <a:sym typeface="Symbol"/>
              </a:rPr>
              <a:t>dua kali </a:t>
            </a:r>
            <a:r>
              <a:rPr lang="id-ID" b="1" dirty="0">
                <a:latin typeface="Tahoma" pitchFamily="34" charset="0"/>
                <a:ea typeface="Tahoma" pitchFamily="34" charset="0"/>
                <a:cs typeface="Tahoma" pitchFamily="34" charset="0"/>
                <a:sym typeface="Symbol"/>
              </a:rPr>
              <a:t>dalam 1 (satu) tahun.</a:t>
            </a:r>
          </a:p>
          <a:p>
            <a:pPr marL="344488" indent="-344488" fontAlgn="auto">
              <a:spcBef>
                <a:spcPts val="0"/>
              </a:spcBef>
              <a:spcAft>
                <a:spcPts val="0"/>
              </a:spcAft>
              <a:buFont typeface="Wingdings 2"/>
              <a:buChar char="E"/>
              <a:defRPr/>
            </a:pPr>
            <a:endParaRPr lang="id-ID" b="1" dirty="0">
              <a:latin typeface="Tahoma" pitchFamily="34" charset="0"/>
              <a:ea typeface="Tahoma" pitchFamily="34" charset="0"/>
              <a:cs typeface="Tahoma" pitchFamily="34" charset="0"/>
              <a:sym typeface="Symbol"/>
            </a:endParaRPr>
          </a:p>
          <a:p>
            <a:pPr marL="344488" indent="-344488" fontAlgn="auto">
              <a:spcBef>
                <a:spcPts val="0"/>
              </a:spcBef>
              <a:spcAft>
                <a:spcPts val="0"/>
              </a:spcAft>
              <a:defRPr/>
            </a:pPr>
            <a:r>
              <a:rPr lang="id-ID" b="1" dirty="0">
                <a:latin typeface="Tahoma" pitchFamily="34" charset="0"/>
                <a:ea typeface="Tahoma" pitchFamily="34" charset="0"/>
                <a:cs typeface="Tahoma" pitchFamily="34" charset="0"/>
                <a:sym typeface="Wingdings 2"/>
              </a:rPr>
              <a:t></a:t>
            </a:r>
            <a:r>
              <a:rPr lang="en-US" b="1" dirty="0">
                <a:latin typeface="Tahoma" pitchFamily="34" charset="0"/>
                <a:ea typeface="Tahoma" pitchFamily="34" charset="0"/>
                <a:cs typeface="Tahoma" pitchFamily="34" charset="0"/>
                <a:sym typeface="Wingdings 2"/>
              </a:rPr>
              <a:t> </a:t>
            </a:r>
            <a:r>
              <a:rPr lang="id-ID" b="1" dirty="0">
                <a:latin typeface="Tahoma" pitchFamily="34" charset="0"/>
                <a:ea typeface="Tahoma" pitchFamily="34" charset="0"/>
                <a:cs typeface="Tahoma" pitchFamily="34" charset="0"/>
                <a:sym typeface="Symbol"/>
              </a:rPr>
              <a:t>Penilaian prestasi kerja dilakukan setiap </a:t>
            </a:r>
            <a:r>
              <a:rPr lang="id-ID" b="1" dirty="0" smtClean="0">
                <a:latin typeface="Tahoma" pitchFamily="34" charset="0"/>
                <a:ea typeface="Tahoma" pitchFamily="34" charset="0"/>
                <a:cs typeface="Tahoma" pitchFamily="34" charset="0"/>
                <a:sym typeface="Symbol"/>
              </a:rPr>
              <a:t>pertengahan </a:t>
            </a:r>
            <a:r>
              <a:rPr lang="id-ID" b="1" dirty="0">
                <a:latin typeface="Tahoma" pitchFamily="34" charset="0"/>
                <a:ea typeface="Tahoma" pitchFamily="34" charset="0"/>
                <a:cs typeface="Tahoma" pitchFamily="34" charset="0"/>
                <a:sym typeface="Symbol"/>
              </a:rPr>
              <a:t>tahun </a:t>
            </a:r>
            <a:r>
              <a:rPr lang="id-ID" b="1" dirty="0" smtClean="0">
                <a:latin typeface="Tahoma" pitchFamily="34" charset="0"/>
                <a:ea typeface="Tahoma" pitchFamily="34" charset="0"/>
                <a:cs typeface="Tahoma" pitchFamily="34" charset="0"/>
                <a:sym typeface="Symbol"/>
              </a:rPr>
              <a:t> </a:t>
            </a:r>
            <a:r>
              <a:rPr lang="id-ID" b="1" dirty="0">
                <a:latin typeface="Tahoma" pitchFamily="34" charset="0"/>
                <a:ea typeface="Tahoma" pitchFamily="34" charset="0"/>
                <a:cs typeface="Tahoma" pitchFamily="34" charset="0"/>
                <a:sym typeface="Symbol"/>
              </a:rPr>
              <a:t>dan </a:t>
            </a:r>
            <a:r>
              <a:rPr lang="id-ID" b="1" dirty="0" smtClean="0">
                <a:latin typeface="Tahoma" pitchFamily="34" charset="0"/>
                <a:ea typeface="Tahoma" pitchFamily="34" charset="0"/>
                <a:cs typeface="Tahoma" pitchFamily="34" charset="0"/>
                <a:sym typeface="Symbol"/>
              </a:rPr>
              <a:t> akhir </a:t>
            </a:r>
            <a:r>
              <a:rPr lang="id-ID" b="1" dirty="0">
                <a:latin typeface="Tahoma" pitchFamily="34" charset="0"/>
                <a:ea typeface="Tahoma" pitchFamily="34" charset="0"/>
                <a:cs typeface="Tahoma" pitchFamily="34" charset="0"/>
                <a:sym typeface="Symbol"/>
              </a:rPr>
              <a:t>tahun </a:t>
            </a:r>
            <a:r>
              <a:rPr lang="id-ID" b="1" dirty="0" smtClean="0">
                <a:latin typeface="Tahoma" pitchFamily="34" charset="0"/>
                <a:ea typeface="Tahoma" pitchFamily="34" charset="0"/>
                <a:cs typeface="Tahoma" pitchFamily="34" charset="0"/>
                <a:sym typeface="Symbol"/>
              </a:rPr>
              <a:t>.</a:t>
            </a:r>
            <a:endParaRPr lang="id-ID" b="1" dirty="0">
              <a:latin typeface="Tahoma" pitchFamily="34" charset="0"/>
              <a:ea typeface="Tahoma" pitchFamily="34" charset="0"/>
              <a:cs typeface="Tahoma" pitchFamily="34" charset="0"/>
              <a:sym typeface="Symbol"/>
            </a:endParaRPr>
          </a:p>
          <a:p>
            <a:pPr fontAlgn="auto">
              <a:spcBef>
                <a:spcPts val="0"/>
              </a:spcBef>
              <a:spcAft>
                <a:spcPts val="0"/>
              </a:spcAft>
              <a:defRPr/>
            </a:pPr>
            <a:endParaRPr lang="id-ID" sz="2400" dirty="0">
              <a:latin typeface="Berlin Sans FB Demi" pitchFamily="34" charset="0"/>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3568" y="620688"/>
            <a:ext cx="7786687" cy="1030287"/>
          </a:xfrm>
          <a:solidFill>
            <a:schemeClr val="tx1"/>
          </a:solidFill>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lnSpcReduction="10000"/>
          </a:bodyPr>
          <a:lstStyle/>
          <a:p>
            <a:pPr algn="ctr" eaLnBrk="1" fontAlgn="auto" hangingPunct="1">
              <a:spcAft>
                <a:spcPts val="0"/>
              </a:spcAft>
              <a:defRPr/>
            </a:pPr>
            <a:r>
              <a:rPr lang="id-ID" sz="3200" dirty="0" smtClean="0">
                <a:solidFill>
                  <a:schemeClr val="bg1"/>
                </a:solidFill>
                <a:latin typeface="Berlin Sans FB Demi" pitchFamily="34" charset="0"/>
              </a:rPr>
              <a:t>Pejabat Penilai dan Atasan Pejabat Penilai</a:t>
            </a:r>
          </a:p>
        </p:txBody>
      </p:sp>
      <p:sp>
        <p:nvSpPr>
          <p:cNvPr id="3" name="Content Placeholder 2"/>
          <p:cNvSpPr>
            <a:spLocks noGrp="1"/>
          </p:cNvSpPr>
          <p:nvPr>
            <p:ph sz="half" idx="2"/>
          </p:nvPr>
        </p:nvSpPr>
        <p:spPr>
          <a:xfrm>
            <a:off x="500063" y="2420888"/>
            <a:ext cx="7367587" cy="3000375"/>
          </a:xfrm>
        </p:spPr>
        <p:txBody>
          <a:bodyPr>
            <a:normAutofit/>
          </a:bodyPr>
          <a:lstStyle/>
          <a:p>
            <a:pPr marL="344488" indent="-344488" eaLnBrk="1" fontAlgn="auto" hangingPunct="1">
              <a:spcAft>
                <a:spcPts val="0"/>
              </a:spcAft>
              <a:buFont typeface="Wingdings"/>
              <a:buNone/>
              <a:defRPr/>
            </a:pPr>
            <a:r>
              <a:rPr lang="id-ID" b="1" dirty="0" smtClean="0">
                <a:latin typeface="Tahoma" pitchFamily="34" charset="0"/>
                <a:ea typeface="Tahoma" pitchFamily="34" charset="0"/>
                <a:cs typeface="Tahoma" pitchFamily="34" charset="0"/>
                <a:sym typeface="Wingdings 2"/>
              </a:rPr>
              <a:t></a:t>
            </a:r>
            <a:r>
              <a:rPr lang="en-US" b="1" dirty="0" smtClean="0">
                <a:latin typeface="Tahoma" pitchFamily="34" charset="0"/>
                <a:ea typeface="Tahoma" pitchFamily="34" charset="0"/>
                <a:cs typeface="Tahoma" pitchFamily="34" charset="0"/>
                <a:sym typeface="Wingdings 2"/>
              </a:rPr>
              <a:t> </a:t>
            </a:r>
            <a:r>
              <a:rPr lang="id-ID" b="1" dirty="0" smtClean="0">
                <a:latin typeface="Tahoma" pitchFamily="34" charset="0"/>
                <a:ea typeface="Tahoma" pitchFamily="34" charset="0"/>
                <a:cs typeface="Tahoma" pitchFamily="34" charset="0"/>
              </a:rPr>
              <a:t>Pejabat penilai wajib melakukan penilaian prestasi kerja terhadap setiap PNS di lingkungan unit kerjanya.</a:t>
            </a:r>
          </a:p>
          <a:p>
            <a:pPr marL="344488" indent="-344488" eaLnBrk="1" fontAlgn="auto" hangingPunct="1">
              <a:spcAft>
                <a:spcPts val="0"/>
              </a:spcAft>
              <a:buFont typeface="Wingdings"/>
              <a:buNone/>
              <a:defRPr/>
            </a:pPr>
            <a:r>
              <a:rPr lang="id-ID" b="1" dirty="0" smtClean="0">
                <a:latin typeface="Tahoma" pitchFamily="34" charset="0"/>
                <a:ea typeface="Tahoma" pitchFamily="34" charset="0"/>
                <a:cs typeface="Tahoma" pitchFamily="34" charset="0"/>
                <a:sym typeface="Wingdings 2"/>
              </a:rPr>
              <a:t></a:t>
            </a:r>
            <a:r>
              <a:rPr lang="en-US" b="1" dirty="0" smtClean="0">
                <a:latin typeface="Tahoma" pitchFamily="34" charset="0"/>
                <a:ea typeface="Tahoma" pitchFamily="34" charset="0"/>
                <a:cs typeface="Tahoma" pitchFamily="34" charset="0"/>
                <a:sym typeface="Wingdings 2"/>
              </a:rPr>
              <a:t> </a:t>
            </a:r>
            <a:r>
              <a:rPr lang="id-ID" b="1" dirty="0" smtClean="0">
                <a:latin typeface="Tahoma" pitchFamily="34" charset="0"/>
                <a:ea typeface="Tahoma" pitchFamily="34" charset="0"/>
                <a:cs typeface="Tahoma" pitchFamily="34" charset="0"/>
              </a:rPr>
              <a:t>Pejabat penilai yang tidak melaksanakan penilaian prestasi kerja dijatuhi hukum</a:t>
            </a:r>
            <a:r>
              <a:rPr lang="en-US" b="1" dirty="0" smtClean="0">
                <a:latin typeface="Tahoma" pitchFamily="34" charset="0"/>
                <a:ea typeface="Tahoma" pitchFamily="34" charset="0"/>
                <a:cs typeface="Tahoma" pitchFamily="34" charset="0"/>
              </a:rPr>
              <a:t>a</a:t>
            </a:r>
            <a:r>
              <a:rPr lang="id-ID" b="1" dirty="0" smtClean="0">
                <a:latin typeface="Tahoma" pitchFamily="34" charset="0"/>
                <a:ea typeface="Tahoma" pitchFamily="34" charset="0"/>
                <a:cs typeface="Tahoma" pitchFamily="34" charset="0"/>
              </a:rPr>
              <a:t>n disiplin sesuai dengan peraturan perundang-undangan yang mengatur disiplin PNS</a:t>
            </a:r>
          </a:p>
        </p:txBody>
      </p:sp>
      <p:sp>
        <p:nvSpPr>
          <p:cNvPr id="4" name="Content Placeholder 3"/>
          <p:cNvSpPr>
            <a:spLocks noGrp="1"/>
          </p:cNvSpPr>
          <p:nvPr>
            <p:ph sz="quarter" idx="4"/>
          </p:nvPr>
        </p:nvSpPr>
        <p:spPr>
          <a:xfrm>
            <a:off x="500063" y="4221088"/>
            <a:ext cx="7143750" cy="2105025"/>
          </a:xfrm>
        </p:spPr>
        <p:txBody>
          <a:bodyPr>
            <a:normAutofit/>
          </a:bodyPr>
          <a:lstStyle/>
          <a:p>
            <a:pPr marL="284163" indent="-284163" algn="just" eaLnBrk="1" fontAlgn="auto" hangingPunct="1">
              <a:spcAft>
                <a:spcPts val="0"/>
              </a:spcAft>
              <a:buFont typeface="Wingdings"/>
              <a:buNone/>
              <a:defRPr/>
            </a:pPr>
            <a:r>
              <a:rPr lang="id-ID" dirty="0" smtClean="0">
                <a:latin typeface="Berlin Sans FB Demi" pitchFamily="34" charset="0"/>
                <a:sym typeface="Wingdings 2"/>
              </a:rPr>
              <a:t></a:t>
            </a:r>
            <a:r>
              <a:rPr lang="id-ID" b="1" dirty="0" smtClean="0">
                <a:latin typeface="Tahoma" pitchFamily="34" charset="0"/>
                <a:ea typeface="Tahoma" pitchFamily="34" charset="0"/>
                <a:cs typeface="Tahoma" pitchFamily="34" charset="0"/>
              </a:rPr>
              <a:t>Pejabat pembina kepegawaian sebagai pejabat penilai dan/atau atasan pejabat penilai yang tertinggi di lingkungan unit kerja masing-masing.</a:t>
            </a:r>
          </a:p>
          <a:p>
            <a:pPr marL="274320" indent="-274320" algn="just" eaLnBrk="1" fontAlgn="auto" hangingPunct="1">
              <a:spcAft>
                <a:spcPts val="0"/>
              </a:spcAft>
              <a:buFont typeface="Wingdings"/>
              <a:buNone/>
              <a:defRPr/>
            </a:pPr>
            <a:endParaRPr lang="id-ID" dirty="0">
              <a:latin typeface="Berlin Sans FB Dem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diamond(in)">
                                      <p:cBhvr>
                                        <p:cTn id="7" dur="20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amond(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linds(horizontal)">
                                      <p:cBhvr>
                                        <p:cTn id="2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3" grpId="0" build="p"/>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3108" y="2500306"/>
            <a:ext cx="6072230" cy="156966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defRPr/>
            </a:pPr>
            <a:r>
              <a:rPr lang="id-ID" sz="48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V</a:t>
            </a:r>
            <a:r>
              <a:rPr lang="en-US" sz="48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HAL – HAL LAIN</a:t>
            </a:r>
            <a:endParaRPr lang="id-ID" sz="48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endParaRPr>
          </a:p>
          <a:p>
            <a:pPr>
              <a:defRPr/>
            </a:pPr>
            <a:r>
              <a:rPr lang="en-US" sz="48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TERKAIT SKP</a:t>
            </a:r>
          </a:p>
        </p:txBody>
      </p:sp>
    </p:spTree>
  </p:cSld>
  <p:clrMapOvr>
    <a:masterClrMapping/>
  </p:clrMapOvr>
  <p:transition spd="med">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548680"/>
            <a:ext cx="7467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erlin Sans FB Demi" pitchFamily="34" charset="0"/>
                <a:ea typeface="Tahoma" pitchFamily="34" charset="0"/>
                <a:cs typeface="Tahoma" pitchFamily="34" charset="0"/>
              </a:rPr>
              <a:t>PRESENTATION OUT LINE</a:t>
            </a:r>
            <a:endPar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erlin Sans FB Demi" pitchFamily="34" charset="0"/>
              <a:ea typeface="Tahoma" pitchFamily="34" charset="0"/>
              <a:cs typeface="Tahoma" pitchFamily="34" charset="0"/>
            </a:endParaRPr>
          </a:p>
        </p:txBody>
      </p:sp>
      <p:sp>
        <p:nvSpPr>
          <p:cNvPr id="3" name="Content Placeholder 2"/>
          <p:cNvSpPr>
            <a:spLocks noGrp="1"/>
          </p:cNvSpPr>
          <p:nvPr>
            <p:ph idx="1"/>
          </p:nvPr>
        </p:nvSpPr>
        <p:spPr>
          <a:xfrm>
            <a:off x="467544" y="1691680"/>
            <a:ext cx="8324850" cy="4373562"/>
          </a:xfrm>
        </p:spPr>
        <p:txBody>
          <a:bodyPr>
            <a:normAutofit/>
          </a:bodyPr>
          <a:lstStyle/>
          <a:p>
            <a:pPr marL="514350" indent="-514350">
              <a:buClrTx/>
              <a:buSzPct val="100000"/>
              <a:buFont typeface="+mj-lt"/>
              <a:buAutoNum type="romanUcPeriod"/>
              <a:defRPr/>
            </a:pPr>
            <a:r>
              <a:rPr lang="en-US" sz="2800" b="1" dirty="0" smtClean="0">
                <a:latin typeface="Tahoma" pitchFamily="34" charset="0"/>
                <a:ea typeface="Tahoma" pitchFamily="34" charset="0"/>
                <a:cs typeface="Tahoma" pitchFamily="34" charset="0"/>
              </a:rPr>
              <a:t>MENGAPA PENILAIAN </a:t>
            </a:r>
            <a:r>
              <a:rPr lang="id-ID" sz="2800" b="1" dirty="0" smtClean="0">
                <a:latin typeface="Tahoma" pitchFamily="34" charset="0"/>
                <a:ea typeface="Tahoma" pitchFamily="34" charset="0"/>
                <a:cs typeface="Tahoma" pitchFamily="34" charset="0"/>
              </a:rPr>
              <a:t>PRESTASI KERJA</a:t>
            </a:r>
            <a:endParaRPr lang="en-US" sz="2800" b="1" dirty="0" smtClean="0">
              <a:latin typeface="Tahoma" pitchFamily="34" charset="0"/>
              <a:ea typeface="Tahoma" pitchFamily="34" charset="0"/>
              <a:cs typeface="Tahoma" pitchFamily="34" charset="0"/>
            </a:endParaRPr>
          </a:p>
          <a:p>
            <a:pPr marL="457200" indent="-457200">
              <a:buClrTx/>
              <a:buSzPct val="100000"/>
              <a:buFont typeface="+mj-lt"/>
              <a:buAutoNum type="romanUcPeriod"/>
              <a:defRPr/>
            </a:pPr>
            <a:r>
              <a:rPr lang="id-ID" sz="28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APA ITU SASARAN KERJA PEGAWAI </a:t>
            </a:r>
            <a:r>
              <a:rPr lang="id-ID" sz="28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(SKP)</a:t>
            </a:r>
          </a:p>
          <a:p>
            <a:pPr marL="457200" indent="-457200">
              <a:buClrTx/>
              <a:buSzPct val="100000"/>
              <a:buFont typeface="+mj-lt"/>
              <a:buAutoNum type="romanUcPeriod"/>
              <a:defRPr/>
            </a:pPr>
            <a:r>
              <a:rPr lang="id-ID" sz="2800" b="1" dirty="0" smtClean="0">
                <a:latin typeface="Tahoma" pitchFamily="34" charset="0"/>
                <a:ea typeface="Tahoma" pitchFamily="34" charset="0"/>
                <a:cs typeface="Tahoma" pitchFamily="34" charset="0"/>
              </a:rPr>
              <a:t> </a:t>
            </a:r>
            <a:r>
              <a:rPr lang="en-US" sz="2800" b="1" dirty="0" smtClean="0">
                <a:latin typeface="Tahoma" pitchFamily="34" charset="0"/>
                <a:ea typeface="Tahoma" pitchFamily="34" charset="0"/>
                <a:cs typeface="Tahoma" pitchFamily="34" charset="0"/>
              </a:rPr>
              <a:t>BAGAIMANA MENGHITUNG SKP ?</a:t>
            </a:r>
          </a:p>
          <a:p>
            <a:pPr marL="457200" indent="-457200">
              <a:buClrTx/>
              <a:buSzPct val="100000"/>
              <a:buFont typeface="+mj-lt"/>
              <a:buAutoNum type="romanUcPeriod"/>
              <a:defRPr/>
            </a:pPr>
            <a:r>
              <a:rPr lang="en-US" sz="2800" b="1" dirty="0" smtClean="0">
                <a:latin typeface="Tahoma" pitchFamily="34" charset="0"/>
                <a:ea typeface="Tahoma" pitchFamily="34" charset="0"/>
                <a:cs typeface="Tahoma" pitchFamily="34" charset="0"/>
              </a:rPr>
              <a:t>BAGAIMANA DENGAN ASPEK PERILAKU KERJA DALAM SKP ?</a:t>
            </a:r>
            <a:endParaRPr lang="id-ID" sz="2800" b="1" dirty="0" smtClean="0">
              <a:latin typeface="Tahoma" pitchFamily="34" charset="0"/>
              <a:ea typeface="Tahoma" pitchFamily="34" charset="0"/>
              <a:cs typeface="Tahoma" pitchFamily="34" charset="0"/>
            </a:endParaRPr>
          </a:p>
          <a:p>
            <a:pPr marL="457200" indent="-457200">
              <a:buClrTx/>
              <a:buSzPct val="100000"/>
              <a:buFont typeface="+mj-lt"/>
              <a:buAutoNum type="romanUcPeriod"/>
              <a:defRPr/>
            </a:pPr>
            <a:r>
              <a:rPr lang="id-ID" sz="2800" b="1" dirty="0" smtClean="0">
                <a:latin typeface="Tahoma" pitchFamily="34" charset="0"/>
                <a:ea typeface="Tahoma" pitchFamily="34" charset="0"/>
                <a:cs typeface="Tahoma" pitchFamily="34" charset="0"/>
              </a:rPr>
              <a:t>LAIN-LAIN TERKAIT SKP</a:t>
            </a:r>
            <a:endParaRPr lang="en-US" sz="2800" b="1" dirty="0" smtClean="0">
              <a:latin typeface="Tahoma" pitchFamily="34" charset="0"/>
              <a:ea typeface="Tahoma" pitchFamily="34" charset="0"/>
              <a:cs typeface="Tahoma" pitchFamily="34" charset="0"/>
            </a:endParaRPr>
          </a:p>
          <a:p>
            <a:pPr>
              <a:buFont typeface="Wingdings" pitchFamily="2" charset="2"/>
              <a:buNone/>
              <a:defRPr/>
            </a:pPr>
            <a:endParaRPr lang="en-US"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75" y="714375"/>
            <a:ext cx="7572375" cy="4801314"/>
          </a:xfrm>
          <a:prstGeom prst="rect">
            <a:avLst/>
          </a:prstGeom>
          <a:noFill/>
        </p:spPr>
        <p:txBody>
          <a:bodyPr>
            <a:spAutoFit/>
          </a:bodyPr>
          <a:lstStyle/>
          <a:p>
            <a:pPr marL="342900" indent="-342900">
              <a:buFontTx/>
              <a:buAutoNum type="arabicPeriod"/>
              <a:defRPr/>
            </a:pPr>
            <a:r>
              <a:rPr lang="id-ID" sz="2400" b="1" dirty="0">
                <a:latin typeface="Tahoma" pitchFamily="34" charset="0"/>
                <a:ea typeface="Tahoma" pitchFamily="34" charset="0"/>
                <a:cs typeface="Tahoma" pitchFamily="34" charset="0"/>
              </a:rPr>
              <a:t>Penyusunan dan penilaian SKP bagi PNS yang mutasi/pindah.</a:t>
            </a:r>
          </a:p>
          <a:p>
            <a:pPr marL="342900" indent="-342900">
              <a:defRPr/>
            </a:pPr>
            <a:endParaRPr lang="id-ID" sz="2400" b="1" dirty="0" smtClean="0">
              <a:latin typeface="Tahoma" pitchFamily="34" charset="0"/>
              <a:ea typeface="Tahoma" pitchFamily="34" charset="0"/>
              <a:cs typeface="Tahoma" pitchFamily="34" charset="0"/>
            </a:endParaRPr>
          </a:p>
          <a:p>
            <a:pPr marL="342900" indent="-342900">
              <a:defRPr/>
            </a:pPr>
            <a:endParaRPr lang="id-ID" sz="2400" b="1" dirty="0">
              <a:latin typeface="Tahoma" pitchFamily="34" charset="0"/>
              <a:ea typeface="Tahoma" pitchFamily="34" charset="0"/>
              <a:cs typeface="Tahoma" pitchFamily="34" charset="0"/>
            </a:endParaRPr>
          </a:p>
          <a:p>
            <a:pPr marL="882650" lvl="1" indent="-342900" algn="just">
              <a:spcAft>
                <a:spcPts val="600"/>
              </a:spcAft>
              <a:buFont typeface="Wingdings" panose="05000000000000000000" pitchFamily="2" charset="2"/>
              <a:buChar char="q"/>
              <a:defRPr/>
            </a:pPr>
            <a:r>
              <a:rPr lang="id-ID" sz="2400" dirty="0">
                <a:latin typeface="Tahoma" pitchFamily="34" charset="0"/>
                <a:ea typeface="Tahoma" pitchFamily="34" charset="0"/>
                <a:cs typeface="Tahoma" pitchFamily="34" charset="0"/>
              </a:rPr>
              <a:t>       </a:t>
            </a:r>
            <a:r>
              <a:rPr lang="id-ID" sz="2000" b="1" dirty="0">
                <a:latin typeface="Tahoma" pitchFamily="34" charset="0"/>
                <a:ea typeface="Tahoma" pitchFamily="34" charset="0"/>
                <a:cs typeface="Tahoma" pitchFamily="34" charset="0"/>
              </a:rPr>
              <a:t>Perpindahan pegawai dapat terjadi baik secara horizontal dan vertikal (promosi/demosi), maupun diagonal (antar jabatan struktural, fungsional, dari struktural ke fungsional atau sebaliknya). </a:t>
            </a:r>
          </a:p>
          <a:p>
            <a:pPr marL="882650" lvl="1" indent="-342900" algn="just">
              <a:spcAft>
                <a:spcPts val="600"/>
              </a:spcAft>
              <a:buFont typeface="Wingdings" panose="05000000000000000000" pitchFamily="2" charset="2"/>
              <a:buChar char="q"/>
              <a:defRPr/>
            </a:pPr>
            <a:r>
              <a:rPr lang="id-ID" sz="2000" b="1" dirty="0">
                <a:latin typeface="Tahoma" pitchFamily="34" charset="0"/>
                <a:ea typeface="Tahoma" pitchFamily="34" charset="0"/>
                <a:cs typeface="Tahoma" pitchFamily="34" charset="0"/>
              </a:rPr>
              <a:t>       Selama di jabatan lama dan di jabatan baru dibuat SKP-nya, kemudian untuk menentukan hasilnya, dijumlahkan kemudian dibagi 2 (dua).</a:t>
            </a:r>
          </a:p>
          <a:p>
            <a:pPr marL="342900" indent="-342900">
              <a:defRPr/>
            </a:pPr>
            <a:endParaRPr lang="id-ID" dirty="0">
              <a:solidFill>
                <a:srgbClr val="663300"/>
              </a:solidFill>
              <a:latin typeface="Segoe UI" pitchFamily="34" charset="0"/>
              <a:ea typeface="Segoe UI" pitchFamily="34" charset="0"/>
              <a:cs typeface="Segoe UI" pitchFamily="34" charset="0"/>
            </a:endParaRPr>
          </a:p>
          <a:p>
            <a:pPr>
              <a:defRPr/>
            </a:pPr>
            <a:endParaRPr lang="id-ID" dirty="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387688" y="147637"/>
            <a:ext cx="8215313" cy="923925"/>
          </a:xfrm>
          <a:prstGeom prst="rect">
            <a:avLst/>
          </a:prstGeom>
          <a:noFill/>
          <a:ln w="9525">
            <a:noFill/>
            <a:miter lim="800000"/>
            <a:headEnd/>
            <a:tailEnd/>
          </a:ln>
        </p:spPr>
        <p:txBody>
          <a:bodyPr>
            <a:spAutoFit/>
          </a:bodyPr>
          <a:lstStyle/>
          <a:p>
            <a:pPr algn="ctr"/>
            <a:r>
              <a:rPr lang="id-ID" b="1" dirty="0">
                <a:latin typeface="Tahoma" pitchFamily="34" charset="0"/>
                <a:cs typeface="Tahoma" pitchFamily="34" charset="0"/>
              </a:rPr>
              <a:t>Contoh Penilaian SKP bagi PNS yang Mutasi / Pindah</a:t>
            </a:r>
          </a:p>
          <a:p>
            <a:pPr algn="ctr"/>
            <a:r>
              <a:rPr lang="id-ID" dirty="0">
                <a:latin typeface="Tahoma" pitchFamily="34" charset="0"/>
                <a:cs typeface="Tahoma" pitchFamily="34" charset="0"/>
              </a:rPr>
              <a:t>Seorang PNS bernama Ali Muktar Raja, S.Sos dimutasikan ke unit kerja lain</a:t>
            </a:r>
          </a:p>
          <a:p>
            <a:pPr algn="ctr"/>
            <a:endParaRPr lang="id-ID" dirty="0">
              <a:latin typeface="Tahoma" pitchFamily="34" charset="0"/>
              <a:cs typeface="Tahoma" pitchFamily="34" charset="0"/>
            </a:endParaRPr>
          </a:p>
        </p:txBody>
      </p:sp>
      <p:sp>
        <p:nvSpPr>
          <p:cNvPr id="40963" name="TextBox 2"/>
          <p:cNvSpPr txBox="1">
            <a:spLocks noChangeArrowheads="1"/>
          </p:cNvSpPr>
          <p:nvPr/>
        </p:nvSpPr>
        <p:spPr bwMode="auto">
          <a:xfrm>
            <a:off x="2643188" y="714375"/>
            <a:ext cx="3500437" cy="923925"/>
          </a:xfrm>
          <a:prstGeom prst="rect">
            <a:avLst/>
          </a:prstGeom>
          <a:noFill/>
          <a:ln w="9525">
            <a:noFill/>
            <a:miter lim="800000"/>
            <a:headEnd/>
            <a:tailEnd/>
          </a:ln>
        </p:spPr>
        <p:txBody>
          <a:bodyPr>
            <a:spAutoFit/>
          </a:bodyPr>
          <a:lstStyle/>
          <a:p>
            <a:pPr algn="ctr"/>
            <a:r>
              <a:rPr lang="id-ID">
                <a:latin typeface="Tahoma" pitchFamily="34" charset="0"/>
                <a:cs typeface="Tahoma" pitchFamily="34" charset="0"/>
              </a:rPr>
              <a:t>SASARAN KERJA PEGAWAI</a:t>
            </a:r>
          </a:p>
          <a:p>
            <a:pPr algn="ctr"/>
            <a:r>
              <a:rPr lang="id-ID">
                <a:latin typeface="Tahoma" pitchFamily="34" charset="0"/>
                <a:cs typeface="Tahoma" pitchFamily="34" charset="0"/>
              </a:rPr>
              <a:t>(UNIT KERJA YANG LAMA)</a:t>
            </a:r>
          </a:p>
          <a:p>
            <a:endParaRPr lang="id-ID"/>
          </a:p>
        </p:txBody>
      </p:sp>
      <p:graphicFrame>
        <p:nvGraphicFramePr>
          <p:cNvPr id="4" name="Content Placeholder 3"/>
          <p:cNvGraphicFramePr>
            <a:graphicFrameLocks/>
          </p:cNvGraphicFramePr>
          <p:nvPr/>
        </p:nvGraphicFramePr>
        <p:xfrm>
          <a:off x="357188" y="1428750"/>
          <a:ext cx="8183562" cy="4114800"/>
        </p:xfrm>
        <a:graphic>
          <a:graphicData uri="http://schemas.openxmlformats.org/drawingml/2006/table">
            <a:tbl>
              <a:tblPr firstRow="1" bandRow="1">
                <a:tableStyleId>{5940675A-B579-460E-94D1-54222C63F5DA}</a:tableStyleId>
              </a:tblPr>
              <a:tblGrid>
                <a:gridCol w="563562">
                  <a:extLst>
                    <a:ext uri="{9D8B030D-6E8A-4147-A177-3AD203B41FA5}">
                      <a16:colId xmlns="" xmlns:a16="http://schemas.microsoft.com/office/drawing/2014/main" val="20000"/>
                    </a:ext>
                  </a:extLst>
                </a:gridCol>
                <a:gridCol w="1447800">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579438">
                  <a:extLst>
                    <a:ext uri="{9D8B030D-6E8A-4147-A177-3AD203B41FA5}">
                      <a16:colId xmlns="" xmlns:a16="http://schemas.microsoft.com/office/drawing/2014/main" val="20003"/>
                    </a:ext>
                  </a:extLst>
                </a:gridCol>
                <a:gridCol w="1066800">
                  <a:extLst>
                    <a:ext uri="{9D8B030D-6E8A-4147-A177-3AD203B41FA5}">
                      <a16:colId xmlns="" xmlns:a16="http://schemas.microsoft.com/office/drawing/2014/main" val="20004"/>
                    </a:ext>
                  </a:extLst>
                </a:gridCol>
                <a:gridCol w="487362">
                  <a:extLst>
                    <a:ext uri="{9D8B030D-6E8A-4147-A177-3AD203B41FA5}">
                      <a16:colId xmlns="" xmlns:a16="http://schemas.microsoft.com/office/drawing/2014/main" val="20005"/>
                    </a:ext>
                  </a:extLst>
                </a:gridCol>
                <a:gridCol w="274638">
                  <a:extLst>
                    <a:ext uri="{9D8B030D-6E8A-4147-A177-3AD203B41FA5}">
                      <a16:colId xmlns="" xmlns:a16="http://schemas.microsoft.com/office/drawing/2014/main" val="20006"/>
                    </a:ext>
                  </a:extLst>
                </a:gridCol>
                <a:gridCol w="754062">
                  <a:extLst>
                    <a:ext uri="{9D8B030D-6E8A-4147-A177-3AD203B41FA5}">
                      <a16:colId xmlns="" xmlns:a16="http://schemas.microsoft.com/office/drawing/2014/main" val="20007"/>
                    </a:ext>
                  </a:extLst>
                </a:gridCol>
                <a:gridCol w="1028700">
                  <a:extLst>
                    <a:ext uri="{9D8B030D-6E8A-4147-A177-3AD203B41FA5}">
                      <a16:colId xmlns="" xmlns:a16="http://schemas.microsoft.com/office/drawing/2014/main" val="20008"/>
                    </a:ext>
                  </a:extLst>
                </a:gridCol>
              </a:tblGrid>
              <a:tr h="228600">
                <a:tc>
                  <a:txBody>
                    <a:bodyPr/>
                    <a:lstStyle/>
                    <a:p>
                      <a:pPr algn="ctr"/>
                      <a:r>
                        <a:rPr lang="id-ID" sz="1100" dirty="0" smtClean="0">
                          <a:latin typeface="Tahoma" pitchFamily="34" charset="0"/>
                          <a:ea typeface="Tahoma" pitchFamily="34" charset="0"/>
                          <a:cs typeface="Tahoma" pitchFamily="34" charset="0"/>
                        </a:rPr>
                        <a:t>No</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I. PEJABAT</a:t>
                      </a:r>
                      <a:r>
                        <a:rPr lang="id-ID" sz="1100" baseline="0" dirty="0" smtClean="0">
                          <a:latin typeface="Tahoma" pitchFamily="34" charset="0"/>
                          <a:ea typeface="Tahoma" pitchFamily="34" charset="0"/>
                          <a:cs typeface="Tahoma" pitchFamily="34" charset="0"/>
                        </a:rPr>
                        <a:t> PENILAI</a:t>
                      </a:r>
                      <a:endParaRPr lang="id-ID" sz="1100" dirty="0">
                        <a:latin typeface="Tahoma" pitchFamily="34" charset="0"/>
                        <a:ea typeface="Tahoma" pitchFamily="34" charset="0"/>
                        <a:cs typeface="Tahoma" pitchFamily="34" charset="0"/>
                      </a:endParaRPr>
                    </a:p>
                  </a:txBody>
                  <a:tcPr/>
                </a:tc>
                <a:tc hMerge="1">
                  <a:txBody>
                    <a:bodyPr/>
                    <a:lstStyle/>
                    <a:p>
                      <a:endParaRPr lang="id-ID" dirty="0"/>
                    </a:p>
                  </a:txBody>
                  <a:tcPr/>
                </a:tc>
                <a:tc>
                  <a:txBody>
                    <a:bodyPr/>
                    <a:lstStyle/>
                    <a:p>
                      <a:pPr algn="ctr"/>
                      <a:r>
                        <a:rPr lang="id-ID" sz="1100" dirty="0" smtClean="0">
                          <a:latin typeface="Tahoma" pitchFamily="34" charset="0"/>
                          <a:ea typeface="Tahoma" pitchFamily="34" charset="0"/>
                          <a:cs typeface="Tahoma" pitchFamily="34" charset="0"/>
                        </a:rPr>
                        <a:t>No</a:t>
                      </a:r>
                      <a:endParaRPr lang="id-ID" sz="1100" dirty="0">
                        <a:latin typeface="Tahoma" pitchFamily="34" charset="0"/>
                        <a:ea typeface="Tahoma" pitchFamily="34" charset="0"/>
                        <a:cs typeface="Tahoma" pitchFamily="34" charset="0"/>
                      </a:endParaRPr>
                    </a:p>
                  </a:txBody>
                  <a:tcPr/>
                </a:tc>
                <a:tc gridSpan="5">
                  <a:txBody>
                    <a:bodyPr/>
                    <a:lstStyle/>
                    <a:p>
                      <a:r>
                        <a:rPr lang="id-ID" sz="1100" dirty="0" smtClean="0">
                          <a:latin typeface="Tahoma" pitchFamily="34" charset="0"/>
                          <a:ea typeface="Tahoma" pitchFamily="34" charset="0"/>
                          <a:cs typeface="Tahoma" pitchFamily="34" charset="0"/>
                        </a:rPr>
                        <a:t>II.</a:t>
                      </a:r>
                      <a:r>
                        <a:rPr lang="id-ID" sz="1100" baseline="0" dirty="0" smtClean="0">
                          <a:latin typeface="Tahoma" pitchFamily="34" charset="0"/>
                          <a:ea typeface="Tahoma" pitchFamily="34" charset="0"/>
                          <a:cs typeface="Tahoma" pitchFamily="34" charset="0"/>
                        </a:rPr>
                        <a:t> PEGAWAI NEGERI SIPIL YANG DINILAI</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endParaRPr lang="id-ID" dirty="0"/>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0"/>
                  </a:ext>
                </a:extLst>
              </a:tr>
              <a:tr h="235424">
                <a:tc>
                  <a:txBody>
                    <a:bodyPr/>
                    <a:lstStyle/>
                    <a:p>
                      <a:pPr algn="ctr"/>
                      <a:r>
                        <a:rPr lang="id-ID" sz="1100" dirty="0" smtClean="0">
                          <a:latin typeface="Tahoma" pitchFamily="34" charset="0"/>
                          <a:ea typeface="Tahoma" pitchFamily="34" charset="0"/>
                          <a:cs typeface="Tahoma" pitchFamily="34" charset="0"/>
                        </a:rPr>
                        <a:t>1</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Nama</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Drs. Indra</a:t>
                      </a:r>
                      <a:r>
                        <a:rPr lang="id-ID" sz="1100" baseline="0" dirty="0" smtClean="0">
                          <a:latin typeface="Tahoma" pitchFamily="34" charset="0"/>
                          <a:ea typeface="Tahoma" pitchFamily="34" charset="0"/>
                          <a:cs typeface="Tahoma" pitchFamily="34" charset="0"/>
                        </a:rPr>
                        <a:t> Hidayat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Nama</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r>
                        <a:rPr lang="id-ID" sz="1100" dirty="0" smtClean="0">
                          <a:latin typeface="Tahoma" pitchFamily="34" charset="0"/>
                          <a:ea typeface="Tahoma" pitchFamily="34" charset="0"/>
                          <a:cs typeface="Tahoma" pitchFamily="34" charset="0"/>
                        </a:rPr>
                        <a:t>Ali Muktar Raja, S.Sos</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1"/>
                  </a:ext>
                </a:extLst>
              </a:tr>
              <a:tr h="235424">
                <a:tc>
                  <a:txBody>
                    <a:bodyPr/>
                    <a:lstStyle/>
                    <a:p>
                      <a:pPr algn="ctr"/>
                      <a:r>
                        <a:rPr lang="id-ID" sz="1100" dirty="0" smtClean="0">
                          <a:latin typeface="Tahoma" pitchFamily="34" charset="0"/>
                          <a:ea typeface="Tahoma" pitchFamily="34" charset="0"/>
                          <a:cs typeface="Tahoma" pitchFamily="34" charset="0"/>
                        </a:rPr>
                        <a:t>2</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NIP</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196104121983011099</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NIP</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197507132000011099</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2"/>
                  </a:ext>
                </a:extLst>
              </a:tr>
              <a:tr h="259080">
                <a:tc>
                  <a:txBody>
                    <a:bodyPr/>
                    <a:lstStyle/>
                    <a:p>
                      <a:pPr algn="ctr"/>
                      <a:r>
                        <a:rPr lang="id-ID" sz="1100" dirty="0" smtClean="0">
                          <a:latin typeface="Tahoma" pitchFamily="34" charset="0"/>
                          <a:ea typeface="Tahoma" pitchFamily="34" charset="0"/>
                          <a:cs typeface="Tahoma" pitchFamily="34" charset="0"/>
                        </a:rPr>
                        <a:t>3</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Pangkat/Gol.Ruang</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Penata Tk. I/ III/d</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3</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Pangkat/Gol.Ruang</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Penata / III/c</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3"/>
                  </a:ext>
                </a:extLst>
              </a:tr>
              <a:tr h="392373">
                <a:tc>
                  <a:txBody>
                    <a:bodyPr/>
                    <a:lstStyle/>
                    <a:p>
                      <a:pPr algn="ctr"/>
                      <a:r>
                        <a:rPr lang="id-ID" sz="1100" dirty="0" smtClean="0">
                          <a:latin typeface="Tahoma" pitchFamily="34" charset="0"/>
                          <a:ea typeface="Tahoma" pitchFamily="34" charset="0"/>
                          <a:cs typeface="Tahoma" pitchFamily="34" charset="0"/>
                        </a:rPr>
                        <a:t>4</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Jabatan</a:t>
                      </a: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Kepala Bagian Mutasi</a:t>
                      </a:r>
                      <a:r>
                        <a:rPr lang="id-ID" sz="1100" baseline="0" dirty="0" smtClean="0">
                          <a:latin typeface="Tahoma" pitchFamily="34" charset="0"/>
                          <a:ea typeface="Tahoma" pitchFamily="34" charset="0"/>
                          <a:cs typeface="Tahoma" pitchFamily="34" charset="0"/>
                        </a:rPr>
                        <a:t> Jabatan dan Tenaga Fungsional Non Dosen</a:t>
                      </a:r>
                      <a:endParaRPr lang="id-ID" sz="1100" dirty="0" smtClean="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4</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Jabatan</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Kepala Subbagian Mutasi Tenaga Fungsional Guru</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4"/>
                  </a:ext>
                </a:extLst>
              </a:tr>
              <a:tr h="228600">
                <a:tc>
                  <a:txBody>
                    <a:bodyPr/>
                    <a:lstStyle/>
                    <a:p>
                      <a:pPr algn="ctr"/>
                      <a:r>
                        <a:rPr lang="id-ID" sz="1100" dirty="0" smtClean="0">
                          <a:latin typeface="Tahoma" pitchFamily="34" charset="0"/>
                          <a:ea typeface="Tahoma" pitchFamily="34" charset="0"/>
                          <a:cs typeface="Tahoma" pitchFamily="34" charset="0"/>
                        </a:rPr>
                        <a:t>5</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Unit Kerja</a:t>
                      </a: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Biro Kepegawaian</a:t>
                      </a:r>
                    </a:p>
                  </a:txBody>
                  <a:tcPr/>
                </a:tc>
                <a:tc>
                  <a:txBody>
                    <a:bodyPr/>
                    <a:lstStyle/>
                    <a:p>
                      <a:pPr algn="ctr"/>
                      <a:r>
                        <a:rPr lang="id-ID" sz="1100" dirty="0" smtClean="0">
                          <a:latin typeface="Tahoma" pitchFamily="34" charset="0"/>
                          <a:ea typeface="Tahoma" pitchFamily="34" charset="0"/>
                          <a:cs typeface="Tahoma" pitchFamily="34" charset="0"/>
                        </a:rPr>
                        <a:t>5</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Unit Kerja</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Biro Kepegawaian</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5"/>
                  </a:ext>
                </a:extLst>
              </a:tr>
              <a:tr h="235424">
                <a:tc rowSpan="2">
                  <a:txBody>
                    <a:bodyPr/>
                    <a:lstStyle/>
                    <a:p>
                      <a:pPr algn="ctr"/>
                      <a:r>
                        <a:rPr lang="id-ID" sz="1100" dirty="0" smtClean="0">
                          <a:latin typeface="Tahoma" pitchFamily="34" charset="0"/>
                          <a:ea typeface="Tahoma" pitchFamily="34" charset="0"/>
                          <a:cs typeface="Tahoma" pitchFamily="34" charset="0"/>
                        </a:rPr>
                        <a:t>No</a:t>
                      </a:r>
                      <a:endParaRPr lang="id-ID" sz="1100" dirty="0">
                        <a:latin typeface="Tahoma" pitchFamily="34" charset="0"/>
                        <a:ea typeface="Tahoma" pitchFamily="34" charset="0"/>
                        <a:cs typeface="Tahoma" pitchFamily="34" charset="0"/>
                      </a:endParaRPr>
                    </a:p>
                  </a:txBody>
                  <a:tcPr anchor="ctr"/>
                </a:tc>
                <a:tc rowSpan="2" gridSpan="2">
                  <a:txBody>
                    <a:bodyPr/>
                    <a:lstStyle/>
                    <a:p>
                      <a:pPr algn="ctr"/>
                      <a:r>
                        <a:rPr lang="id-ID" sz="1100" dirty="0" smtClean="0">
                          <a:latin typeface="Tahoma" pitchFamily="34" charset="0"/>
                          <a:ea typeface="Tahoma" pitchFamily="34" charset="0"/>
                          <a:cs typeface="Tahoma" pitchFamily="34" charset="0"/>
                        </a:rPr>
                        <a:t>III. KEGIATAN TUGAS POKOK JABATAN</a:t>
                      </a:r>
                      <a:endParaRPr lang="id-ID" sz="1100" dirty="0">
                        <a:latin typeface="Tahoma" pitchFamily="34" charset="0"/>
                        <a:ea typeface="Tahoma" pitchFamily="34" charset="0"/>
                        <a:cs typeface="Tahoma" pitchFamily="34" charset="0"/>
                      </a:endParaRPr>
                    </a:p>
                  </a:txBody>
                  <a:tcPr anchor="ctr"/>
                </a:tc>
                <a:tc rowSpan="2"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rowSpan="2">
                  <a:txBody>
                    <a:bodyPr/>
                    <a:lstStyle/>
                    <a:p>
                      <a:pPr algn="ctr"/>
                      <a:r>
                        <a:rPr lang="id-ID" sz="1100" dirty="0" smtClean="0">
                          <a:latin typeface="Tahoma" pitchFamily="34" charset="0"/>
                          <a:ea typeface="Tahoma" pitchFamily="34" charset="0"/>
                          <a:cs typeface="Tahoma" pitchFamily="34" charset="0"/>
                        </a:rPr>
                        <a:t>AK</a:t>
                      </a:r>
                      <a:endParaRPr lang="id-ID" sz="1100" dirty="0">
                        <a:latin typeface="Tahoma" pitchFamily="34" charset="0"/>
                        <a:ea typeface="Tahoma" pitchFamily="34" charset="0"/>
                        <a:cs typeface="Tahoma" pitchFamily="34" charset="0"/>
                      </a:endParaRPr>
                    </a:p>
                  </a:txBody>
                  <a:tcPr anchor="ctr"/>
                </a:tc>
                <a:tc gridSpan="5">
                  <a:txBody>
                    <a:bodyPr/>
                    <a:lstStyle/>
                    <a:p>
                      <a:pPr algn="ctr"/>
                      <a:r>
                        <a:rPr lang="id-ID" sz="1100" dirty="0" smtClean="0">
                          <a:latin typeface="Tahoma" pitchFamily="34" charset="0"/>
                          <a:ea typeface="Tahoma" pitchFamily="34" charset="0"/>
                          <a:cs typeface="Tahoma" pitchFamily="34" charset="0"/>
                        </a:rPr>
                        <a:t>TARGET</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6"/>
                  </a:ext>
                </a:extLst>
              </a:tr>
              <a:tr h="354387">
                <a:tc vMerge="1">
                  <a:txBody>
                    <a:bodyPr/>
                    <a:lstStyle/>
                    <a:p>
                      <a:pPr algn="ctr"/>
                      <a:endParaRPr lang="id-ID" sz="1200" dirty="0"/>
                    </a:p>
                  </a:txBody>
                  <a:tcPr/>
                </a:tc>
                <a:tc gridSpan="2" vMerge="1">
                  <a:txBody>
                    <a:bodyPr/>
                    <a:lstStyle/>
                    <a:p>
                      <a:endParaRPr lang="id-ID" sz="1200" dirty="0"/>
                    </a:p>
                  </a:txBody>
                  <a:tcPr/>
                </a:tc>
                <a:tc hMerge="1"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vMerge="1">
                  <a:txBody>
                    <a:bodyPr/>
                    <a:lstStyle/>
                    <a:p>
                      <a:pPr algn="ctr"/>
                      <a:endParaRPr lang="id-ID" sz="1200" dirty="0"/>
                    </a:p>
                  </a:txBody>
                  <a:tcPr/>
                </a:tc>
                <a:tc>
                  <a:txBody>
                    <a:bodyPr/>
                    <a:lstStyle/>
                    <a:p>
                      <a:pPr algn="ctr"/>
                      <a:r>
                        <a:rPr lang="id-ID" sz="1100" dirty="0" smtClean="0">
                          <a:latin typeface="Tahoma" pitchFamily="34" charset="0"/>
                          <a:ea typeface="Tahoma" pitchFamily="34" charset="0"/>
                          <a:cs typeface="Tahoma" pitchFamily="34" charset="0"/>
                        </a:rPr>
                        <a:t>KUANT/</a:t>
                      </a:r>
                    </a:p>
                    <a:p>
                      <a:pPr algn="ctr"/>
                      <a:r>
                        <a:rPr lang="id-ID" sz="1100" dirty="0" smtClean="0">
                          <a:latin typeface="Tahoma" pitchFamily="34" charset="0"/>
                          <a:ea typeface="Tahoma" pitchFamily="34" charset="0"/>
                          <a:cs typeface="Tahoma" pitchFamily="34" charset="0"/>
                        </a:rPr>
                        <a:t>OUTPUT</a:t>
                      </a:r>
                      <a:endParaRPr lang="id-ID" sz="1100" dirty="0">
                        <a:latin typeface="Tahoma" pitchFamily="34" charset="0"/>
                        <a:ea typeface="Tahoma" pitchFamily="34" charset="0"/>
                        <a:cs typeface="Tahoma" pitchFamily="34" charset="0"/>
                      </a:endParaRPr>
                    </a:p>
                  </a:txBody>
                  <a:tcPr/>
                </a:tc>
                <a:tc gridSpan="2">
                  <a:txBody>
                    <a:bodyPr/>
                    <a:lstStyle/>
                    <a:p>
                      <a:pPr algn="ctr"/>
                      <a:r>
                        <a:rPr lang="id-ID" sz="1100" dirty="0" smtClean="0">
                          <a:latin typeface="Tahoma" pitchFamily="34" charset="0"/>
                          <a:ea typeface="Tahoma" pitchFamily="34" charset="0"/>
                          <a:cs typeface="Tahoma" pitchFamily="34" charset="0"/>
                        </a:rPr>
                        <a:t>KUAL/</a:t>
                      </a:r>
                    </a:p>
                    <a:p>
                      <a:pPr algn="ctr"/>
                      <a:r>
                        <a:rPr lang="id-ID" sz="1100" dirty="0" smtClean="0">
                          <a:latin typeface="Tahoma" pitchFamily="34" charset="0"/>
                          <a:ea typeface="Tahoma" pitchFamily="34" charset="0"/>
                          <a:cs typeface="Tahoma" pitchFamily="34" charset="0"/>
                        </a:rPr>
                        <a:t>MUTU</a:t>
                      </a:r>
                      <a:endParaRPr lang="id-ID" sz="1100" dirty="0">
                        <a:latin typeface="Tahoma" pitchFamily="34" charset="0"/>
                        <a:ea typeface="Tahoma" pitchFamily="34" charset="0"/>
                        <a:cs typeface="Tahoma"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100" dirty="0" smtClean="0">
                          <a:latin typeface="Tahoma" pitchFamily="34" charset="0"/>
                          <a:ea typeface="Tahoma" pitchFamily="34" charset="0"/>
                          <a:cs typeface="Tahoma" pitchFamily="34" charset="0"/>
                        </a:rPr>
                        <a:t>WAKTU</a:t>
                      </a:r>
                      <a:endParaRPr lang="id-ID" sz="1100" dirty="0">
                        <a:latin typeface="Tahoma" pitchFamily="34" charset="0"/>
                        <a:ea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BIAYA</a:t>
                      </a:r>
                    </a:p>
                  </a:txBody>
                  <a:tcPr/>
                </a:tc>
                <a:extLst>
                  <a:ext uri="{0D108BD9-81ED-4DB2-BD59-A6C34878D82A}">
                    <a16:rowId xmlns="" xmlns:a16="http://schemas.microsoft.com/office/drawing/2014/main" val="10007"/>
                  </a:ext>
                </a:extLst>
              </a:tr>
              <a:tr h="320040">
                <a:tc>
                  <a:txBody>
                    <a:bodyPr/>
                    <a:lstStyle/>
                    <a:p>
                      <a:pPr algn="ctr"/>
                      <a:r>
                        <a:rPr lang="id-ID" sz="1100" dirty="0" smtClean="0">
                          <a:latin typeface="Tahoma" pitchFamily="34" charset="0"/>
                          <a:ea typeface="Tahoma" pitchFamily="34" charset="0"/>
                          <a:cs typeface="Tahoma" pitchFamily="34" charset="0"/>
                        </a:rPr>
                        <a:t>1</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Menyelesaikan Nota Persetujuan KP </a:t>
                      </a:r>
                      <a:r>
                        <a:rPr lang="id-ID" sz="1100" baseline="0" dirty="0" smtClean="0">
                          <a:latin typeface="Tahoma" pitchFamily="34" charset="0"/>
                          <a:ea typeface="Tahoma" pitchFamily="34" charset="0"/>
                          <a:cs typeface="Tahoma" pitchFamily="34" charset="0"/>
                        </a:rPr>
                        <a:t>Guru Golru III/d ke bawah</a:t>
                      </a:r>
                      <a:endParaRPr lang="id-ID" sz="1100" dirty="0">
                        <a:latin typeface="Tahoma" pitchFamily="34" charset="0"/>
                        <a:ea typeface="Tahoma" pitchFamily="34" charset="0"/>
                        <a:cs typeface="Tahoma"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5000 NP</a:t>
                      </a:r>
                      <a:endParaRPr lang="id-ID" sz="1100" dirty="0">
                        <a:latin typeface="Tahoma" pitchFamily="34" charset="0"/>
                        <a:ea typeface="Tahoma" pitchFamily="34" charset="0"/>
                        <a:cs typeface="Tahoma" pitchFamily="34" charset="0"/>
                      </a:endParaRPr>
                    </a:p>
                  </a:txBody>
                  <a:tcPr anchor="ctr"/>
                </a:tc>
                <a:tc gridSpan="2">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100" dirty="0" smtClean="0">
                          <a:latin typeface="Tahoma" pitchFamily="34" charset="0"/>
                          <a:ea typeface="Tahoma" pitchFamily="34" charset="0"/>
                          <a:cs typeface="Tahoma" pitchFamily="34" charset="0"/>
                        </a:rPr>
                        <a:t>12 bln</a:t>
                      </a:r>
                      <a:endParaRPr lang="id-ID" sz="11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08"/>
                  </a:ext>
                </a:extLst>
              </a:tr>
              <a:tr h="381000">
                <a:tc>
                  <a:txBody>
                    <a:bodyPr/>
                    <a:lstStyle/>
                    <a:p>
                      <a:pPr algn="ctr"/>
                      <a:r>
                        <a:rPr lang="id-ID" sz="1100" dirty="0" smtClean="0">
                          <a:latin typeface="Tahoma" pitchFamily="34" charset="0"/>
                          <a:ea typeface="Tahoma" pitchFamily="34" charset="0"/>
                          <a:cs typeface="Tahoma" pitchFamily="34" charset="0"/>
                        </a:rPr>
                        <a:t>2</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Menyelesaikan Nota Persetujuan KP </a:t>
                      </a:r>
                      <a:r>
                        <a:rPr lang="id-ID" sz="1100" baseline="0" dirty="0" smtClean="0">
                          <a:latin typeface="Tahoma" pitchFamily="34" charset="0"/>
                          <a:ea typeface="Tahoma" pitchFamily="34" charset="0"/>
                          <a:cs typeface="Tahoma" pitchFamily="34" charset="0"/>
                        </a:rPr>
                        <a:t>Penilik Sekolah Golru III/d ke bawah</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1500 NP</a:t>
                      </a:r>
                      <a:endParaRPr lang="id-ID" sz="1100" dirty="0">
                        <a:latin typeface="Tahoma" pitchFamily="34" charset="0"/>
                        <a:ea typeface="Tahoma" pitchFamily="34" charset="0"/>
                        <a:cs typeface="Tahoma" pitchFamily="34" charset="0"/>
                      </a:endParaRPr>
                    </a:p>
                  </a:txBody>
                  <a:tcPr anchor="ctr"/>
                </a:tc>
                <a:tc gridSpan="2">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12 bln</a:t>
                      </a:r>
                      <a:endParaRPr lang="id-ID" sz="11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09"/>
                  </a:ext>
                </a:extLst>
              </a:tr>
              <a:tr h="289560">
                <a:tc>
                  <a:txBody>
                    <a:bodyPr/>
                    <a:lstStyle/>
                    <a:p>
                      <a:pPr algn="ctr"/>
                      <a:r>
                        <a:rPr lang="id-ID" sz="1100" dirty="0" smtClean="0">
                          <a:latin typeface="Tahoma" pitchFamily="34" charset="0"/>
                          <a:ea typeface="Tahoma" pitchFamily="34" charset="0"/>
                          <a:cs typeface="Tahoma" pitchFamily="34" charset="0"/>
                        </a:rPr>
                        <a:t>3</a:t>
                      </a:r>
                      <a:endParaRPr lang="id-ID" sz="1100" dirty="0">
                        <a:latin typeface="Tahoma" pitchFamily="34" charset="0"/>
                        <a:ea typeface="Tahoma" pitchFamily="34" charset="0"/>
                        <a:cs typeface="Tahoma" pitchFamily="34" charset="0"/>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Menyelesaikan Nota Persetujuan KP </a:t>
                      </a:r>
                      <a:r>
                        <a:rPr lang="id-ID" sz="1100" baseline="0" dirty="0" smtClean="0">
                          <a:latin typeface="Tahoma" pitchFamily="34" charset="0"/>
                          <a:ea typeface="Tahoma" pitchFamily="34" charset="0"/>
                          <a:cs typeface="Tahoma" pitchFamily="34" charset="0"/>
                        </a:rPr>
                        <a:t>Jabatan Fungsional Tertentu Golru III/d ke bawah</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1500 NP</a:t>
                      </a:r>
                      <a:endParaRPr lang="id-ID" sz="1100" dirty="0">
                        <a:latin typeface="Tahoma" pitchFamily="34" charset="0"/>
                        <a:ea typeface="Tahoma" pitchFamily="34" charset="0"/>
                        <a:cs typeface="Tahoma" pitchFamily="34" charset="0"/>
                      </a:endParaRPr>
                    </a:p>
                  </a:txBody>
                  <a:tcPr anchor="ctr"/>
                </a:tc>
                <a:tc gridSpan="2">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12 bln</a:t>
                      </a:r>
                      <a:endParaRPr lang="id-ID" sz="11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10"/>
                  </a:ext>
                </a:extLst>
              </a:tr>
              <a:tr h="163773">
                <a:tc>
                  <a:txBody>
                    <a:bodyPr/>
                    <a:lstStyle/>
                    <a:p>
                      <a:pPr algn="ctr"/>
                      <a:r>
                        <a:rPr lang="id-ID" sz="1100" dirty="0" smtClean="0">
                          <a:latin typeface="Tahoma" pitchFamily="34" charset="0"/>
                          <a:ea typeface="Tahoma" pitchFamily="34" charset="0"/>
                          <a:cs typeface="Tahoma" pitchFamily="34" charset="0"/>
                        </a:rPr>
                        <a:t>4</a:t>
                      </a:r>
                      <a:endParaRPr lang="id-ID" sz="1100" dirty="0">
                        <a:latin typeface="Tahoma" pitchFamily="34" charset="0"/>
                        <a:ea typeface="Tahoma" pitchFamily="34" charset="0"/>
                        <a:cs typeface="Tahoma" pitchFamily="34" charset="0"/>
                      </a:endParaRPr>
                    </a:p>
                  </a:txBody>
                  <a:tcPr/>
                </a:tc>
                <a:tc gridSpan="2">
                  <a:txBody>
                    <a:bodyPr/>
                    <a:lstStyle/>
                    <a:p>
                      <a:r>
                        <a:rPr lang="id-ID" sz="1100" dirty="0" smtClean="0">
                          <a:latin typeface="Tahoma" pitchFamily="34" charset="0"/>
                          <a:ea typeface="Tahoma" pitchFamily="34" charset="0"/>
                          <a:cs typeface="Tahoma" pitchFamily="34" charset="0"/>
                        </a:rPr>
                        <a:t>Membuat laporan tahunan</a:t>
                      </a:r>
                      <a:endParaRPr lang="id-ID" sz="1100" dirty="0">
                        <a:latin typeface="Tahoma" pitchFamily="34" charset="0"/>
                        <a:ea typeface="Tahoma" pitchFamily="34" charset="0"/>
                        <a:cs typeface="Tahoma" pitchFamily="34" charset="0"/>
                      </a:endParaRPr>
                    </a:p>
                  </a:txBody>
                  <a:tcP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 laporan</a:t>
                      </a:r>
                      <a:endParaRPr lang="id-ID" sz="1100" dirty="0">
                        <a:latin typeface="Tahoma" pitchFamily="34" charset="0"/>
                        <a:ea typeface="Tahoma" pitchFamily="34" charset="0"/>
                        <a:cs typeface="Tahoma" pitchFamily="34" charset="0"/>
                      </a:endParaRPr>
                    </a:p>
                  </a:txBody>
                  <a:tcPr anchor="ctr"/>
                </a:tc>
                <a:tc gridSpan="2">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hMerge="1">
                  <a:txBody>
                    <a:bodyPr/>
                    <a:lstStyle/>
                    <a:p>
                      <a:endParaRPr lang="id-ID"/>
                    </a:p>
                  </a:txBody>
                  <a:tcPr/>
                </a:tc>
                <a:tc>
                  <a:txBody>
                    <a:bodyPr/>
                    <a:lstStyle/>
                    <a:p>
                      <a:pPr algn="ctr"/>
                      <a:r>
                        <a:rPr lang="id-ID" sz="1100" dirty="0" smtClean="0">
                          <a:latin typeface="Tahoma" pitchFamily="34" charset="0"/>
                          <a:ea typeface="Tahoma" pitchFamily="34" charset="0"/>
                          <a:cs typeface="Tahoma" pitchFamily="34" charset="0"/>
                        </a:rPr>
                        <a:t>12 bln</a:t>
                      </a:r>
                      <a:endParaRPr lang="id-ID" sz="11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11"/>
                  </a:ext>
                </a:extLst>
              </a:tr>
            </a:tbl>
          </a:graphicData>
        </a:graphic>
      </p:graphicFrame>
      <p:sp>
        <p:nvSpPr>
          <p:cNvPr id="41058" name="Rectangle 4"/>
          <p:cNvSpPr>
            <a:spLocks noChangeArrowheads="1"/>
          </p:cNvSpPr>
          <p:nvPr/>
        </p:nvSpPr>
        <p:spPr bwMode="auto">
          <a:xfrm>
            <a:off x="71438" y="5657850"/>
            <a:ext cx="3429000" cy="1200150"/>
          </a:xfrm>
          <a:prstGeom prst="rect">
            <a:avLst/>
          </a:prstGeom>
          <a:noFill/>
          <a:ln w="9525">
            <a:noFill/>
            <a:miter lim="800000"/>
            <a:headEnd/>
            <a:tailEnd/>
          </a:ln>
        </p:spPr>
        <p:txBody>
          <a:bodyPr>
            <a:spAutoFit/>
          </a:bodyPr>
          <a:lstStyle/>
          <a:p>
            <a:pPr algn="ctr"/>
            <a:r>
              <a:rPr lang="id-ID" sz="1200">
                <a:latin typeface="Tahoma" pitchFamily="34" charset="0"/>
                <a:cs typeface="Tahoma" pitchFamily="34" charset="0"/>
              </a:rPr>
              <a:t>Pejabat Penilai</a:t>
            </a:r>
          </a:p>
          <a:p>
            <a:pPr algn="ctr"/>
            <a:endParaRPr lang="id-ID" sz="1200">
              <a:latin typeface="Tahoma" pitchFamily="34" charset="0"/>
              <a:cs typeface="Tahoma" pitchFamily="34" charset="0"/>
            </a:endParaRPr>
          </a:p>
          <a:p>
            <a:pPr algn="ctr"/>
            <a:r>
              <a:rPr lang="id-ID" sz="1200">
                <a:latin typeface="Tahoma" pitchFamily="34" charset="0"/>
                <a:cs typeface="Tahoma" pitchFamily="34" charset="0"/>
              </a:rPr>
              <a:t>Drs. Indra Hidayat</a:t>
            </a:r>
          </a:p>
          <a:p>
            <a:pPr algn="ctr"/>
            <a:r>
              <a:rPr lang="id-ID" sz="1200">
                <a:latin typeface="Tahoma" pitchFamily="34" charset="0"/>
                <a:cs typeface="Tahoma" pitchFamily="34" charset="0"/>
              </a:rPr>
              <a:t>NIP. 196104121983011099</a:t>
            </a:r>
          </a:p>
          <a:p>
            <a:pPr algn="ctr"/>
            <a:endParaRPr lang="id-ID" sz="1200"/>
          </a:p>
          <a:p>
            <a:endParaRPr lang="id-ID" sz="1200"/>
          </a:p>
        </p:txBody>
      </p:sp>
      <p:sp>
        <p:nvSpPr>
          <p:cNvPr id="41059" name="Rectangle 5"/>
          <p:cNvSpPr>
            <a:spLocks noChangeArrowheads="1"/>
          </p:cNvSpPr>
          <p:nvPr/>
        </p:nvSpPr>
        <p:spPr bwMode="auto">
          <a:xfrm>
            <a:off x="4643438" y="5643563"/>
            <a:ext cx="4143375" cy="1292225"/>
          </a:xfrm>
          <a:prstGeom prst="rect">
            <a:avLst/>
          </a:prstGeom>
          <a:noFill/>
          <a:ln w="9525">
            <a:noFill/>
            <a:miter lim="800000"/>
            <a:headEnd/>
            <a:tailEnd/>
          </a:ln>
        </p:spPr>
        <p:txBody>
          <a:bodyPr>
            <a:spAutoFit/>
          </a:bodyPr>
          <a:lstStyle/>
          <a:p>
            <a:pPr algn="ctr"/>
            <a:r>
              <a:rPr lang="id-ID" sz="1200">
                <a:latin typeface="Tahoma" pitchFamily="34" charset="0"/>
                <a:cs typeface="Tahoma" pitchFamily="34" charset="0"/>
              </a:rPr>
              <a:t>Jakarta, 5 Januari 2014</a:t>
            </a:r>
          </a:p>
          <a:p>
            <a:pPr algn="ctr"/>
            <a:r>
              <a:rPr lang="id-ID" sz="1200">
                <a:latin typeface="Tahoma" pitchFamily="34" charset="0"/>
                <a:cs typeface="Tahoma" pitchFamily="34" charset="0"/>
              </a:rPr>
              <a:t>Pegawai Negeri Sipil Yang Dinilai</a:t>
            </a:r>
          </a:p>
          <a:p>
            <a:pPr algn="ctr"/>
            <a:endParaRPr lang="id-ID" sz="1200">
              <a:latin typeface="Tahoma" pitchFamily="34" charset="0"/>
              <a:cs typeface="Tahoma" pitchFamily="34" charset="0"/>
            </a:endParaRPr>
          </a:p>
          <a:p>
            <a:pPr algn="ctr"/>
            <a:r>
              <a:rPr lang="id-ID" sz="1200">
                <a:latin typeface="Tahoma" pitchFamily="34" charset="0"/>
                <a:cs typeface="Tahoma" pitchFamily="34" charset="0"/>
              </a:rPr>
              <a:t>Ali Muktar Raja, S.Sos</a:t>
            </a:r>
          </a:p>
          <a:p>
            <a:pPr algn="ctr"/>
            <a:r>
              <a:rPr lang="id-ID" sz="1200">
                <a:latin typeface="Tahoma" pitchFamily="34" charset="0"/>
                <a:cs typeface="Tahoma" pitchFamily="34" charset="0"/>
              </a:rPr>
              <a:t>NIP. 197507132000011099</a:t>
            </a:r>
          </a:p>
          <a:p>
            <a:endParaRPr lang="id-ID"/>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1714500" y="71438"/>
            <a:ext cx="5786438" cy="369887"/>
          </a:xfrm>
          <a:prstGeom prst="rect">
            <a:avLst/>
          </a:prstGeom>
          <a:noFill/>
          <a:ln w="9525">
            <a:noFill/>
            <a:miter lim="800000"/>
            <a:headEnd/>
            <a:tailEnd/>
          </a:ln>
        </p:spPr>
        <p:txBody>
          <a:bodyPr>
            <a:spAutoFit/>
          </a:bodyPr>
          <a:lstStyle/>
          <a:p>
            <a:pPr algn="ctr"/>
            <a:r>
              <a:rPr lang="id-ID">
                <a:latin typeface="Tahoma" pitchFamily="34" charset="0"/>
                <a:cs typeface="Tahoma" pitchFamily="34" charset="0"/>
              </a:rPr>
              <a:t>PENILAIAN SASARAN KERJA PEGAWAI NEGERI SIPIL</a:t>
            </a:r>
          </a:p>
        </p:txBody>
      </p:sp>
      <p:sp>
        <p:nvSpPr>
          <p:cNvPr id="41987" name="Rectangle 2"/>
          <p:cNvSpPr>
            <a:spLocks noChangeArrowheads="1"/>
          </p:cNvSpPr>
          <p:nvPr/>
        </p:nvSpPr>
        <p:spPr bwMode="auto">
          <a:xfrm>
            <a:off x="0" y="500063"/>
            <a:ext cx="5643563" cy="276225"/>
          </a:xfrm>
          <a:prstGeom prst="rect">
            <a:avLst/>
          </a:prstGeom>
          <a:noFill/>
          <a:ln w="9525">
            <a:noFill/>
            <a:miter lim="800000"/>
            <a:headEnd/>
            <a:tailEnd/>
          </a:ln>
        </p:spPr>
        <p:txBody>
          <a:bodyPr>
            <a:spAutoFit/>
          </a:bodyPr>
          <a:lstStyle/>
          <a:p>
            <a:r>
              <a:rPr lang="id-ID" sz="1200">
                <a:latin typeface="Tahoma" pitchFamily="34" charset="0"/>
                <a:cs typeface="Tahoma" pitchFamily="34" charset="0"/>
              </a:rPr>
              <a:t>Jangka waktu penilaian 5 Januari s/d 31 Desember 2014</a:t>
            </a:r>
          </a:p>
        </p:txBody>
      </p:sp>
      <p:graphicFrame>
        <p:nvGraphicFramePr>
          <p:cNvPr id="7" name="Table 6"/>
          <p:cNvGraphicFramePr>
            <a:graphicFrameLocks noGrp="1"/>
          </p:cNvGraphicFramePr>
          <p:nvPr/>
        </p:nvGraphicFramePr>
        <p:xfrm>
          <a:off x="-2" y="785794"/>
          <a:ext cx="9144002" cy="4929869"/>
        </p:xfrm>
        <a:graphic>
          <a:graphicData uri="http://schemas.openxmlformats.org/drawingml/2006/table">
            <a:tbl>
              <a:tblPr firstRow="1" bandRow="1">
                <a:tableStyleId>{5940675A-B579-460E-94D1-54222C63F5DA}</a:tableStyleId>
              </a:tblPr>
              <a:tblGrid>
                <a:gridCol w="457198">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2286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685800">
                  <a:extLst>
                    <a:ext uri="{9D8B030D-6E8A-4147-A177-3AD203B41FA5}">
                      <a16:colId xmlns="" xmlns:a16="http://schemas.microsoft.com/office/drawing/2014/main" val="20004"/>
                    </a:ext>
                  </a:extLst>
                </a:gridCol>
                <a:gridCol w="533400">
                  <a:extLst>
                    <a:ext uri="{9D8B030D-6E8A-4147-A177-3AD203B41FA5}">
                      <a16:colId xmlns="" xmlns:a16="http://schemas.microsoft.com/office/drawing/2014/main" val="20005"/>
                    </a:ext>
                  </a:extLst>
                </a:gridCol>
                <a:gridCol w="457200">
                  <a:extLst>
                    <a:ext uri="{9D8B030D-6E8A-4147-A177-3AD203B41FA5}">
                      <a16:colId xmlns="" xmlns:a16="http://schemas.microsoft.com/office/drawing/2014/main" val="20006"/>
                    </a:ext>
                  </a:extLst>
                </a:gridCol>
                <a:gridCol w="228600">
                  <a:extLst>
                    <a:ext uri="{9D8B030D-6E8A-4147-A177-3AD203B41FA5}">
                      <a16:colId xmlns="" xmlns:a16="http://schemas.microsoft.com/office/drawing/2014/main" val="20007"/>
                    </a:ext>
                  </a:extLst>
                </a:gridCol>
                <a:gridCol w="685800">
                  <a:extLst>
                    <a:ext uri="{9D8B030D-6E8A-4147-A177-3AD203B41FA5}">
                      <a16:colId xmlns="" xmlns:a16="http://schemas.microsoft.com/office/drawing/2014/main" val="20008"/>
                    </a:ext>
                  </a:extLst>
                </a:gridCol>
                <a:gridCol w="609600">
                  <a:extLst>
                    <a:ext uri="{9D8B030D-6E8A-4147-A177-3AD203B41FA5}">
                      <a16:colId xmlns="" xmlns:a16="http://schemas.microsoft.com/office/drawing/2014/main" val="20009"/>
                    </a:ext>
                  </a:extLst>
                </a:gridCol>
                <a:gridCol w="533400">
                  <a:extLst>
                    <a:ext uri="{9D8B030D-6E8A-4147-A177-3AD203B41FA5}">
                      <a16:colId xmlns="" xmlns:a16="http://schemas.microsoft.com/office/drawing/2014/main" val="20010"/>
                    </a:ext>
                  </a:extLst>
                </a:gridCol>
                <a:gridCol w="533400">
                  <a:extLst>
                    <a:ext uri="{9D8B030D-6E8A-4147-A177-3AD203B41FA5}">
                      <a16:colId xmlns="" xmlns:a16="http://schemas.microsoft.com/office/drawing/2014/main" val="20011"/>
                    </a:ext>
                  </a:extLst>
                </a:gridCol>
                <a:gridCol w="870861">
                  <a:extLst>
                    <a:ext uri="{9D8B030D-6E8A-4147-A177-3AD203B41FA5}">
                      <a16:colId xmlns="" xmlns:a16="http://schemas.microsoft.com/office/drawing/2014/main" val="20012"/>
                    </a:ext>
                  </a:extLst>
                </a:gridCol>
                <a:gridCol w="653143">
                  <a:extLst>
                    <a:ext uri="{9D8B030D-6E8A-4147-A177-3AD203B41FA5}">
                      <a16:colId xmlns="" xmlns:a16="http://schemas.microsoft.com/office/drawing/2014/main" val="20013"/>
                    </a:ext>
                  </a:extLst>
                </a:gridCol>
              </a:tblGrid>
              <a:tr h="583638">
                <a:tc>
                  <a:txBody>
                    <a:bodyPr/>
                    <a:lstStyle/>
                    <a:p>
                      <a:pPr algn="ctr"/>
                      <a:r>
                        <a:rPr lang="id-ID" sz="1000" dirty="0" smtClean="0">
                          <a:latin typeface="Tahoma" pitchFamily="34" charset="0"/>
                          <a:ea typeface="Tahoma" pitchFamily="34" charset="0"/>
                          <a:cs typeface="Tahoma" pitchFamily="34" charset="0"/>
                        </a:rPr>
                        <a:t>NO</a:t>
                      </a:r>
                      <a:endParaRPr lang="id-ID" sz="1000" dirty="0">
                        <a:latin typeface="Tahoma" pitchFamily="34" charset="0"/>
                        <a:ea typeface="Tahoma" pitchFamily="34" charset="0"/>
                        <a:cs typeface="Tahoma" pitchFamily="34" charset="0"/>
                      </a:endParaRPr>
                    </a:p>
                  </a:txBody>
                  <a:tcPr anchor="ctr"/>
                </a:tc>
                <a:tc>
                  <a:txBody>
                    <a:bodyPr/>
                    <a:lstStyle/>
                    <a:p>
                      <a:pPr algn="l"/>
                      <a:r>
                        <a:rPr lang="id-ID" sz="1000" dirty="0" smtClean="0">
                          <a:latin typeface="Tahoma" pitchFamily="34" charset="0"/>
                          <a:ea typeface="Tahoma" pitchFamily="34" charset="0"/>
                          <a:cs typeface="Tahoma" pitchFamily="34" charset="0"/>
                        </a:rPr>
                        <a:t>I.</a:t>
                      </a:r>
                      <a:r>
                        <a:rPr lang="id-ID" sz="1000" baseline="0" dirty="0" smtClean="0">
                          <a:latin typeface="Tahoma" pitchFamily="34" charset="0"/>
                          <a:ea typeface="Tahoma" pitchFamily="34" charset="0"/>
                          <a:cs typeface="Tahoma" pitchFamily="34" charset="0"/>
                        </a:rPr>
                        <a:t> Kegiatan Tugas Pokok Jabatan</a:t>
                      </a:r>
                      <a:endParaRPr lang="id-ID" sz="1000" dirty="0">
                        <a:latin typeface="Tahoma" pitchFamily="34" charset="0"/>
                        <a:ea typeface="Tahoma" pitchFamily="34" charset="0"/>
                        <a:cs typeface="Tahoma" pitchFamily="34" charset="0"/>
                      </a:endParaRPr>
                    </a:p>
                  </a:txBody>
                  <a:tcPr anchor="ctr"/>
                </a:tc>
                <a:tc>
                  <a:txBody>
                    <a:bodyPr/>
                    <a:lstStyle/>
                    <a:p>
                      <a:pPr algn="ctr"/>
                      <a:r>
                        <a:rPr lang="id-ID" sz="1000" dirty="0" smtClean="0">
                          <a:latin typeface="Tahoma" pitchFamily="34" charset="0"/>
                          <a:ea typeface="Tahoma" pitchFamily="34" charset="0"/>
                          <a:cs typeface="Tahoma" pitchFamily="34" charset="0"/>
                        </a:rPr>
                        <a:t>AK</a:t>
                      </a:r>
                      <a:endParaRPr lang="id-ID" sz="1000" dirty="0">
                        <a:latin typeface="Tahoma" pitchFamily="34" charset="0"/>
                        <a:ea typeface="Tahoma" pitchFamily="34" charset="0"/>
                        <a:cs typeface="Tahoma" pitchFamily="34" charset="0"/>
                      </a:endParaRPr>
                    </a:p>
                  </a:txBody>
                  <a:tcPr anchor="ctr"/>
                </a:tc>
                <a:tc gridSpan="4">
                  <a:txBody>
                    <a:bodyPr/>
                    <a:lstStyle/>
                    <a:p>
                      <a:pPr algn="ctr"/>
                      <a:r>
                        <a:rPr lang="id-ID" sz="1000" dirty="0" smtClean="0">
                          <a:latin typeface="Tahoma" pitchFamily="34" charset="0"/>
                          <a:ea typeface="Tahoma" pitchFamily="34" charset="0"/>
                          <a:cs typeface="Tahoma" pitchFamily="34" charset="0"/>
                        </a:rPr>
                        <a:t>Target</a:t>
                      </a:r>
                      <a:endParaRPr lang="id-ID" sz="1000" dirty="0">
                        <a:latin typeface="Tahoma" pitchFamily="34" charset="0"/>
                        <a:ea typeface="Tahoma" pitchFamily="34" charset="0"/>
                        <a:cs typeface="Tahoma" pitchFamily="34" charset="0"/>
                      </a:endParaRPr>
                    </a:p>
                  </a:txBody>
                  <a:tcPr anchor="ct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a:txBody>
                    <a:bodyPr/>
                    <a:lstStyle/>
                    <a:p>
                      <a:pPr algn="ctr"/>
                      <a:r>
                        <a:rPr lang="id-ID" sz="1000" dirty="0" smtClean="0">
                          <a:latin typeface="Tahoma" pitchFamily="34" charset="0"/>
                          <a:ea typeface="Tahoma" pitchFamily="34" charset="0"/>
                          <a:cs typeface="Tahoma" pitchFamily="34" charset="0"/>
                        </a:rPr>
                        <a:t>AK</a:t>
                      </a:r>
                      <a:endParaRPr lang="id-ID" sz="1000" dirty="0">
                        <a:latin typeface="Tahoma" pitchFamily="34" charset="0"/>
                        <a:ea typeface="Tahoma" pitchFamily="34" charset="0"/>
                        <a:cs typeface="Tahoma" pitchFamily="34" charset="0"/>
                      </a:endParaRPr>
                    </a:p>
                  </a:txBody>
                  <a:tcPr anchor="ctr"/>
                </a:tc>
                <a:tc gridSpan="4">
                  <a:txBody>
                    <a:bodyPr/>
                    <a:lstStyle/>
                    <a:p>
                      <a:pPr algn="ctr"/>
                      <a:r>
                        <a:rPr lang="id-ID" sz="1000" dirty="0" smtClean="0">
                          <a:latin typeface="Tahoma" pitchFamily="34" charset="0"/>
                          <a:ea typeface="Tahoma" pitchFamily="34" charset="0"/>
                          <a:cs typeface="Tahoma" pitchFamily="34" charset="0"/>
                        </a:rPr>
                        <a:t>REALISASI</a:t>
                      </a:r>
                      <a:endParaRPr lang="id-ID" sz="1000" dirty="0">
                        <a:latin typeface="Tahoma" pitchFamily="34" charset="0"/>
                        <a:ea typeface="Tahoma" pitchFamily="34" charset="0"/>
                        <a:cs typeface="Tahoma" pitchFamily="34" charset="0"/>
                      </a:endParaRPr>
                    </a:p>
                  </a:txBody>
                  <a:tcPr anchor="ctr"/>
                </a:tc>
                <a:tc hMerge="1">
                  <a:txBody>
                    <a:bodyPr/>
                    <a:lstStyle/>
                    <a:p>
                      <a:endParaRPr lang="id-ID" sz="1000" dirty="0"/>
                    </a:p>
                  </a:txBody>
                  <a:tcPr/>
                </a:tc>
                <a:tc hMerge="1">
                  <a:txBody>
                    <a:bodyPr/>
                    <a:lstStyle/>
                    <a:p>
                      <a:endParaRPr lang="id-ID" sz="1000"/>
                    </a:p>
                  </a:txBody>
                  <a:tcPr/>
                </a:tc>
                <a:tc hMerge="1">
                  <a:txBody>
                    <a:bodyPr/>
                    <a:lstStyle/>
                    <a:p>
                      <a:endParaRPr lang="id-ID" sz="1000" dirty="0"/>
                    </a:p>
                  </a:txBody>
                  <a:tcPr/>
                </a:tc>
                <a:tc>
                  <a:txBody>
                    <a:bodyPr/>
                    <a:lstStyle/>
                    <a:p>
                      <a:pPr algn="ctr"/>
                      <a:r>
                        <a:rPr lang="id-ID" sz="1000" dirty="0" smtClean="0">
                          <a:latin typeface="Tahoma" pitchFamily="34" charset="0"/>
                          <a:ea typeface="Tahoma" pitchFamily="34" charset="0"/>
                          <a:cs typeface="Tahoma" pitchFamily="34" charset="0"/>
                        </a:rPr>
                        <a:t>PENGHI-TUNGAN</a:t>
                      </a:r>
                      <a:endParaRPr lang="id-ID" sz="1000" dirty="0">
                        <a:latin typeface="Tahoma" pitchFamily="34" charset="0"/>
                        <a:ea typeface="Tahoma" pitchFamily="34" charset="0"/>
                        <a:cs typeface="Tahoma" pitchFamily="34" charset="0"/>
                      </a:endParaRPr>
                    </a:p>
                  </a:txBody>
                  <a:tcPr anchor="ctr"/>
                </a:tc>
                <a:tc>
                  <a:txBody>
                    <a:bodyPr/>
                    <a:lstStyle/>
                    <a:p>
                      <a:pPr algn="ctr"/>
                      <a:r>
                        <a:rPr lang="id-ID" sz="1000" dirty="0" smtClean="0">
                          <a:latin typeface="Tahoma" pitchFamily="34" charset="0"/>
                          <a:ea typeface="Tahoma" pitchFamily="34" charset="0"/>
                          <a:cs typeface="Tahoma" pitchFamily="34" charset="0"/>
                        </a:rPr>
                        <a:t>NILAI CAPAIAN SKP</a:t>
                      </a:r>
                      <a:endParaRPr lang="id-ID" sz="10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0"/>
                  </a:ext>
                </a:extLst>
              </a:tr>
              <a:tr h="421516">
                <a:tc>
                  <a:txBody>
                    <a:bodyPr/>
                    <a:lstStyle/>
                    <a:p>
                      <a:endParaRPr lang="id-ID" sz="1000" dirty="0">
                        <a:latin typeface="Tahoma" pitchFamily="34" charset="0"/>
                        <a:ea typeface="Tahoma" pitchFamily="34" charset="0"/>
                        <a:cs typeface="Tahoma" pitchFamily="34" charset="0"/>
                      </a:endParaRPr>
                    </a:p>
                  </a:txBody>
                  <a:tcPr/>
                </a:tc>
                <a:tc>
                  <a:txBody>
                    <a:bodyPr/>
                    <a:lstStyle/>
                    <a:p>
                      <a:endParaRPr lang="id-ID" sz="1000" dirty="0">
                        <a:latin typeface="Tahoma" pitchFamily="34" charset="0"/>
                        <a:ea typeface="Tahoma" pitchFamily="34" charset="0"/>
                        <a:cs typeface="Tahoma" pitchFamily="34" charset="0"/>
                      </a:endParaRPr>
                    </a:p>
                  </a:txBody>
                  <a:tcPr/>
                </a:tc>
                <a:tc>
                  <a:txBody>
                    <a:bodyPr/>
                    <a:lstStyle/>
                    <a:p>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Kuan/</a:t>
                      </a:r>
                    </a:p>
                    <a:p>
                      <a:pPr algn="ctr"/>
                      <a:r>
                        <a:rPr lang="id-ID" sz="1000" dirty="0" smtClean="0">
                          <a:latin typeface="Tahoma" pitchFamily="34" charset="0"/>
                          <a:ea typeface="Tahoma" pitchFamily="34" charset="0"/>
                          <a:cs typeface="Tahoma" pitchFamily="34" charset="0"/>
                        </a:rPr>
                        <a:t>Output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Kual/</a:t>
                      </a:r>
                    </a:p>
                    <a:p>
                      <a:pPr algn="ctr"/>
                      <a:r>
                        <a:rPr lang="id-ID" sz="1000" dirty="0" smtClean="0">
                          <a:latin typeface="Tahoma" pitchFamily="34" charset="0"/>
                          <a:ea typeface="Tahoma" pitchFamily="34" charset="0"/>
                          <a:cs typeface="Tahoma" pitchFamily="34" charset="0"/>
                        </a:rPr>
                        <a:t>Mutu</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Waktu</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Biaya</a:t>
                      </a: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Kuan/</a:t>
                      </a:r>
                    </a:p>
                    <a:p>
                      <a:pPr algn="ctr"/>
                      <a:r>
                        <a:rPr lang="id-ID" sz="1000" dirty="0" smtClean="0">
                          <a:latin typeface="Tahoma" pitchFamily="34" charset="0"/>
                          <a:ea typeface="Tahoma" pitchFamily="34" charset="0"/>
                          <a:cs typeface="Tahoma" pitchFamily="34" charset="0"/>
                        </a:rPr>
                        <a:t>Output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Kual/</a:t>
                      </a:r>
                    </a:p>
                    <a:p>
                      <a:pPr algn="ctr"/>
                      <a:r>
                        <a:rPr lang="id-ID" sz="1000" dirty="0" smtClean="0">
                          <a:latin typeface="Tahoma" pitchFamily="34" charset="0"/>
                          <a:ea typeface="Tahoma" pitchFamily="34" charset="0"/>
                          <a:cs typeface="Tahoma" pitchFamily="34" charset="0"/>
                        </a:rPr>
                        <a:t>Mutu</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Waktu</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Biaya</a:t>
                      </a:r>
                      <a:endParaRPr lang="id-ID" sz="1000" dirty="0">
                        <a:latin typeface="Tahoma" pitchFamily="34" charset="0"/>
                        <a:ea typeface="Tahoma" pitchFamily="34" charset="0"/>
                        <a:cs typeface="Tahoma" pitchFamily="34" charset="0"/>
                      </a:endParaRPr>
                    </a:p>
                  </a:txBody>
                  <a:tcPr/>
                </a:tc>
                <a:tc>
                  <a:txBody>
                    <a:bodyPr/>
                    <a:lstStyle/>
                    <a:p>
                      <a:endParaRPr lang="id-ID" sz="1000" dirty="0">
                        <a:latin typeface="Tahoma" pitchFamily="34" charset="0"/>
                        <a:ea typeface="Tahoma" pitchFamily="34" charset="0"/>
                        <a:cs typeface="Tahoma" pitchFamily="34" charset="0"/>
                      </a:endParaRPr>
                    </a:p>
                  </a:txBody>
                  <a:tcPr/>
                </a:tc>
                <a:tc>
                  <a:txBody>
                    <a:bodyPr/>
                    <a:lstStyle/>
                    <a:p>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1"/>
                  </a:ext>
                </a:extLst>
              </a:tr>
              <a:tr h="194546">
                <a:tc>
                  <a:txBody>
                    <a:bodyPr/>
                    <a:lstStyle/>
                    <a:p>
                      <a:pPr algn="ctr"/>
                      <a:r>
                        <a:rPr lang="id-ID" sz="1000" dirty="0" smtClean="0">
                          <a:latin typeface="Tahoma" pitchFamily="34" charset="0"/>
                          <a:ea typeface="Tahoma" pitchFamily="34" charset="0"/>
                          <a:cs typeface="Tahoma" pitchFamily="34" charset="0"/>
                        </a:rPr>
                        <a:t>1</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2</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3</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4</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5</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6</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7</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9</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10</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11</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12</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13</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14</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2"/>
                  </a:ext>
                </a:extLst>
              </a:tr>
              <a:tr h="583638">
                <a:tc>
                  <a:txBody>
                    <a:bodyPr/>
                    <a:lstStyle/>
                    <a:p>
                      <a:pPr algn="ctr"/>
                      <a:r>
                        <a:rPr lang="id-ID" sz="1000" dirty="0" smtClean="0">
                          <a:latin typeface="Tahoma" pitchFamily="34" charset="0"/>
                          <a:ea typeface="Tahoma" pitchFamily="34" charset="0"/>
                          <a:cs typeface="Tahoma" pitchFamily="34" charset="0"/>
                        </a:rPr>
                        <a:t>1</a:t>
                      </a:r>
                      <a:endParaRPr lang="id-ID" sz="1000" dirty="0">
                        <a:latin typeface="Tahoma" pitchFamily="34" charset="0"/>
                        <a:ea typeface="Tahoma" pitchFamily="34" charset="0"/>
                        <a:cs typeface="Tahoma" pitchFamily="34" charset="0"/>
                      </a:endParaRPr>
                    </a:p>
                  </a:txBody>
                  <a:tcPr/>
                </a:tc>
                <a:tc>
                  <a:txBody>
                    <a:bodyPr/>
                    <a:lstStyle/>
                    <a:p>
                      <a:r>
                        <a:rPr lang="id-ID" sz="1000" dirty="0" smtClean="0">
                          <a:latin typeface="Tahoma" pitchFamily="34" charset="0"/>
                          <a:ea typeface="Tahoma" pitchFamily="34" charset="0"/>
                          <a:cs typeface="Tahoma" pitchFamily="34" charset="0"/>
                        </a:rPr>
                        <a:t>Menyelesaikan Nota Persetujuan KP </a:t>
                      </a:r>
                      <a:r>
                        <a:rPr lang="id-ID" sz="1000" baseline="0" dirty="0" smtClean="0">
                          <a:latin typeface="Tahoma" pitchFamily="34" charset="0"/>
                          <a:ea typeface="Tahoma" pitchFamily="34" charset="0"/>
                          <a:cs typeface="Tahoma" pitchFamily="34" charset="0"/>
                        </a:rPr>
                        <a:t>Guru Golru III/d ke bawah</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500</a:t>
                      </a:r>
                    </a:p>
                    <a:p>
                      <a:pPr algn="ctr"/>
                      <a:r>
                        <a:rPr lang="id-ID" sz="1000" dirty="0" smtClean="0">
                          <a:latin typeface="Tahoma" pitchFamily="34" charset="0"/>
                          <a:ea typeface="Tahoma" pitchFamily="34" charset="0"/>
                          <a:cs typeface="Tahoma" pitchFamily="34" charset="0"/>
                        </a:rPr>
                        <a:t>250</a:t>
                      </a:r>
                    </a:p>
                    <a:p>
                      <a:pPr algn="ctr"/>
                      <a:r>
                        <a:rPr lang="id-ID" sz="1000" dirty="0" smtClean="0">
                          <a:latin typeface="Tahoma" pitchFamily="34" charset="0"/>
                          <a:ea typeface="Tahoma" pitchFamily="34" charset="0"/>
                          <a:cs typeface="Tahoma" pitchFamily="34" charset="0"/>
                        </a:rPr>
                        <a:t>NP</a:t>
                      </a: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100</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12</a:t>
                      </a:r>
                    </a:p>
                    <a:p>
                      <a:pPr algn="ctr"/>
                      <a:r>
                        <a:rPr lang="id-ID" sz="1000" dirty="0" smtClean="0">
                          <a:latin typeface="Tahoma" pitchFamily="34" charset="0"/>
                          <a:ea typeface="Tahoma" pitchFamily="34" charset="0"/>
                          <a:cs typeface="Tahoma" pitchFamily="34" charset="0"/>
                        </a:rPr>
                        <a:t>6</a:t>
                      </a:r>
                    </a:p>
                    <a:p>
                      <a:pPr algn="ctr"/>
                      <a:r>
                        <a:rPr lang="id-ID" sz="1000" dirty="0" smtClean="0">
                          <a:latin typeface="Tahoma" pitchFamily="34" charset="0"/>
                          <a:ea typeface="Tahoma" pitchFamily="34" charset="0"/>
                          <a:cs typeface="Tahoma" pitchFamily="34" charset="0"/>
                        </a:rPr>
                        <a:t>Bln</a:t>
                      </a: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250</a:t>
                      </a:r>
                    </a:p>
                    <a:p>
                      <a:pPr algn="ctr"/>
                      <a:r>
                        <a:rPr lang="id-ID" sz="1000" dirty="0" smtClean="0">
                          <a:latin typeface="Tahoma" pitchFamily="34" charset="0"/>
                          <a:ea typeface="Tahoma" pitchFamily="34" charset="0"/>
                          <a:cs typeface="Tahoma" pitchFamily="34" charset="0"/>
                        </a:rPr>
                        <a:t>NP</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85</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6</a:t>
                      </a:r>
                    </a:p>
                    <a:p>
                      <a:pPr algn="ctr"/>
                      <a:r>
                        <a:rPr lang="id-ID" sz="1000" dirty="0" smtClean="0">
                          <a:latin typeface="Tahoma" pitchFamily="34" charset="0"/>
                          <a:ea typeface="Tahoma" pitchFamily="34" charset="0"/>
                          <a:cs typeface="Tahoma" pitchFamily="34" charset="0"/>
                        </a:rPr>
                        <a:t>bln</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276</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92</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3"/>
                  </a:ext>
                </a:extLst>
              </a:tr>
              <a:tr h="583638">
                <a:tc>
                  <a:txBody>
                    <a:bodyPr/>
                    <a:lstStyle/>
                    <a:p>
                      <a:pPr algn="ctr"/>
                      <a:r>
                        <a:rPr lang="id-ID" sz="1000" dirty="0" smtClean="0">
                          <a:latin typeface="Tahoma" pitchFamily="34" charset="0"/>
                          <a:ea typeface="Tahoma" pitchFamily="34" charset="0"/>
                          <a:cs typeface="Tahoma" pitchFamily="34" charset="0"/>
                        </a:rPr>
                        <a:t>2</a:t>
                      </a:r>
                      <a:endParaRPr lang="id-ID" sz="1000" dirty="0">
                        <a:latin typeface="Tahoma" pitchFamily="34" charset="0"/>
                        <a:ea typeface="Tahoma" pitchFamily="34" charset="0"/>
                        <a:cs typeface="Tahoma" pitchFamily="34" charset="0"/>
                      </a:endParaRPr>
                    </a:p>
                  </a:txBody>
                  <a:tcPr/>
                </a:tc>
                <a:tc>
                  <a:txBody>
                    <a:bodyPr/>
                    <a:lstStyle/>
                    <a:p>
                      <a:r>
                        <a:rPr lang="id-ID" sz="1000" dirty="0" smtClean="0">
                          <a:latin typeface="Tahoma" pitchFamily="34" charset="0"/>
                          <a:ea typeface="Tahoma" pitchFamily="34" charset="0"/>
                          <a:cs typeface="Tahoma" pitchFamily="34" charset="0"/>
                        </a:rPr>
                        <a:t>Menyelesaikan Nota Persetujuan KP </a:t>
                      </a:r>
                      <a:r>
                        <a:rPr lang="id-ID" sz="1000" baseline="0" dirty="0" smtClean="0">
                          <a:latin typeface="Tahoma" pitchFamily="34" charset="0"/>
                          <a:ea typeface="Tahoma" pitchFamily="34" charset="0"/>
                          <a:cs typeface="Tahoma" pitchFamily="34" charset="0"/>
                        </a:rPr>
                        <a:t>Penilik Sekolah Golru III/d ke bawah</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1500</a:t>
                      </a:r>
                    </a:p>
                    <a:p>
                      <a:pPr algn="ctr"/>
                      <a:r>
                        <a:rPr lang="id-ID" sz="1000" dirty="0" smtClean="0">
                          <a:latin typeface="Tahoma" pitchFamily="34" charset="0"/>
                          <a:ea typeface="Tahoma" pitchFamily="34" charset="0"/>
                          <a:cs typeface="Tahoma" pitchFamily="34" charset="0"/>
                        </a:rPr>
                        <a:t>750</a:t>
                      </a:r>
                    </a:p>
                    <a:p>
                      <a:pPr algn="ctr"/>
                      <a:r>
                        <a:rPr lang="id-ID" sz="1000" dirty="0" smtClean="0">
                          <a:latin typeface="Tahoma" pitchFamily="34" charset="0"/>
                          <a:ea typeface="Tahoma" pitchFamily="34" charset="0"/>
                          <a:cs typeface="Tahoma" pitchFamily="34" charset="0"/>
                        </a:rPr>
                        <a:t>NP</a:t>
                      </a: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100</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12</a:t>
                      </a:r>
                    </a:p>
                    <a:p>
                      <a:pPr algn="ctr"/>
                      <a:r>
                        <a:rPr lang="id-ID" sz="1000" dirty="0" smtClean="0">
                          <a:latin typeface="Tahoma" pitchFamily="34" charset="0"/>
                          <a:ea typeface="Tahoma" pitchFamily="34" charset="0"/>
                          <a:cs typeface="Tahoma" pitchFamily="34" charset="0"/>
                        </a:rPr>
                        <a:t>6</a:t>
                      </a:r>
                    </a:p>
                    <a:p>
                      <a:pPr algn="ctr"/>
                      <a:r>
                        <a:rPr lang="id-ID" sz="1000" dirty="0" smtClean="0">
                          <a:latin typeface="Tahoma" pitchFamily="34" charset="0"/>
                          <a:ea typeface="Tahoma" pitchFamily="34" charset="0"/>
                          <a:cs typeface="Tahoma" pitchFamily="34" charset="0"/>
                        </a:rPr>
                        <a:t>Bln</a:t>
                      </a: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700</a:t>
                      </a:r>
                    </a:p>
                    <a:p>
                      <a:pPr algn="ctr"/>
                      <a:r>
                        <a:rPr lang="id-ID" sz="1000" dirty="0" smtClean="0">
                          <a:latin typeface="Tahoma" pitchFamily="34" charset="0"/>
                          <a:ea typeface="Tahoma" pitchFamily="34" charset="0"/>
                          <a:cs typeface="Tahoma" pitchFamily="34" charset="0"/>
                        </a:rPr>
                        <a:t>NP</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80</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6</a:t>
                      </a:r>
                    </a:p>
                    <a:p>
                      <a:pPr algn="ctr"/>
                      <a:r>
                        <a:rPr lang="id-ID" sz="1000" dirty="0" smtClean="0">
                          <a:latin typeface="Tahoma" pitchFamily="34" charset="0"/>
                          <a:ea typeface="Tahoma" pitchFamily="34" charset="0"/>
                          <a:cs typeface="Tahoma" pitchFamily="34" charset="0"/>
                        </a:rPr>
                        <a:t>bln</a:t>
                      </a:r>
                    </a:p>
                    <a:p>
                      <a:pPr algn="ct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269,33</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89,78</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4"/>
                  </a:ext>
                </a:extLst>
              </a:tr>
              <a:tr h="745759">
                <a:tc>
                  <a:txBody>
                    <a:bodyPr/>
                    <a:lstStyle/>
                    <a:p>
                      <a:pPr algn="ctr"/>
                      <a:r>
                        <a:rPr lang="id-ID" sz="1000" dirty="0" smtClean="0">
                          <a:latin typeface="Tahoma" pitchFamily="34" charset="0"/>
                          <a:ea typeface="Tahoma" pitchFamily="34" charset="0"/>
                          <a:cs typeface="Tahoma" pitchFamily="34" charset="0"/>
                        </a:rPr>
                        <a:t>3</a:t>
                      </a:r>
                      <a:endParaRPr lang="id-ID" sz="10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dirty="0" smtClean="0">
                          <a:latin typeface="Tahoma" pitchFamily="34" charset="0"/>
                          <a:ea typeface="Tahoma" pitchFamily="34" charset="0"/>
                          <a:cs typeface="Tahoma" pitchFamily="34" charset="0"/>
                        </a:rPr>
                        <a:t>Menyelesaikan Nota Persetujuan KP </a:t>
                      </a:r>
                      <a:r>
                        <a:rPr lang="id-ID" sz="1000" baseline="0" dirty="0" smtClean="0">
                          <a:latin typeface="Tahoma" pitchFamily="34" charset="0"/>
                          <a:ea typeface="Tahoma" pitchFamily="34" charset="0"/>
                          <a:cs typeface="Tahoma" pitchFamily="34" charset="0"/>
                        </a:rPr>
                        <a:t>Jabatan Fungsional Tertentu Golru III/d ke bawah</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1500</a:t>
                      </a:r>
                    </a:p>
                    <a:p>
                      <a:pPr algn="ctr"/>
                      <a:r>
                        <a:rPr lang="id-ID" sz="1000" dirty="0" smtClean="0">
                          <a:latin typeface="Tahoma" pitchFamily="34" charset="0"/>
                          <a:ea typeface="Tahoma" pitchFamily="34" charset="0"/>
                          <a:cs typeface="Tahoma" pitchFamily="34" charset="0"/>
                        </a:rPr>
                        <a:t>750</a:t>
                      </a:r>
                    </a:p>
                    <a:p>
                      <a:pPr algn="ctr"/>
                      <a:r>
                        <a:rPr lang="id-ID" sz="1000" dirty="0" smtClean="0">
                          <a:latin typeface="Tahoma" pitchFamily="34" charset="0"/>
                          <a:ea typeface="Tahoma" pitchFamily="34" charset="0"/>
                          <a:cs typeface="Tahoma" pitchFamily="34" charset="0"/>
                        </a:rPr>
                        <a:t>NP</a:t>
                      </a:r>
                    </a:p>
                    <a:p>
                      <a:pPr algn="ct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100</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12</a:t>
                      </a:r>
                    </a:p>
                    <a:p>
                      <a:pPr algn="ctr"/>
                      <a:r>
                        <a:rPr lang="id-ID" sz="1000" dirty="0" smtClean="0">
                          <a:latin typeface="Tahoma" pitchFamily="34" charset="0"/>
                          <a:ea typeface="Tahoma" pitchFamily="34" charset="0"/>
                          <a:cs typeface="Tahoma" pitchFamily="34" charset="0"/>
                        </a:rPr>
                        <a:t>6 bln</a:t>
                      </a:r>
                      <a:endParaRPr lang="id-ID" sz="1000"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600</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80</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6</a:t>
                      </a:r>
                    </a:p>
                    <a:p>
                      <a:pPr algn="ctr"/>
                      <a:r>
                        <a:rPr lang="id-ID" sz="1000" dirty="0" smtClean="0">
                          <a:latin typeface="Tahoma" pitchFamily="34" charset="0"/>
                          <a:ea typeface="Tahoma" pitchFamily="34" charset="0"/>
                          <a:cs typeface="Tahoma" pitchFamily="34" charset="0"/>
                        </a:rPr>
                        <a:t>bln</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256</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85,33</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5"/>
                  </a:ext>
                </a:extLst>
              </a:tr>
              <a:tr h="290761">
                <a:tc>
                  <a:txBody>
                    <a:bodyPr/>
                    <a:lstStyle/>
                    <a:p>
                      <a:pPr algn="ctr"/>
                      <a:r>
                        <a:rPr lang="id-ID" sz="1000" dirty="0" smtClean="0">
                          <a:latin typeface="Tahoma" pitchFamily="34" charset="0"/>
                          <a:ea typeface="Tahoma" pitchFamily="34" charset="0"/>
                          <a:cs typeface="Tahoma" pitchFamily="34" charset="0"/>
                        </a:rPr>
                        <a:t>4</a:t>
                      </a:r>
                      <a:endParaRPr lang="id-ID" sz="1000" dirty="0">
                        <a:latin typeface="Tahoma" pitchFamily="34" charset="0"/>
                        <a:ea typeface="Tahoma" pitchFamily="34" charset="0"/>
                        <a:cs typeface="Tahoma" pitchFamily="34" charset="0"/>
                      </a:endParaRPr>
                    </a:p>
                  </a:txBody>
                  <a:tcPr/>
                </a:tc>
                <a:tc>
                  <a:txBody>
                    <a:bodyPr/>
                    <a:lstStyle/>
                    <a:p>
                      <a:r>
                        <a:rPr lang="id-ID" sz="1000" strike="sngStrike" dirty="0" smtClean="0">
                          <a:latin typeface="Tahoma" pitchFamily="34" charset="0"/>
                          <a:ea typeface="Tahoma" pitchFamily="34" charset="0"/>
                          <a:cs typeface="Tahoma" pitchFamily="34" charset="0"/>
                        </a:rPr>
                        <a:t>Membuat laporan tahunan</a:t>
                      </a:r>
                      <a:endParaRPr lang="id-ID" sz="1000" strike="sngStrike"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strike="sngStrike" dirty="0" smtClean="0">
                          <a:latin typeface="Tahoma" pitchFamily="34" charset="0"/>
                          <a:ea typeface="Tahoma" pitchFamily="34" charset="0"/>
                          <a:cs typeface="Tahoma" pitchFamily="34" charset="0"/>
                        </a:rPr>
                        <a:t>1 laporan</a:t>
                      </a:r>
                      <a:endParaRPr lang="id-ID" sz="1000" strike="sngStrike"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strike="sngStrike" dirty="0" smtClean="0">
                          <a:latin typeface="Tahoma" pitchFamily="34" charset="0"/>
                          <a:ea typeface="Tahoma" pitchFamily="34" charset="0"/>
                          <a:cs typeface="Tahoma" pitchFamily="34" charset="0"/>
                        </a:rPr>
                        <a:t>100</a:t>
                      </a:r>
                      <a:endParaRPr lang="id-ID" sz="1000" strike="sngStrike"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strike="sngStrike" dirty="0" smtClean="0">
                          <a:latin typeface="Tahoma" pitchFamily="34" charset="0"/>
                          <a:ea typeface="Tahoma" pitchFamily="34" charset="0"/>
                          <a:cs typeface="Tahoma" pitchFamily="34" charset="0"/>
                        </a:rPr>
                        <a:t>12 bln</a:t>
                      </a:r>
                      <a:endParaRPr lang="id-ID" sz="1000" strike="sngStrike" dirty="0">
                        <a:latin typeface="Tahoma" pitchFamily="34" charset="0"/>
                        <a:ea typeface="Tahoma" pitchFamily="34" charset="0"/>
                        <a:cs typeface="Tahoma" pitchFamily="34" charset="0"/>
                      </a:endParaRPr>
                    </a:p>
                  </a:txBody>
                  <a:tcPr>
                    <a:solidFill>
                      <a:schemeClr val="accent1">
                        <a:lumMod val="60000"/>
                        <a:lumOff val="40000"/>
                      </a:schemeClr>
                    </a:solidFill>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tc>
                  <a:txBody>
                    <a:bodyPr/>
                    <a:lstStyle/>
                    <a:p>
                      <a:pPr algn="ctr"/>
                      <a:r>
                        <a:rPr lang="id-ID" sz="1000" dirty="0" smtClean="0">
                          <a:latin typeface="Tahoma" pitchFamily="34" charset="0"/>
                          <a:ea typeface="Tahoma" pitchFamily="34" charset="0"/>
                          <a:cs typeface="Tahoma" pitchFamily="34" charset="0"/>
                        </a:rPr>
                        <a:t>-</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6"/>
                  </a:ext>
                </a:extLst>
              </a:tr>
              <a:tr h="389092">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dirty="0" smtClean="0">
                          <a:latin typeface="Tahoma" pitchFamily="34" charset="0"/>
                          <a:ea typeface="Tahoma" pitchFamily="34" charset="0"/>
                          <a:cs typeface="Tahoma" pitchFamily="34" charset="0"/>
                        </a:rPr>
                        <a:t>II Tugas Tambahan dan kreativitas unsur penunjang:</a:t>
                      </a: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7"/>
                  </a:ext>
                </a:extLst>
              </a:tr>
              <a:tr h="243182">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dirty="0" smtClean="0">
                          <a:latin typeface="Tahoma" pitchFamily="34" charset="0"/>
                          <a:ea typeface="Tahoma" pitchFamily="34" charset="0"/>
                          <a:cs typeface="Tahoma" pitchFamily="34" charset="0"/>
                        </a:rPr>
                        <a:t>a. Tugas Tambahan</a:t>
                      </a: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8"/>
                  </a:ext>
                </a:extLst>
              </a:tr>
              <a:tr h="243182">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dirty="0" smtClean="0">
                          <a:latin typeface="Tahoma" pitchFamily="34" charset="0"/>
                          <a:ea typeface="Tahoma" pitchFamily="34" charset="0"/>
                          <a:cs typeface="Tahoma" pitchFamily="34" charset="0"/>
                        </a:rPr>
                        <a:t>b. Kreativitas</a:t>
                      </a: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smtClean="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tc>
                  <a:txBody>
                    <a:bodyPr/>
                    <a:lstStyle/>
                    <a:p>
                      <a:pPr algn="ct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9"/>
                  </a:ext>
                </a:extLst>
              </a:tr>
              <a:tr h="243182">
                <a:tc rowSpan="2" gridSpan="13">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id-ID" sz="1000" b="1" dirty="0" smtClean="0">
                          <a:latin typeface="Tahoma" pitchFamily="34" charset="0"/>
                          <a:ea typeface="Tahoma" pitchFamily="34" charset="0"/>
                          <a:cs typeface="Tahoma" pitchFamily="34" charset="0"/>
                        </a:rPr>
                        <a:t>NILAI CAPAIAN SK</a:t>
                      </a:r>
                      <a:r>
                        <a:rPr lang="id-ID" sz="1000" dirty="0" smtClean="0">
                          <a:latin typeface="Tahoma" pitchFamily="34" charset="0"/>
                          <a:ea typeface="Tahoma" pitchFamily="34" charset="0"/>
                          <a:cs typeface="Tahoma" pitchFamily="34" charset="0"/>
                        </a:rPr>
                        <a:t>                                                                        (429,99:5)=</a:t>
                      </a:r>
                    </a:p>
                  </a:txBody>
                  <a:tcPr/>
                </a:tc>
                <a:tc rowSpan="2"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900" dirty="0" smtClean="0"/>
                    </a:p>
                  </a:txBody>
                  <a:tcPr/>
                </a:tc>
                <a:tc rowSpan="2" hMerge="1">
                  <a:txBody>
                    <a:bodyPr/>
                    <a:lstStyle/>
                    <a:p>
                      <a:pPr algn="ctr"/>
                      <a:endParaRPr lang="id-ID" sz="900" dirty="0"/>
                    </a:p>
                  </a:txBody>
                  <a:tcPr/>
                </a:tc>
                <a:tc rowSpan="2" hMerge="1">
                  <a:txBody>
                    <a:bodyPr/>
                    <a:lstStyle/>
                    <a:p>
                      <a:pPr algn="ctr"/>
                      <a:endParaRPr lang="id-ID" sz="900" dirty="0" smtClean="0"/>
                    </a:p>
                  </a:txBody>
                  <a:tcPr/>
                </a:tc>
                <a:tc rowSpan="2" hMerge="1">
                  <a:txBody>
                    <a:bodyPr/>
                    <a:lstStyle/>
                    <a:p>
                      <a:pPr algn="ctr"/>
                      <a:endParaRPr lang="id-ID" sz="900" dirty="0"/>
                    </a:p>
                  </a:txBody>
                  <a:tcPr/>
                </a:tc>
                <a:tc rowSpan="2" hMerge="1">
                  <a:txBody>
                    <a:bodyPr/>
                    <a:lstStyle/>
                    <a:p>
                      <a:pPr algn="ctr"/>
                      <a:endParaRPr lang="id-ID" sz="900" dirty="0"/>
                    </a:p>
                  </a:txBody>
                  <a:tcPr/>
                </a:tc>
                <a:tc rowSpan="2" hMerge="1">
                  <a:txBody>
                    <a:bodyPr/>
                    <a:lstStyle/>
                    <a:p>
                      <a:pPr algn="ctr"/>
                      <a:endParaRPr lang="id-ID" sz="900" dirty="0"/>
                    </a:p>
                  </a:txBody>
                  <a:tcPr/>
                </a:tc>
                <a:tc rowSpan="2" hMerge="1">
                  <a:txBody>
                    <a:bodyPr/>
                    <a:lstStyle/>
                    <a:p>
                      <a:pPr algn="ctr"/>
                      <a:endParaRPr lang="id-ID" sz="900" dirty="0"/>
                    </a:p>
                  </a:txBody>
                  <a:tcPr/>
                </a:tc>
                <a:tc rowSpan="2" hMerge="1">
                  <a:txBody>
                    <a:bodyPr/>
                    <a:lstStyle/>
                    <a:p>
                      <a:pPr algn="ctr"/>
                      <a:endParaRPr lang="id-ID" sz="900" dirty="0" smtClean="0"/>
                    </a:p>
                  </a:txBody>
                  <a:tcPr/>
                </a:tc>
                <a:tc rowSpan="2" hMerge="1">
                  <a:txBody>
                    <a:bodyPr/>
                    <a:lstStyle/>
                    <a:p>
                      <a:pPr algn="ctr"/>
                      <a:endParaRPr lang="id-ID" sz="900" dirty="0"/>
                    </a:p>
                  </a:txBody>
                  <a:tcPr/>
                </a:tc>
                <a:tc rowSpan="2" hMerge="1">
                  <a:txBody>
                    <a:bodyPr/>
                    <a:lstStyle/>
                    <a:p>
                      <a:pPr algn="ctr"/>
                      <a:endParaRPr lang="id-ID" sz="900" dirty="0"/>
                    </a:p>
                  </a:txBody>
                  <a:tcPr/>
                </a:tc>
                <a:tc rowSpan="2" hMerge="1">
                  <a:txBody>
                    <a:bodyPr/>
                    <a:lstStyle/>
                    <a:p>
                      <a:pPr algn="ctr"/>
                      <a:endParaRPr lang="id-ID" sz="900" dirty="0"/>
                    </a:p>
                  </a:txBody>
                  <a:tcPr/>
                </a:tc>
                <a:tc rowSpan="2" hMerge="1">
                  <a:txBody>
                    <a:bodyPr/>
                    <a:lstStyle/>
                    <a:p>
                      <a:pPr algn="ctr"/>
                      <a:endParaRPr lang="id-ID" sz="900" dirty="0"/>
                    </a:p>
                  </a:txBody>
                  <a:tcPr/>
                </a:tc>
                <a:tc>
                  <a:txBody>
                    <a:bodyPr/>
                    <a:lstStyle/>
                    <a:p>
                      <a:pPr algn="ctr"/>
                      <a:r>
                        <a:rPr lang="id-ID" sz="1000" dirty="0" smtClean="0">
                          <a:latin typeface="Tahoma" pitchFamily="34" charset="0"/>
                          <a:ea typeface="Tahoma" pitchFamily="34" charset="0"/>
                          <a:cs typeface="Tahoma" pitchFamily="34" charset="0"/>
                        </a:rPr>
                        <a:t>89,04</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10"/>
                  </a:ext>
                </a:extLst>
              </a:tr>
              <a:tr h="243182">
                <a:tc gridSpan="13" vMerge="1">
                  <a:txBody>
                    <a:bodyPr/>
                    <a:lstStyle/>
                    <a:p>
                      <a:pPr algn="ctr"/>
                      <a:endParaRPr lang="id-ID" sz="900" dirty="0"/>
                    </a:p>
                  </a:txBody>
                  <a:tcPr/>
                </a:tc>
                <a:tc hMerge="1"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900" dirty="0" smtClean="0"/>
                    </a:p>
                  </a:txBody>
                  <a:tcPr/>
                </a:tc>
                <a:tc hMerge="1" vMerge="1">
                  <a:txBody>
                    <a:bodyPr/>
                    <a:lstStyle/>
                    <a:p>
                      <a:pPr algn="ctr"/>
                      <a:endParaRPr lang="id-ID" sz="900" dirty="0"/>
                    </a:p>
                  </a:txBody>
                  <a:tcPr/>
                </a:tc>
                <a:tc hMerge="1" vMerge="1">
                  <a:txBody>
                    <a:bodyPr/>
                    <a:lstStyle/>
                    <a:p>
                      <a:pPr algn="ctr"/>
                      <a:endParaRPr lang="id-ID" sz="900" dirty="0" smtClean="0"/>
                    </a:p>
                  </a:txBody>
                  <a:tcPr/>
                </a:tc>
                <a:tc hMerge="1" vMerge="1">
                  <a:txBody>
                    <a:bodyPr/>
                    <a:lstStyle/>
                    <a:p>
                      <a:pPr algn="ctr"/>
                      <a:endParaRPr lang="id-ID" sz="900" dirty="0"/>
                    </a:p>
                  </a:txBody>
                  <a:tcPr/>
                </a:tc>
                <a:tc hMerge="1" vMerge="1">
                  <a:txBody>
                    <a:bodyPr/>
                    <a:lstStyle/>
                    <a:p>
                      <a:pPr algn="ctr"/>
                      <a:endParaRPr lang="id-ID" sz="900" dirty="0"/>
                    </a:p>
                  </a:txBody>
                  <a:tcPr/>
                </a:tc>
                <a:tc hMerge="1" vMerge="1">
                  <a:txBody>
                    <a:bodyPr/>
                    <a:lstStyle/>
                    <a:p>
                      <a:pPr algn="ctr"/>
                      <a:endParaRPr lang="id-ID" sz="900" dirty="0"/>
                    </a:p>
                  </a:txBody>
                  <a:tcPr/>
                </a:tc>
                <a:tc hMerge="1" vMerge="1">
                  <a:txBody>
                    <a:bodyPr/>
                    <a:lstStyle/>
                    <a:p>
                      <a:pPr algn="ctr"/>
                      <a:endParaRPr lang="id-ID" sz="900" dirty="0"/>
                    </a:p>
                  </a:txBody>
                  <a:tcPr/>
                </a:tc>
                <a:tc hMerge="1" vMerge="1">
                  <a:txBody>
                    <a:bodyPr/>
                    <a:lstStyle/>
                    <a:p>
                      <a:pPr algn="ctr"/>
                      <a:endParaRPr lang="id-ID" sz="900" dirty="0" smtClean="0"/>
                    </a:p>
                  </a:txBody>
                  <a:tcPr/>
                </a:tc>
                <a:tc hMerge="1" vMerge="1">
                  <a:txBody>
                    <a:bodyPr/>
                    <a:lstStyle/>
                    <a:p>
                      <a:pPr algn="ctr"/>
                      <a:endParaRPr lang="id-ID" sz="900" dirty="0"/>
                    </a:p>
                  </a:txBody>
                  <a:tcPr/>
                </a:tc>
                <a:tc hMerge="1" vMerge="1">
                  <a:txBody>
                    <a:bodyPr/>
                    <a:lstStyle/>
                    <a:p>
                      <a:pPr algn="ctr"/>
                      <a:endParaRPr lang="id-ID" sz="900" dirty="0"/>
                    </a:p>
                  </a:txBody>
                  <a:tcPr/>
                </a:tc>
                <a:tc hMerge="1" vMerge="1">
                  <a:txBody>
                    <a:bodyPr/>
                    <a:lstStyle/>
                    <a:p>
                      <a:pPr algn="ctr"/>
                      <a:endParaRPr lang="id-ID" sz="900" dirty="0"/>
                    </a:p>
                  </a:txBody>
                  <a:tcPr/>
                </a:tc>
                <a:tc hMerge="1" vMerge="1">
                  <a:txBody>
                    <a:bodyPr/>
                    <a:lstStyle/>
                    <a:p>
                      <a:pPr algn="ctr"/>
                      <a:endParaRPr lang="id-ID" sz="900" dirty="0"/>
                    </a:p>
                  </a:txBody>
                  <a:tcPr/>
                </a:tc>
                <a:tc>
                  <a:txBody>
                    <a:bodyPr/>
                    <a:lstStyle/>
                    <a:p>
                      <a:pPr algn="ctr"/>
                      <a:r>
                        <a:rPr lang="id-ID" sz="1000" dirty="0" smtClean="0">
                          <a:latin typeface="Tahoma" pitchFamily="34" charset="0"/>
                          <a:ea typeface="Tahoma" pitchFamily="34" charset="0"/>
                          <a:cs typeface="Tahoma" pitchFamily="34" charset="0"/>
                        </a:rPr>
                        <a:t>(Baik)</a:t>
                      </a:r>
                      <a:endParaRPr lang="id-ID" sz="10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11"/>
                  </a:ext>
                </a:extLst>
              </a:tr>
            </a:tbl>
          </a:graphicData>
        </a:graphic>
      </p:graphicFrame>
      <p:sp>
        <p:nvSpPr>
          <p:cNvPr id="41989" name="Rectangle 7"/>
          <p:cNvSpPr>
            <a:spLocks noChangeArrowheads="1"/>
          </p:cNvSpPr>
          <p:nvPr/>
        </p:nvSpPr>
        <p:spPr bwMode="auto">
          <a:xfrm>
            <a:off x="4143375" y="5715000"/>
            <a:ext cx="4572000" cy="1384300"/>
          </a:xfrm>
          <a:prstGeom prst="rect">
            <a:avLst/>
          </a:prstGeom>
          <a:noFill/>
          <a:ln w="9525">
            <a:noFill/>
            <a:miter lim="800000"/>
            <a:headEnd/>
            <a:tailEnd/>
          </a:ln>
        </p:spPr>
        <p:txBody>
          <a:bodyPr>
            <a:spAutoFit/>
          </a:bodyPr>
          <a:lstStyle/>
          <a:p>
            <a:pPr algn="ctr"/>
            <a:r>
              <a:rPr lang="id-ID" sz="1200">
                <a:latin typeface="Tahoma" pitchFamily="34" charset="0"/>
                <a:cs typeface="Tahoma" pitchFamily="34" charset="0"/>
              </a:rPr>
              <a:t>Jakarta, 30 Juni 2014</a:t>
            </a:r>
          </a:p>
          <a:p>
            <a:pPr algn="ctr"/>
            <a:r>
              <a:rPr lang="id-ID" sz="1200">
                <a:latin typeface="Tahoma" pitchFamily="34" charset="0"/>
                <a:cs typeface="Tahoma" pitchFamily="34" charset="0"/>
              </a:rPr>
              <a:t>Pejabat Penilai</a:t>
            </a:r>
          </a:p>
          <a:p>
            <a:pPr algn="ctr"/>
            <a:endParaRPr lang="id-ID" sz="1200">
              <a:latin typeface="Tahoma" pitchFamily="34" charset="0"/>
              <a:cs typeface="Tahoma" pitchFamily="34" charset="0"/>
            </a:endParaRPr>
          </a:p>
          <a:p>
            <a:pPr algn="ctr"/>
            <a:endParaRPr lang="id-ID" sz="1200">
              <a:latin typeface="Tahoma" pitchFamily="34" charset="0"/>
              <a:cs typeface="Tahoma" pitchFamily="34" charset="0"/>
            </a:endParaRPr>
          </a:p>
          <a:p>
            <a:pPr algn="ctr"/>
            <a:r>
              <a:rPr lang="id-ID" sz="1200">
                <a:latin typeface="Tahoma" pitchFamily="34" charset="0"/>
                <a:cs typeface="Tahoma" pitchFamily="34" charset="0"/>
              </a:rPr>
              <a:t>(Drs. Indra Hidayat)</a:t>
            </a:r>
          </a:p>
          <a:p>
            <a:pPr algn="ctr"/>
            <a:r>
              <a:rPr lang="id-ID" sz="1200">
                <a:latin typeface="Tahoma" pitchFamily="34" charset="0"/>
                <a:cs typeface="Tahoma" pitchFamily="34" charset="0"/>
              </a:rPr>
              <a:t>NIP. 19610412 198301 1 099</a:t>
            </a:r>
          </a:p>
          <a:p>
            <a:endParaRPr lang="id-ID" sz="120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0" y="0"/>
            <a:ext cx="8858250" cy="523875"/>
          </a:xfrm>
          <a:prstGeom prst="rect">
            <a:avLst/>
          </a:prstGeom>
          <a:noFill/>
          <a:ln w="9525">
            <a:noFill/>
            <a:miter lim="800000"/>
            <a:headEnd/>
            <a:tailEnd/>
          </a:ln>
        </p:spPr>
        <p:txBody>
          <a:bodyPr>
            <a:spAutoFit/>
          </a:bodyPr>
          <a:lstStyle/>
          <a:p>
            <a:r>
              <a:rPr lang="id-ID" sz="1400">
                <a:latin typeface="Tahoma" pitchFamily="34" charset="0"/>
                <a:cs typeface="Tahoma" pitchFamily="34" charset="0"/>
              </a:rPr>
              <a:t>Pada unit kerja baru Sdr.  Ali Muktar Raja, S.Sos meyusun SKP yang baru untuk periode Juli sampai dengan Desember 2014, sebagai berikut:</a:t>
            </a:r>
          </a:p>
        </p:txBody>
      </p:sp>
      <p:sp>
        <p:nvSpPr>
          <p:cNvPr id="43011" name="TextBox 2"/>
          <p:cNvSpPr txBox="1">
            <a:spLocks noChangeArrowheads="1"/>
          </p:cNvSpPr>
          <p:nvPr/>
        </p:nvSpPr>
        <p:spPr bwMode="auto">
          <a:xfrm>
            <a:off x="2857500" y="500063"/>
            <a:ext cx="3429000" cy="523875"/>
          </a:xfrm>
          <a:prstGeom prst="rect">
            <a:avLst/>
          </a:prstGeom>
          <a:noFill/>
          <a:ln w="3175">
            <a:noFill/>
            <a:miter lim="800000"/>
            <a:headEnd/>
            <a:tailEnd/>
          </a:ln>
        </p:spPr>
        <p:txBody>
          <a:bodyPr>
            <a:spAutoFit/>
          </a:bodyPr>
          <a:lstStyle/>
          <a:p>
            <a:pPr algn="ctr"/>
            <a:r>
              <a:rPr lang="id-ID" sz="1400">
                <a:latin typeface="Tahoma" pitchFamily="34" charset="0"/>
                <a:cs typeface="Tahoma" pitchFamily="34" charset="0"/>
              </a:rPr>
              <a:t>SASARAN KERJA PEGAWAI</a:t>
            </a:r>
          </a:p>
          <a:p>
            <a:pPr algn="ctr"/>
            <a:r>
              <a:rPr lang="id-ID" sz="1400">
                <a:latin typeface="Tahoma" pitchFamily="34" charset="0"/>
                <a:cs typeface="Tahoma" pitchFamily="34" charset="0"/>
              </a:rPr>
              <a:t>(UNIT KERJA YANG BARU)</a:t>
            </a:r>
          </a:p>
        </p:txBody>
      </p:sp>
      <p:graphicFrame>
        <p:nvGraphicFramePr>
          <p:cNvPr id="4" name="Content Placeholder 3"/>
          <p:cNvGraphicFramePr>
            <a:graphicFrameLocks/>
          </p:cNvGraphicFramePr>
          <p:nvPr/>
        </p:nvGraphicFramePr>
        <p:xfrm>
          <a:off x="357188" y="1071563"/>
          <a:ext cx="8183562" cy="3733800"/>
        </p:xfrm>
        <a:graphic>
          <a:graphicData uri="http://schemas.openxmlformats.org/drawingml/2006/table">
            <a:tbl>
              <a:tblPr firstRow="1" bandRow="1">
                <a:tableStyleId>{5940675A-B579-460E-94D1-54222C63F5DA}</a:tableStyleId>
              </a:tblPr>
              <a:tblGrid>
                <a:gridCol w="563562">
                  <a:extLst>
                    <a:ext uri="{9D8B030D-6E8A-4147-A177-3AD203B41FA5}">
                      <a16:colId xmlns="" xmlns:a16="http://schemas.microsoft.com/office/drawing/2014/main" val="20000"/>
                    </a:ext>
                  </a:extLst>
                </a:gridCol>
                <a:gridCol w="1447800">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579438">
                  <a:extLst>
                    <a:ext uri="{9D8B030D-6E8A-4147-A177-3AD203B41FA5}">
                      <a16:colId xmlns="" xmlns:a16="http://schemas.microsoft.com/office/drawing/2014/main" val="20003"/>
                    </a:ext>
                  </a:extLst>
                </a:gridCol>
                <a:gridCol w="1249362">
                  <a:extLst>
                    <a:ext uri="{9D8B030D-6E8A-4147-A177-3AD203B41FA5}">
                      <a16:colId xmlns="" xmlns:a16="http://schemas.microsoft.com/office/drawing/2014/main" val="20004"/>
                    </a:ext>
                  </a:extLst>
                </a:gridCol>
                <a:gridCol w="304800">
                  <a:extLst>
                    <a:ext uri="{9D8B030D-6E8A-4147-A177-3AD203B41FA5}">
                      <a16:colId xmlns="" xmlns:a16="http://schemas.microsoft.com/office/drawing/2014/main" val="20005"/>
                    </a:ext>
                  </a:extLst>
                </a:gridCol>
                <a:gridCol w="457200">
                  <a:extLst>
                    <a:ext uri="{9D8B030D-6E8A-4147-A177-3AD203B41FA5}">
                      <a16:colId xmlns="" xmlns:a16="http://schemas.microsoft.com/office/drawing/2014/main" val="20006"/>
                    </a:ext>
                  </a:extLst>
                </a:gridCol>
                <a:gridCol w="808038">
                  <a:extLst>
                    <a:ext uri="{9D8B030D-6E8A-4147-A177-3AD203B41FA5}">
                      <a16:colId xmlns="" xmlns:a16="http://schemas.microsoft.com/office/drawing/2014/main" val="20007"/>
                    </a:ext>
                  </a:extLst>
                </a:gridCol>
                <a:gridCol w="792162">
                  <a:extLst>
                    <a:ext uri="{9D8B030D-6E8A-4147-A177-3AD203B41FA5}">
                      <a16:colId xmlns="" xmlns:a16="http://schemas.microsoft.com/office/drawing/2014/main" val="20008"/>
                    </a:ext>
                  </a:extLst>
                </a:gridCol>
              </a:tblGrid>
              <a:tr h="228600">
                <a:tc>
                  <a:txBody>
                    <a:bodyPr/>
                    <a:lstStyle/>
                    <a:p>
                      <a:pPr algn="ctr"/>
                      <a:r>
                        <a:rPr lang="id-ID" sz="1200" dirty="0" smtClean="0">
                          <a:latin typeface="Tahoma" pitchFamily="34" charset="0"/>
                          <a:ea typeface="Tahoma" pitchFamily="34" charset="0"/>
                          <a:cs typeface="Tahoma" pitchFamily="34" charset="0"/>
                        </a:rPr>
                        <a:t>No</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I. PEJABAT</a:t>
                      </a:r>
                      <a:r>
                        <a:rPr lang="id-ID" sz="1200" baseline="0" dirty="0" smtClean="0">
                          <a:latin typeface="Tahoma" pitchFamily="34" charset="0"/>
                          <a:ea typeface="Tahoma" pitchFamily="34" charset="0"/>
                          <a:cs typeface="Tahoma" pitchFamily="34" charset="0"/>
                        </a:rPr>
                        <a:t> PENILAI</a:t>
                      </a:r>
                      <a:endParaRPr lang="id-ID" sz="1200" dirty="0">
                        <a:latin typeface="Tahoma" pitchFamily="34" charset="0"/>
                        <a:ea typeface="Tahoma" pitchFamily="34" charset="0"/>
                        <a:cs typeface="Tahoma" pitchFamily="34" charset="0"/>
                      </a:endParaRPr>
                    </a:p>
                  </a:txBody>
                  <a:tcPr/>
                </a:tc>
                <a:tc hMerge="1">
                  <a:txBody>
                    <a:bodyPr/>
                    <a:lstStyle/>
                    <a:p>
                      <a:endParaRPr lang="id-ID" dirty="0"/>
                    </a:p>
                  </a:txBody>
                  <a:tcPr/>
                </a:tc>
                <a:tc>
                  <a:txBody>
                    <a:bodyPr/>
                    <a:lstStyle/>
                    <a:p>
                      <a:pPr algn="ctr"/>
                      <a:r>
                        <a:rPr lang="id-ID" sz="1200" dirty="0" smtClean="0">
                          <a:latin typeface="Tahoma" pitchFamily="34" charset="0"/>
                          <a:ea typeface="Tahoma" pitchFamily="34" charset="0"/>
                          <a:cs typeface="Tahoma" pitchFamily="34" charset="0"/>
                        </a:rPr>
                        <a:t>No</a:t>
                      </a:r>
                      <a:endParaRPr lang="id-ID" sz="1200" dirty="0">
                        <a:latin typeface="Tahoma" pitchFamily="34" charset="0"/>
                        <a:ea typeface="Tahoma" pitchFamily="34" charset="0"/>
                        <a:cs typeface="Tahoma" pitchFamily="34" charset="0"/>
                      </a:endParaRPr>
                    </a:p>
                  </a:txBody>
                  <a:tcPr/>
                </a:tc>
                <a:tc gridSpan="5">
                  <a:txBody>
                    <a:bodyPr/>
                    <a:lstStyle/>
                    <a:p>
                      <a:r>
                        <a:rPr lang="id-ID" sz="1200" dirty="0" smtClean="0">
                          <a:latin typeface="Tahoma" pitchFamily="34" charset="0"/>
                          <a:ea typeface="Tahoma" pitchFamily="34" charset="0"/>
                          <a:cs typeface="Tahoma" pitchFamily="34" charset="0"/>
                        </a:rPr>
                        <a:t>II.</a:t>
                      </a:r>
                      <a:r>
                        <a:rPr lang="id-ID" sz="1200" baseline="0" dirty="0" smtClean="0">
                          <a:latin typeface="Tahoma" pitchFamily="34" charset="0"/>
                          <a:ea typeface="Tahoma" pitchFamily="34" charset="0"/>
                          <a:cs typeface="Tahoma" pitchFamily="34" charset="0"/>
                        </a:rPr>
                        <a:t> PEGAWAI NEGERI SIPIL YANG DINILAI</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endParaRPr lang="id-ID" dirty="0"/>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0"/>
                  </a:ext>
                </a:extLst>
              </a:tr>
              <a:tr h="235424">
                <a:tc>
                  <a:txBody>
                    <a:bodyPr/>
                    <a:lstStyle/>
                    <a:p>
                      <a:pPr algn="ctr"/>
                      <a:r>
                        <a:rPr lang="id-ID" sz="1200" dirty="0" smtClean="0">
                          <a:latin typeface="Tahoma" pitchFamily="34" charset="0"/>
                          <a:ea typeface="Tahoma" pitchFamily="34" charset="0"/>
                          <a:cs typeface="Tahoma" pitchFamily="34" charset="0"/>
                        </a:rPr>
                        <a:t>1</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Nama</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Dra. Indra</a:t>
                      </a:r>
                      <a:endParaRPr lang="id-ID" sz="1200" dirty="0">
                        <a:latin typeface="Tahoma" pitchFamily="34" charset="0"/>
                        <a:ea typeface="Tahoma" pitchFamily="34" charset="0"/>
                        <a:cs typeface="Tahoma" pitchFamily="34" charset="0"/>
                      </a:endParaRPr>
                    </a:p>
                  </a:txBody>
                  <a:tcPr/>
                </a:tc>
                <a:tc>
                  <a:txBody>
                    <a:bodyPr/>
                    <a:lstStyle/>
                    <a:p>
                      <a:pPr algn="ctr"/>
                      <a:r>
                        <a:rPr lang="id-ID" sz="1200" dirty="0" smtClean="0">
                          <a:latin typeface="Tahoma" pitchFamily="34" charset="0"/>
                          <a:ea typeface="Tahoma" pitchFamily="34" charset="0"/>
                          <a:cs typeface="Tahoma" pitchFamily="34" charset="0"/>
                        </a:rPr>
                        <a:t>1</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Nama</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r>
                        <a:rPr lang="id-ID" sz="1200" dirty="0" smtClean="0">
                          <a:latin typeface="Tahoma" pitchFamily="34" charset="0"/>
                          <a:ea typeface="Tahoma" pitchFamily="34" charset="0"/>
                          <a:cs typeface="Tahoma" pitchFamily="34" charset="0"/>
                        </a:rPr>
                        <a:t>Ali Muktar Raja, S.Sos</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1"/>
                  </a:ext>
                </a:extLst>
              </a:tr>
              <a:tr h="235424">
                <a:tc>
                  <a:txBody>
                    <a:bodyPr/>
                    <a:lstStyle/>
                    <a:p>
                      <a:pPr algn="ctr"/>
                      <a:r>
                        <a:rPr lang="id-ID" sz="1200" dirty="0" smtClean="0">
                          <a:latin typeface="Tahoma" pitchFamily="34" charset="0"/>
                          <a:ea typeface="Tahoma" pitchFamily="34" charset="0"/>
                          <a:cs typeface="Tahoma" pitchFamily="34" charset="0"/>
                        </a:rPr>
                        <a:t>2</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NIP</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196002111984012099</a:t>
                      </a:r>
                      <a:endParaRPr lang="id-ID" sz="1200" dirty="0">
                        <a:latin typeface="Tahoma" pitchFamily="34" charset="0"/>
                        <a:ea typeface="Tahoma" pitchFamily="34" charset="0"/>
                        <a:cs typeface="Tahoma" pitchFamily="34" charset="0"/>
                      </a:endParaRPr>
                    </a:p>
                  </a:txBody>
                  <a:tcPr/>
                </a:tc>
                <a:tc>
                  <a:txBody>
                    <a:bodyPr/>
                    <a:lstStyle/>
                    <a:p>
                      <a:pPr algn="ctr"/>
                      <a:r>
                        <a:rPr lang="id-ID" sz="1200" dirty="0" smtClean="0">
                          <a:latin typeface="Tahoma" pitchFamily="34" charset="0"/>
                          <a:ea typeface="Tahoma" pitchFamily="34" charset="0"/>
                          <a:cs typeface="Tahoma" pitchFamily="34" charset="0"/>
                        </a:rPr>
                        <a:t>2</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NIP</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197507132000011099</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2"/>
                  </a:ext>
                </a:extLst>
              </a:tr>
              <a:tr h="259080">
                <a:tc>
                  <a:txBody>
                    <a:bodyPr/>
                    <a:lstStyle/>
                    <a:p>
                      <a:pPr algn="ctr"/>
                      <a:r>
                        <a:rPr lang="id-ID" sz="1200" dirty="0" smtClean="0">
                          <a:latin typeface="Tahoma" pitchFamily="34" charset="0"/>
                          <a:ea typeface="Tahoma" pitchFamily="34" charset="0"/>
                          <a:cs typeface="Tahoma" pitchFamily="34" charset="0"/>
                        </a:rPr>
                        <a:t>3</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Pangkat/Gol.Ruang</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Pembina/ IV/a</a:t>
                      </a:r>
                      <a:endParaRPr lang="id-ID" sz="1200" dirty="0">
                        <a:latin typeface="Tahoma" pitchFamily="34" charset="0"/>
                        <a:ea typeface="Tahoma" pitchFamily="34" charset="0"/>
                        <a:cs typeface="Tahoma" pitchFamily="34" charset="0"/>
                      </a:endParaRPr>
                    </a:p>
                  </a:txBody>
                  <a:tcPr/>
                </a:tc>
                <a:tc>
                  <a:txBody>
                    <a:bodyPr/>
                    <a:lstStyle/>
                    <a:p>
                      <a:pPr algn="ctr"/>
                      <a:r>
                        <a:rPr lang="id-ID" sz="1200" dirty="0" smtClean="0">
                          <a:latin typeface="Tahoma" pitchFamily="34" charset="0"/>
                          <a:ea typeface="Tahoma" pitchFamily="34" charset="0"/>
                          <a:cs typeface="Tahoma" pitchFamily="34" charset="0"/>
                        </a:rPr>
                        <a:t>3</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Pangkat/Gol.Ruang</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Penata / III/c</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3"/>
                  </a:ext>
                </a:extLst>
              </a:tr>
              <a:tr h="392373">
                <a:tc>
                  <a:txBody>
                    <a:bodyPr/>
                    <a:lstStyle/>
                    <a:p>
                      <a:pPr algn="ctr"/>
                      <a:r>
                        <a:rPr lang="id-ID" sz="1200" dirty="0" smtClean="0">
                          <a:latin typeface="Tahoma" pitchFamily="34" charset="0"/>
                          <a:ea typeface="Tahoma" pitchFamily="34" charset="0"/>
                          <a:cs typeface="Tahoma" pitchFamily="34" charset="0"/>
                        </a:rPr>
                        <a:t>4</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Jabatan</a:t>
                      </a:r>
                      <a:endParaRPr lang="id-ID" sz="12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Kabag Perbendaharaan</a:t>
                      </a:r>
                    </a:p>
                  </a:txBody>
                  <a:tcPr/>
                </a:tc>
                <a:tc>
                  <a:txBody>
                    <a:bodyPr/>
                    <a:lstStyle/>
                    <a:p>
                      <a:pPr algn="ctr"/>
                      <a:r>
                        <a:rPr lang="id-ID" sz="1200" dirty="0" smtClean="0">
                          <a:latin typeface="Tahoma" pitchFamily="34" charset="0"/>
                          <a:ea typeface="Tahoma" pitchFamily="34" charset="0"/>
                          <a:cs typeface="Tahoma" pitchFamily="34" charset="0"/>
                        </a:rPr>
                        <a:t>4</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Jabatan</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Kasubbag Tatalaksana</a:t>
                      </a:r>
                      <a:r>
                        <a:rPr lang="id-ID" sz="1200" baseline="0" dirty="0" smtClean="0">
                          <a:latin typeface="Tahoma" pitchFamily="34" charset="0"/>
                          <a:ea typeface="Tahoma" pitchFamily="34" charset="0"/>
                          <a:cs typeface="Tahoma" pitchFamily="34" charset="0"/>
                        </a:rPr>
                        <a:t> Keuangan</a:t>
                      </a:r>
                      <a:endParaRPr lang="id-ID" sz="1200" dirty="0" smtClean="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4"/>
                  </a:ext>
                </a:extLst>
              </a:tr>
              <a:tr h="228600">
                <a:tc>
                  <a:txBody>
                    <a:bodyPr/>
                    <a:lstStyle/>
                    <a:p>
                      <a:pPr algn="ctr"/>
                      <a:r>
                        <a:rPr lang="id-ID" sz="1200" dirty="0" smtClean="0">
                          <a:latin typeface="Tahoma" pitchFamily="34" charset="0"/>
                          <a:ea typeface="Tahoma" pitchFamily="34" charset="0"/>
                          <a:cs typeface="Tahoma" pitchFamily="34" charset="0"/>
                        </a:rPr>
                        <a:t>5</a:t>
                      </a:r>
                      <a:endParaRPr lang="id-ID" sz="1200" dirty="0">
                        <a:latin typeface="Tahoma" pitchFamily="34" charset="0"/>
                        <a:ea typeface="Tahoma" pitchFamily="34" charset="0"/>
                        <a:cs typeface="Tahoma" pitchFamily="34" charset="0"/>
                      </a:endParaRPr>
                    </a:p>
                  </a:txBody>
                  <a:tcPr/>
                </a:tc>
                <a:tc>
                  <a:txBody>
                    <a:bodyPr/>
                    <a:lstStyle/>
                    <a:p>
                      <a:r>
                        <a:rPr lang="id-ID" sz="1200" dirty="0" smtClean="0">
                          <a:latin typeface="Tahoma" pitchFamily="34" charset="0"/>
                          <a:ea typeface="Tahoma" pitchFamily="34" charset="0"/>
                          <a:cs typeface="Tahoma" pitchFamily="34" charset="0"/>
                        </a:rPr>
                        <a:t>Unit Kerja</a:t>
                      </a:r>
                      <a:endParaRPr lang="id-ID" sz="12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Biro Keuangan</a:t>
                      </a:r>
                    </a:p>
                  </a:txBody>
                  <a:tcPr/>
                </a:tc>
                <a:tc>
                  <a:txBody>
                    <a:bodyPr/>
                    <a:lstStyle/>
                    <a:p>
                      <a:pPr algn="ctr"/>
                      <a:r>
                        <a:rPr lang="id-ID" sz="1200" dirty="0" smtClean="0">
                          <a:latin typeface="Tahoma" pitchFamily="34" charset="0"/>
                          <a:ea typeface="Tahoma" pitchFamily="34" charset="0"/>
                          <a:cs typeface="Tahoma" pitchFamily="34" charset="0"/>
                        </a:rPr>
                        <a:t>5</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Unit Kerja</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Biro Keuangan</a:t>
                      </a:r>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5"/>
                  </a:ext>
                </a:extLst>
              </a:tr>
              <a:tr h="235424">
                <a:tc rowSpan="2">
                  <a:txBody>
                    <a:bodyPr/>
                    <a:lstStyle/>
                    <a:p>
                      <a:pPr algn="ctr"/>
                      <a:r>
                        <a:rPr lang="id-ID" sz="1200" dirty="0" smtClean="0">
                          <a:latin typeface="Tahoma" pitchFamily="34" charset="0"/>
                          <a:ea typeface="Tahoma" pitchFamily="34" charset="0"/>
                          <a:cs typeface="Tahoma" pitchFamily="34" charset="0"/>
                        </a:rPr>
                        <a:t>No</a:t>
                      </a:r>
                      <a:endParaRPr lang="id-ID" sz="1200" dirty="0">
                        <a:latin typeface="Tahoma" pitchFamily="34" charset="0"/>
                        <a:ea typeface="Tahoma" pitchFamily="34" charset="0"/>
                        <a:cs typeface="Tahoma" pitchFamily="34" charset="0"/>
                      </a:endParaRPr>
                    </a:p>
                  </a:txBody>
                  <a:tcPr anchor="ctr"/>
                </a:tc>
                <a:tc rowSpan="2" gridSpan="2">
                  <a:txBody>
                    <a:bodyPr/>
                    <a:lstStyle/>
                    <a:p>
                      <a:pPr algn="ctr"/>
                      <a:r>
                        <a:rPr lang="id-ID" sz="1200" dirty="0" smtClean="0">
                          <a:latin typeface="Tahoma" pitchFamily="34" charset="0"/>
                          <a:ea typeface="Tahoma" pitchFamily="34" charset="0"/>
                          <a:cs typeface="Tahoma" pitchFamily="34" charset="0"/>
                        </a:rPr>
                        <a:t>III. KEGIATAN TUGAS POKOK JABATAN</a:t>
                      </a:r>
                      <a:endParaRPr lang="id-ID" sz="1200" dirty="0">
                        <a:latin typeface="Tahoma" pitchFamily="34" charset="0"/>
                        <a:ea typeface="Tahoma" pitchFamily="34" charset="0"/>
                        <a:cs typeface="Tahoma" pitchFamily="34" charset="0"/>
                      </a:endParaRPr>
                    </a:p>
                  </a:txBody>
                  <a:tcPr anchor="ctr"/>
                </a:tc>
                <a:tc rowSpan="2"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rowSpan="2">
                  <a:txBody>
                    <a:bodyPr/>
                    <a:lstStyle/>
                    <a:p>
                      <a:pPr algn="ctr"/>
                      <a:r>
                        <a:rPr lang="id-ID" sz="1200" dirty="0" smtClean="0">
                          <a:latin typeface="Tahoma" pitchFamily="34" charset="0"/>
                          <a:ea typeface="Tahoma" pitchFamily="34" charset="0"/>
                          <a:cs typeface="Tahoma" pitchFamily="34" charset="0"/>
                        </a:rPr>
                        <a:t>AK</a:t>
                      </a:r>
                      <a:endParaRPr lang="id-ID" sz="1200" dirty="0">
                        <a:latin typeface="Tahoma" pitchFamily="34" charset="0"/>
                        <a:ea typeface="Tahoma" pitchFamily="34" charset="0"/>
                        <a:cs typeface="Tahoma" pitchFamily="34" charset="0"/>
                      </a:endParaRPr>
                    </a:p>
                  </a:txBody>
                  <a:tcPr anchor="ctr"/>
                </a:tc>
                <a:tc gridSpan="5">
                  <a:txBody>
                    <a:bodyPr/>
                    <a:lstStyle/>
                    <a:p>
                      <a:pPr algn="ctr"/>
                      <a:r>
                        <a:rPr lang="id-ID" sz="1200" dirty="0" smtClean="0">
                          <a:latin typeface="Tahoma" pitchFamily="34" charset="0"/>
                          <a:ea typeface="Tahoma" pitchFamily="34" charset="0"/>
                          <a:cs typeface="Tahoma" pitchFamily="34" charset="0"/>
                        </a:rPr>
                        <a:t>TARGET</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hMerge="1">
                  <a:txBody>
                    <a:bodyPr/>
                    <a:lstStyle/>
                    <a:p>
                      <a:endParaRPr lang="id-ID"/>
                    </a:p>
                  </a:txBody>
                  <a:tcPr/>
                </a:tc>
                <a:tc hMerge="1">
                  <a:txBody>
                    <a:bodyPr/>
                    <a:lstStyle/>
                    <a:p>
                      <a:endParaRPr lang="id-ID"/>
                    </a:p>
                  </a:txBody>
                  <a:tcPr/>
                </a:tc>
                <a:extLst>
                  <a:ext uri="{0D108BD9-81ED-4DB2-BD59-A6C34878D82A}">
                    <a16:rowId xmlns="" xmlns:a16="http://schemas.microsoft.com/office/drawing/2014/main" val="10006"/>
                  </a:ext>
                </a:extLst>
              </a:tr>
              <a:tr h="354387">
                <a:tc vMerge="1">
                  <a:txBody>
                    <a:bodyPr/>
                    <a:lstStyle/>
                    <a:p>
                      <a:pPr algn="ctr"/>
                      <a:endParaRPr lang="id-ID" sz="1200" dirty="0"/>
                    </a:p>
                  </a:txBody>
                  <a:tcPr/>
                </a:tc>
                <a:tc gridSpan="2" vMerge="1">
                  <a:txBody>
                    <a:bodyPr/>
                    <a:lstStyle/>
                    <a:p>
                      <a:endParaRPr lang="id-ID" sz="1200" dirty="0"/>
                    </a:p>
                  </a:txBody>
                  <a:tcPr/>
                </a:tc>
                <a:tc hMerge="1"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vMerge="1">
                  <a:txBody>
                    <a:bodyPr/>
                    <a:lstStyle/>
                    <a:p>
                      <a:pPr algn="ctr"/>
                      <a:endParaRPr lang="id-ID" sz="1200" dirty="0"/>
                    </a:p>
                  </a:txBody>
                  <a:tcPr/>
                </a:tc>
                <a:tc>
                  <a:txBody>
                    <a:bodyPr/>
                    <a:lstStyle/>
                    <a:p>
                      <a:pPr algn="ctr"/>
                      <a:r>
                        <a:rPr lang="id-ID" sz="1200" dirty="0" smtClean="0">
                          <a:latin typeface="Tahoma" pitchFamily="34" charset="0"/>
                          <a:ea typeface="Tahoma" pitchFamily="34" charset="0"/>
                          <a:cs typeface="Tahoma" pitchFamily="34" charset="0"/>
                        </a:rPr>
                        <a:t>KUANT/</a:t>
                      </a:r>
                    </a:p>
                    <a:p>
                      <a:pPr algn="ctr"/>
                      <a:r>
                        <a:rPr lang="id-ID" sz="1200" dirty="0" smtClean="0">
                          <a:latin typeface="Tahoma" pitchFamily="34" charset="0"/>
                          <a:ea typeface="Tahoma" pitchFamily="34" charset="0"/>
                          <a:cs typeface="Tahoma" pitchFamily="34" charset="0"/>
                        </a:rPr>
                        <a:t>OUTPUT</a:t>
                      </a:r>
                      <a:endParaRPr lang="id-ID" sz="1200" dirty="0">
                        <a:latin typeface="Tahoma" pitchFamily="34" charset="0"/>
                        <a:ea typeface="Tahoma" pitchFamily="34" charset="0"/>
                        <a:cs typeface="Tahoma" pitchFamily="34" charset="0"/>
                      </a:endParaRPr>
                    </a:p>
                  </a:txBody>
                  <a:tcPr/>
                </a:tc>
                <a:tc gridSpan="2">
                  <a:txBody>
                    <a:bodyPr/>
                    <a:lstStyle/>
                    <a:p>
                      <a:pPr algn="ctr"/>
                      <a:r>
                        <a:rPr lang="id-ID" sz="1200" dirty="0" smtClean="0">
                          <a:latin typeface="Tahoma" pitchFamily="34" charset="0"/>
                          <a:ea typeface="Tahoma" pitchFamily="34" charset="0"/>
                          <a:cs typeface="Tahoma" pitchFamily="34" charset="0"/>
                        </a:rPr>
                        <a:t>KUAL/</a:t>
                      </a:r>
                    </a:p>
                    <a:p>
                      <a:pPr algn="ctr"/>
                      <a:r>
                        <a:rPr lang="id-ID" sz="1200" dirty="0" smtClean="0">
                          <a:latin typeface="Tahoma" pitchFamily="34" charset="0"/>
                          <a:ea typeface="Tahoma" pitchFamily="34" charset="0"/>
                          <a:cs typeface="Tahoma" pitchFamily="34" charset="0"/>
                        </a:rPr>
                        <a:t>MUTU</a:t>
                      </a:r>
                      <a:endParaRPr lang="id-ID" sz="1200" dirty="0">
                        <a:latin typeface="Tahoma" pitchFamily="34" charset="0"/>
                        <a:ea typeface="Tahoma" pitchFamily="34" charset="0"/>
                        <a:cs typeface="Tahoma"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200" dirty="0" smtClean="0">
                          <a:latin typeface="Tahoma" pitchFamily="34" charset="0"/>
                          <a:ea typeface="Tahoma" pitchFamily="34" charset="0"/>
                          <a:cs typeface="Tahoma" pitchFamily="34" charset="0"/>
                        </a:rPr>
                        <a:t>WAKTU</a:t>
                      </a:r>
                      <a:endParaRPr lang="id-ID" sz="1200" dirty="0">
                        <a:latin typeface="Tahoma" pitchFamily="34" charset="0"/>
                        <a:ea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BIAYA</a:t>
                      </a:r>
                    </a:p>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(Rp)</a:t>
                      </a:r>
                    </a:p>
                  </a:txBody>
                  <a:tcPr/>
                </a:tc>
                <a:extLst>
                  <a:ext uri="{0D108BD9-81ED-4DB2-BD59-A6C34878D82A}">
                    <a16:rowId xmlns="" xmlns:a16="http://schemas.microsoft.com/office/drawing/2014/main" val="10007"/>
                  </a:ext>
                </a:extLst>
              </a:tr>
              <a:tr h="320040">
                <a:tc>
                  <a:txBody>
                    <a:bodyPr/>
                    <a:lstStyle/>
                    <a:p>
                      <a:pPr algn="ctr"/>
                      <a:r>
                        <a:rPr lang="id-ID" sz="1200" dirty="0" smtClean="0">
                          <a:latin typeface="Tahoma" pitchFamily="34" charset="0"/>
                          <a:ea typeface="Tahoma" pitchFamily="34" charset="0"/>
                          <a:cs typeface="Tahoma" pitchFamily="34" charset="0"/>
                        </a:rPr>
                        <a:t>1</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Memeriksa Kelengkapan dan Menganalisa</a:t>
                      </a:r>
                      <a:r>
                        <a:rPr lang="id-ID" sz="1200" baseline="0" dirty="0" smtClean="0">
                          <a:latin typeface="Tahoma" pitchFamily="34" charset="0"/>
                          <a:ea typeface="Tahoma" pitchFamily="34" charset="0"/>
                          <a:cs typeface="Tahoma" pitchFamily="34" charset="0"/>
                        </a:rPr>
                        <a:t> SPP</a:t>
                      </a:r>
                      <a:endParaRPr lang="id-ID" sz="1200" dirty="0">
                        <a:latin typeface="Tahoma" pitchFamily="34" charset="0"/>
                        <a:ea typeface="Tahoma" pitchFamily="34" charset="0"/>
                        <a:cs typeface="Tahoma"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200" dirty="0" smtClean="0">
                          <a:latin typeface="Tahoma" pitchFamily="34" charset="0"/>
                          <a:ea typeface="Tahoma" pitchFamily="34" charset="0"/>
                          <a:cs typeface="Tahoma" pitchFamily="34" charset="0"/>
                        </a:rPr>
                        <a:t>-</a:t>
                      </a:r>
                      <a:endParaRPr lang="id-ID" sz="1200" dirty="0">
                        <a:latin typeface="Tahoma" pitchFamily="34" charset="0"/>
                        <a:ea typeface="Tahoma" pitchFamily="34" charset="0"/>
                        <a:cs typeface="Tahoma" pitchFamily="34" charset="0"/>
                      </a:endParaRPr>
                    </a:p>
                  </a:txBody>
                  <a:tcPr anchor="ctr"/>
                </a:tc>
                <a:tc>
                  <a:txBody>
                    <a:bodyPr/>
                    <a:lstStyle/>
                    <a:p>
                      <a:pPr algn="ctr"/>
                      <a:r>
                        <a:rPr lang="id-ID" sz="1200" dirty="0" smtClean="0">
                          <a:latin typeface="Tahoma" pitchFamily="34" charset="0"/>
                          <a:ea typeface="Tahoma" pitchFamily="34" charset="0"/>
                          <a:cs typeface="Tahoma" pitchFamily="34" charset="0"/>
                        </a:rPr>
                        <a:t>5000 SPP</a:t>
                      </a:r>
                      <a:endParaRPr lang="id-ID" sz="1200" dirty="0">
                        <a:latin typeface="Tahoma" pitchFamily="34" charset="0"/>
                        <a:ea typeface="Tahoma" pitchFamily="34" charset="0"/>
                        <a:cs typeface="Tahoma" pitchFamily="34" charset="0"/>
                      </a:endParaRPr>
                    </a:p>
                  </a:txBody>
                  <a:tcPr anchor="ctr"/>
                </a:tc>
                <a:tc gridSpan="2">
                  <a:txBody>
                    <a:bodyPr/>
                    <a:lstStyle/>
                    <a:p>
                      <a:pPr algn="ctr"/>
                      <a:r>
                        <a:rPr lang="id-ID" sz="1200" dirty="0" smtClean="0">
                          <a:latin typeface="Tahoma" pitchFamily="34" charset="0"/>
                          <a:ea typeface="Tahoma" pitchFamily="34" charset="0"/>
                          <a:cs typeface="Tahoma" pitchFamily="34" charset="0"/>
                        </a:rPr>
                        <a:t>100</a:t>
                      </a:r>
                      <a:endParaRPr lang="id-ID" sz="1200" dirty="0">
                        <a:latin typeface="Tahoma" pitchFamily="34" charset="0"/>
                        <a:ea typeface="Tahoma" pitchFamily="34" charset="0"/>
                        <a:cs typeface="Tahoma" pitchFamily="34" charset="0"/>
                      </a:endParaRPr>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r>
                        <a:rPr lang="id-ID" sz="1200" dirty="0" smtClean="0">
                          <a:latin typeface="Tahoma" pitchFamily="34" charset="0"/>
                          <a:ea typeface="Tahoma" pitchFamily="34" charset="0"/>
                          <a:cs typeface="Tahoma" pitchFamily="34" charset="0"/>
                        </a:rPr>
                        <a:t>6 bln</a:t>
                      </a:r>
                      <a:endParaRPr lang="id-ID" sz="12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08"/>
                  </a:ext>
                </a:extLst>
              </a:tr>
              <a:tr h="381000">
                <a:tc>
                  <a:txBody>
                    <a:bodyPr/>
                    <a:lstStyle/>
                    <a:p>
                      <a:pPr algn="ctr"/>
                      <a:r>
                        <a:rPr lang="id-ID" sz="1200" dirty="0" smtClean="0">
                          <a:latin typeface="Tahoma" pitchFamily="34" charset="0"/>
                          <a:ea typeface="Tahoma" pitchFamily="34" charset="0"/>
                          <a:cs typeface="Tahoma" pitchFamily="34" charset="0"/>
                        </a:rPr>
                        <a:t>2</a:t>
                      </a:r>
                      <a:endParaRPr lang="id-ID" sz="1200" dirty="0">
                        <a:latin typeface="Tahoma" pitchFamily="34" charset="0"/>
                        <a:ea typeface="Tahoma" pitchFamily="34" charset="0"/>
                        <a:cs typeface="Tahoma" pitchFamily="34" charset="0"/>
                      </a:endParaRPr>
                    </a:p>
                  </a:txBody>
                  <a:tcPr/>
                </a:tc>
                <a:tc gridSpan="2">
                  <a:txBody>
                    <a:bodyPr/>
                    <a:lstStyle/>
                    <a:p>
                      <a:r>
                        <a:rPr lang="id-ID" sz="1200" dirty="0" smtClean="0">
                          <a:latin typeface="Tahoma" pitchFamily="34" charset="0"/>
                          <a:ea typeface="Tahoma" pitchFamily="34" charset="0"/>
                          <a:cs typeface="Tahoma" pitchFamily="34" charset="0"/>
                        </a:rPr>
                        <a:t>Memeriksa Kelengkapan dan Menganalisa</a:t>
                      </a:r>
                      <a:r>
                        <a:rPr lang="id-ID" sz="1200" baseline="0" dirty="0" smtClean="0">
                          <a:latin typeface="Tahoma" pitchFamily="34" charset="0"/>
                          <a:ea typeface="Tahoma" pitchFamily="34" charset="0"/>
                          <a:cs typeface="Tahoma" pitchFamily="34" charset="0"/>
                        </a:rPr>
                        <a:t> SPM</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a:txBody>
                    <a:bodyPr/>
                    <a:lstStyle/>
                    <a:p>
                      <a:pPr algn="ctr"/>
                      <a:r>
                        <a:rPr lang="id-ID" sz="1200" dirty="0" smtClean="0">
                          <a:latin typeface="Tahoma" pitchFamily="34" charset="0"/>
                          <a:ea typeface="Tahoma" pitchFamily="34" charset="0"/>
                          <a:cs typeface="Tahoma" pitchFamily="34" charset="0"/>
                        </a:rPr>
                        <a:t>-</a:t>
                      </a:r>
                      <a:endParaRPr lang="id-ID" sz="1200" dirty="0">
                        <a:latin typeface="Tahoma" pitchFamily="34" charset="0"/>
                        <a:ea typeface="Tahoma" pitchFamily="34" charset="0"/>
                        <a:cs typeface="Tahoma" pitchFamily="34" charset="0"/>
                      </a:endParaRPr>
                    </a:p>
                  </a:txBody>
                  <a:tcPr anchor="ctr"/>
                </a:tc>
                <a:tc>
                  <a:txBody>
                    <a:bodyPr/>
                    <a:lstStyle/>
                    <a:p>
                      <a:pPr algn="ctr"/>
                      <a:r>
                        <a:rPr lang="id-ID" sz="1200" dirty="0" smtClean="0">
                          <a:latin typeface="Tahoma" pitchFamily="34" charset="0"/>
                          <a:ea typeface="Tahoma" pitchFamily="34" charset="0"/>
                          <a:cs typeface="Tahoma" pitchFamily="34" charset="0"/>
                        </a:rPr>
                        <a:t>5000 SPM</a:t>
                      </a:r>
                      <a:endParaRPr lang="id-ID" sz="1200" dirty="0">
                        <a:latin typeface="Tahoma" pitchFamily="34" charset="0"/>
                        <a:ea typeface="Tahoma" pitchFamily="34" charset="0"/>
                        <a:cs typeface="Tahoma" pitchFamily="34" charset="0"/>
                      </a:endParaRPr>
                    </a:p>
                  </a:txBody>
                  <a:tcPr anchor="ctr"/>
                </a:tc>
                <a:tc gridSpan="2">
                  <a:txBody>
                    <a:bodyPr/>
                    <a:lstStyle/>
                    <a:p>
                      <a:pPr algn="ctr"/>
                      <a:r>
                        <a:rPr lang="id-ID" sz="1200" dirty="0" smtClean="0">
                          <a:latin typeface="Tahoma" pitchFamily="34" charset="0"/>
                          <a:ea typeface="Tahoma" pitchFamily="34" charset="0"/>
                          <a:cs typeface="Tahoma" pitchFamily="34" charset="0"/>
                        </a:rPr>
                        <a:t>100</a:t>
                      </a:r>
                      <a:endParaRPr lang="id-ID" sz="1200" dirty="0">
                        <a:latin typeface="Tahoma" pitchFamily="34" charset="0"/>
                        <a:ea typeface="Tahoma" pitchFamily="34" charset="0"/>
                        <a:cs typeface="Tahoma" pitchFamily="34" charset="0"/>
                      </a:endParaRPr>
                    </a:p>
                  </a:txBody>
                  <a:tcPr anchor="ctr"/>
                </a:tc>
                <a:tc hMerge="1">
                  <a:txBody>
                    <a:bodyPr/>
                    <a:lstStyle/>
                    <a:p>
                      <a:endParaRPr lang="id-ID"/>
                    </a:p>
                  </a:txBody>
                  <a:tcPr/>
                </a:tc>
                <a:tc>
                  <a:txBody>
                    <a:bodyPr/>
                    <a:lstStyle/>
                    <a:p>
                      <a:pPr algn="ctr"/>
                      <a:r>
                        <a:rPr lang="id-ID" sz="1200" dirty="0" smtClean="0">
                          <a:latin typeface="Tahoma" pitchFamily="34" charset="0"/>
                          <a:ea typeface="Tahoma" pitchFamily="34" charset="0"/>
                          <a:cs typeface="Tahoma" pitchFamily="34" charset="0"/>
                        </a:rPr>
                        <a:t> 6 bln</a:t>
                      </a:r>
                      <a:endParaRPr lang="id-ID" sz="12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09"/>
                  </a:ext>
                </a:extLst>
              </a:tr>
              <a:tr h="289560">
                <a:tc>
                  <a:txBody>
                    <a:bodyPr/>
                    <a:lstStyle/>
                    <a:p>
                      <a:pPr algn="ctr"/>
                      <a:r>
                        <a:rPr lang="id-ID" sz="1200" dirty="0" smtClean="0">
                          <a:latin typeface="Tahoma" pitchFamily="34" charset="0"/>
                          <a:ea typeface="Tahoma" pitchFamily="34" charset="0"/>
                          <a:cs typeface="Tahoma" pitchFamily="34" charset="0"/>
                        </a:rPr>
                        <a:t>3</a:t>
                      </a:r>
                      <a:endParaRPr lang="id-ID" sz="1200" dirty="0">
                        <a:latin typeface="Tahoma" pitchFamily="34" charset="0"/>
                        <a:ea typeface="Tahoma" pitchFamily="34" charset="0"/>
                        <a:cs typeface="Tahoma" pitchFamily="34" charset="0"/>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Membuat laporan Tatalaksana</a:t>
                      </a:r>
                      <a:r>
                        <a:rPr lang="id-ID" sz="1200" baseline="0" dirty="0" smtClean="0">
                          <a:latin typeface="Tahoma" pitchFamily="34" charset="0"/>
                          <a:ea typeface="Tahoma" pitchFamily="34" charset="0"/>
                          <a:cs typeface="Tahoma" pitchFamily="34" charset="0"/>
                        </a:rPr>
                        <a:t> Keuangan</a:t>
                      </a:r>
                      <a:endParaRPr lang="id-ID" sz="1200" dirty="0">
                        <a:latin typeface="Tahoma" pitchFamily="34" charset="0"/>
                        <a:ea typeface="Tahoma" pitchFamily="34" charset="0"/>
                        <a:cs typeface="Tahoma" pitchFamily="34" charset="0"/>
                      </a:endParaRPr>
                    </a:p>
                  </a:txBody>
                  <a:tcPr/>
                </a:tc>
                <a:tc hMerge="1">
                  <a:txBody>
                    <a:bodyPr/>
                    <a:lstStyle/>
                    <a:p>
                      <a:endParaRPr lang="id-ID"/>
                    </a:p>
                  </a:txBody>
                  <a:tcPr/>
                </a:tc>
                <a:tc>
                  <a:txBody>
                    <a:bodyPr/>
                    <a:lstStyle/>
                    <a:p>
                      <a:pPr algn="ctr"/>
                      <a:r>
                        <a:rPr lang="id-ID" sz="1200" dirty="0" smtClean="0">
                          <a:latin typeface="Tahoma" pitchFamily="34" charset="0"/>
                          <a:ea typeface="Tahoma" pitchFamily="34" charset="0"/>
                          <a:cs typeface="Tahoma" pitchFamily="34" charset="0"/>
                        </a:rPr>
                        <a:t>-</a:t>
                      </a:r>
                      <a:endParaRPr lang="id-ID" sz="1200" dirty="0">
                        <a:latin typeface="Tahoma" pitchFamily="34" charset="0"/>
                        <a:ea typeface="Tahoma" pitchFamily="34" charset="0"/>
                        <a:cs typeface="Tahoma" pitchFamily="34" charset="0"/>
                      </a:endParaRPr>
                    </a:p>
                  </a:txBody>
                  <a:tcPr/>
                </a:tc>
                <a:tc>
                  <a:txBody>
                    <a:bodyPr/>
                    <a:lstStyle/>
                    <a:p>
                      <a:pPr algn="ctr"/>
                      <a:r>
                        <a:rPr lang="id-ID" sz="1200" dirty="0" smtClean="0">
                          <a:latin typeface="Tahoma" pitchFamily="34" charset="0"/>
                          <a:ea typeface="Tahoma" pitchFamily="34" charset="0"/>
                          <a:cs typeface="Tahoma" pitchFamily="34" charset="0"/>
                        </a:rPr>
                        <a:t>1 laporan</a:t>
                      </a:r>
                      <a:endParaRPr lang="id-ID" sz="1200" dirty="0">
                        <a:latin typeface="Tahoma" pitchFamily="34" charset="0"/>
                        <a:ea typeface="Tahoma" pitchFamily="34" charset="0"/>
                        <a:cs typeface="Tahoma" pitchFamily="34" charset="0"/>
                      </a:endParaRPr>
                    </a:p>
                  </a:txBody>
                  <a:tcPr anchor="ctr"/>
                </a:tc>
                <a:tc gridSpan="2">
                  <a:txBody>
                    <a:bodyPr/>
                    <a:lstStyle/>
                    <a:p>
                      <a:pPr algn="ctr"/>
                      <a:r>
                        <a:rPr lang="id-ID" sz="1200" dirty="0" smtClean="0">
                          <a:latin typeface="Tahoma" pitchFamily="34" charset="0"/>
                          <a:ea typeface="Tahoma" pitchFamily="34" charset="0"/>
                          <a:cs typeface="Tahoma" pitchFamily="34" charset="0"/>
                        </a:rPr>
                        <a:t>100</a:t>
                      </a:r>
                      <a:endParaRPr lang="id-ID" sz="1200" dirty="0">
                        <a:latin typeface="Tahoma" pitchFamily="34" charset="0"/>
                        <a:ea typeface="Tahoma" pitchFamily="34" charset="0"/>
                        <a:cs typeface="Tahoma" pitchFamily="34" charset="0"/>
                      </a:endParaRPr>
                    </a:p>
                  </a:txBody>
                  <a:tcPr anchor="ctr"/>
                </a:tc>
                <a:tc hMerge="1">
                  <a:txBody>
                    <a:bodyPr/>
                    <a:lstStyle/>
                    <a:p>
                      <a:endParaRPr lang="id-ID"/>
                    </a:p>
                  </a:txBody>
                  <a:tcPr/>
                </a:tc>
                <a:tc>
                  <a:txBody>
                    <a:bodyPr/>
                    <a:lstStyle/>
                    <a:p>
                      <a:pPr algn="ctr"/>
                      <a:r>
                        <a:rPr lang="id-ID" sz="1200" dirty="0" smtClean="0">
                          <a:latin typeface="Tahoma" pitchFamily="34" charset="0"/>
                          <a:ea typeface="Tahoma" pitchFamily="34" charset="0"/>
                          <a:cs typeface="Tahoma" pitchFamily="34" charset="0"/>
                        </a:rPr>
                        <a:t> 6 bln</a:t>
                      </a:r>
                      <a:endParaRPr lang="id-ID" sz="1200" dirty="0">
                        <a:latin typeface="Tahoma" pitchFamily="34" charset="0"/>
                        <a:ea typeface="Tahoma" pitchFamily="34" charset="0"/>
                        <a:cs typeface="Tahom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latin typeface="Tahoma" pitchFamily="34" charset="0"/>
                          <a:ea typeface="Tahoma" pitchFamily="34" charset="0"/>
                          <a:cs typeface="Tahoma" pitchFamily="34" charset="0"/>
                        </a:rPr>
                        <a:t>-</a:t>
                      </a:r>
                    </a:p>
                  </a:txBody>
                  <a:tcPr anchor="ctr"/>
                </a:tc>
                <a:extLst>
                  <a:ext uri="{0D108BD9-81ED-4DB2-BD59-A6C34878D82A}">
                    <a16:rowId xmlns="" xmlns:a16="http://schemas.microsoft.com/office/drawing/2014/main" val="10010"/>
                  </a:ext>
                </a:extLst>
              </a:tr>
            </a:tbl>
          </a:graphicData>
        </a:graphic>
      </p:graphicFrame>
      <p:sp>
        <p:nvSpPr>
          <p:cNvPr id="43098" name="Rectangle 4"/>
          <p:cNvSpPr>
            <a:spLocks noChangeArrowheads="1"/>
          </p:cNvSpPr>
          <p:nvPr/>
        </p:nvSpPr>
        <p:spPr bwMode="auto">
          <a:xfrm>
            <a:off x="0" y="5214938"/>
            <a:ext cx="4572000" cy="954087"/>
          </a:xfrm>
          <a:prstGeom prst="rect">
            <a:avLst/>
          </a:prstGeom>
          <a:noFill/>
          <a:ln w="9525">
            <a:noFill/>
            <a:miter lim="800000"/>
            <a:headEnd/>
            <a:tailEnd/>
          </a:ln>
        </p:spPr>
        <p:txBody>
          <a:bodyPr>
            <a:spAutoFit/>
          </a:bodyPr>
          <a:lstStyle/>
          <a:p>
            <a:pPr algn="ctr"/>
            <a:r>
              <a:rPr lang="id-ID" sz="1400">
                <a:latin typeface="Tahoma" pitchFamily="34" charset="0"/>
                <a:cs typeface="Tahoma" pitchFamily="34" charset="0"/>
              </a:rPr>
              <a:t>Pejabat Penilai</a:t>
            </a:r>
          </a:p>
          <a:p>
            <a:pPr algn="ctr"/>
            <a:endParaRPr lang="id-ID" sz="1400">
              <a:latin typeface="Tahoma" pitchFamily="34" charset="0"/>
              <a:cs typeface="Tahoma" pitchFamily="34" charset="0"/>
            </a:endParaRPr>
          </a:p>
          <a:p>
            <a:pPr algn="ctr"/>
            <a:r>
              <a:rPr lang="id-ID" sz="1400">
                <a:latin typeface="Tahoma" pitchFamily="34" charset="0"/>
                <a:cs typeface="Tahoma" pitchFamily="34" charset="0"/>
              </a:rPr>
              <a:t>Drs. Indra Hidayat</a:t>
            </a:r>
          </a:p>
          <a:p>
            <a:pPr algn="ctr"/>
            <a:r>
              <a:rPr lang="id-ID" sz="1400">
                <a:latin typeface="Tahoma" pitchFamily="34" charset="0"/>
                <a:cs typeface="Tahoma" pitchFamily="34" charset="0"/>
              </a:rPr>
              <a:t>NIP. 196104121983011099</a:t>
            </a:r>
          </a:p>
        </p:txBody>
      </p:sp>
      <p:sp>
        <p:nvSpPr>
          <p:cNvPr id="43099" name="Rectangle 5"/>
          <p:cNvSpPr>
            <a:spLocks noChangeArrowheads="1"/>
          </p:cNvSpPr>
          <p:nvPr/>
        </p:nvSpPr>
        <p:spPr bwMode="auto">
          <a:xfrm>
            <a:off x="4143375" y="5143500"/>
            <a:ext cx="4572000" cy="1384300"/>
          </a:xfrm>
          <a:prstGeom prst="rect">
            <a:avLst/>
          </a:prstGeom>
          <a:noFill/>
          <a:ln w="9525">
            <a:noFill/>
            <a:miter lim="800000"/>
            <a:headEnd/>
            <a:tailEnd/>
          </a:ln>
        </p:spPr>
        <p:txBody>
          <a:bodyPr>
            <a:spAutoFit/>
          </a:bodyPr>
          <a:lstStyle/>
          <a:p>
            <a:pPr algn="ctr"/>
            <a:r>
              <a:rPr lang="id-ID" sz="1400">
                <a:latin typeface="Tahoma" pitchFamily="34" charset="0"/>
                <a:cs typeface="Tahoma" pitchFamily="34" charset="0"/>
              </a:rPr>
              <a:t>Jakarta, 31 desember 2014</a:t>
            </a:r>
          </a:p>
          <a:p>
            <a:pPr algn="ctr"/>
            <a:r>
              <a:rPr lang="id-ID" sz="1400">
                <a:latin typeface="Tahoma" pitchFamily="34" charset="0"/>
                <a:cs typeface="Tahoma" pitchFamily="34" charset="0"/>
              </a:rPr>
              <a:t>PNS Yang Dinilai</a:t>
            </a:r>
          </a:p>
          <a:p>
            <a:pPr algn="ctr"/>
            <a:endParaRPr lang="id-ID" sz="1400">
              <a:latin typeface="Tahoma" pitchFamily="34" charset="0"/>
              <a:cs typeface="Tahoma" pitchFamily="34" charset="0"/>
            </a:endParaRPr>
          </a:p>
          <a:p>
            <a:pPr algn="ctr"/>
            <a:r>
              <a:rPr lang="id-ID" sz="1400">
                <a:latin typeface="Tahoma" pitchFamily="34" charset="0"/>
                <a:cs typeface="Tahoma" pitchFamily="34" charset="0"/>
              </a:rPr>
              <a:t>Ali Muktar Raja, S.Sos</a:t>
            </a:r>
          </a:p>
          <a:p>
            <a:pPr algn="ctr"/>
            <a:r>
              <a:rPr lang="id-ID" sz="1400">
                <a:latin typeface="Tahoma" pitchFamily="34" charset="0"/>
                <a:cs typeface="Tahoma" pitchFamily="34" charset="0"/>
              </a:rPr>
              <a:t>NIP. 197507132000011099</a:t>
            </a:r>
          </a:p>
          <a:p>
            <a:endParaRPr lang="id-ID" sz="140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p:cNvSpPr>
          <p:nvPr/>
        </p:nvSpPr>
        <p:spPr bwMode="auto">
          <a:xfrm>
            <a:off x="2143125" y="142875"/>
            <a:ext cx="4572000" cy="646113"/>
          </a:xfrm>
          <a:prstGeom prst="rect">
            <a:avLst/>
          </a:prstGeom>
          <a:noFill/>
          <a:ln w="9525">
            <a:noFill/>
            <a:miter lim="800000"/>
            <a:headEnd/>
            <a:tailEnd/>
          </a:ln>
        </p:spPr>
        <p:txBody>
          <a:bodyPr>
            <a:spAutoFit/>
          </a:bodyPr>
          <a:lstStyle/>
          <a:p>
            <a:pPr algn="ctr"/>
            <a:r>
              <a:rPr lang="id-ID" b="1">
                <a:latin typeface="Tahoma" pitchFamily="34" charset="0"/>
                <a:cs typeface="Tahoma" pitchFamily="34" charset="0"/>
              </a:rPr>
              <a:t>PENILAIAN SASARAN KERJA PEGAWAI NEGERI SIPIL</a:t>
            </a:r>
          </a:p>
        </p:txBody>
      </p:sp>
      <p:sp>
        <p:nvSpPr>
          <p:cNvPr id="44035" name="Rectangle 2"/>
          <p:cNvSpPr>
            <a:spLocks noChangeArrowheads="1"/>
          </p:cNvSpPr>
          <p:nvPr/>
        </p:nvSpPr>
        <p:spPr bwMode="auto">
          <a:xfrm>
            <a:off x="214313" y="857250"/>
            <a:ext cx="5572125" cy="338138"/>
          </a:xfrm>
          <a:prstGeom prst="rect">
            <a:avLst/>
          </a:prstGeom>
          <a:noFill/>
          <a:ln w="9525">
            <a:noFill/>
            <a:miter lim="800000"/>
            <a:headEnd/>
            <a:tailEnd/>
          </a:ln>
        </p:spPr>
        <p:txBody>
          <a:bodyPr>
            <a:spAutoFit/>
          </a:bodyPr>
          <a:lstStyle/>
          <a:p>
            <a:r>
              <a:rPr lang="id-ID" sz="1600">
                <a:latin typeface="Tahoma" pitchFamily="34" charset="0"/>
                <a:cs typeface="Tahoma" pitchFamily="34" charset="0"/>
              </a:rPr>
              <a:t>Jangka waktu penilaian 1 Juli s/d 31 Desember 2014</a:t>
            </a:r>
          </a:p>
        </p:txBody>
      </p:sp>
      <p:graphicFrame>
        <p:nvGraphicFramePr>
          <p:cNvPr id="4" name="Table 3"/>
          <p:cNvGraphicFramePr>
            <a:graphicFrameLocks noGrp="1"/>
          </p:cNvGraphicFramePr>
          <p:nvPr/>
        </p:nvGraphicFramePr>
        <p:xfrm>
          <a:off x="0" y="1143000"/>
          <a:ext cx="9144002" cy="4336941"/>
        </p:xfrm>
        <a:graphic>
          <a:graphicData uri="http://schemas.openxmlformats.org/drawingml/2006/table">
            <a:tbl>
              <a:tblPr firstRow="1" bandRow="1">
                <a:tableStyleId>{5940675A-B579-460E-94D1-54222C63F5DA}</a:tableStyleId>
              </a:tblPr>
              <a:tblGrid>
                <a:gridCol w="380998">
                  <a:extLst>
                    <a:ext uri="{9D8B030D-6E8A-4147-A177-3AD203B41FA5}">
                      <a16:colId xmlns="" xmlns:a16="http://schemas.microsoft.com/office/drawing/2014/main" val="20000"/>
                    </a:ext>
                  </a:extLst>
                </a:gridCol>
                <a:gridCol w="1905000">
                  <a:extLst>
                    <a:ext uri="{9D8B030D-6E8A-4147-A177-3AD203B41FA5}">
                      <a16:colId xmlns="" xmlns:a16="http://schemas.microsoft.com/office/drawing/2014/main" val="20001"/>
                    </a:ext>
                  </a:extLst>
                </a:gridCol>
                <a:gridCol w="3810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685800">
                  <a:extLst>
                    <a:ext uri="{9D8B030D-6E8A-4147-A177-3AD203B41FA5}">
                      <a16:colId xmlns="" xmlns:a16="http://schemas.microsoft.com/office/drawing/2014/main" val="20004"/>
                    </a:ext>
                  </a:extLst>
                </a:gridCol>
                <a:gridCol w="533400">
                  <a:extLst>
                    <a:ext uri="{9D8B030D-6E8A-4147-A177-3AD203B41FA5}">
                      <a16:colId xmlns="" xmlns:a16="http://schemas.microsoft.com/office/drawing/2014/main" val="20005"/>
                    </a:ext>
                  </a:extLst>
                </a:gridCol>
                <a:gridCol w="457200">
                  <a:extLst>
                    <a:ext uri="{9D8B030D-6E8A-4147-A177-3AD203B41FA5}">
                      <a16:colId xmlns="" xmlns:a16="http://schemas.microsoft.com/office/drawing/2014/main" val="20006"/>
                    </a:ext>
                  </a:extLst>
                </a:gridCol>
                <a:gridCol w="381000">
                  <a:extLst>
                    <a:ext uri="{9D8B030D-6E8A-4147-A177-3AD203B41FA5}">
                      <a16:colId xmlns="" xmlns:a16="http://schemas.microsoft.com/office/drawing/2014/main" val="20007"/>
                    </a:ext>
                  </a:extLst>
                </a:gridCol>
                <a:gridCol w="685800">
                  <a:extLst>
                    <a:ext uri="{9D8B030D-6E8A-4147-A177-3AD203B41FA5}">
                      <a16:colId xmlns="" xmlns:a16="http://schemas.microsoft.com/office/drawing/2014/main" val="20008"/>
                    </a:ext>
                  </a:extLst>
                </a:gridCol>
                <a:gridCol w="609600">
                  <a:extLst>
                    <a:ext uri="{9D8B030D-6E8A-4147-A177-3AD203B41FA5}">
                      <a16:colId xmlns="" xmlns:a16="http://schemas.microsoft.com/office/drawing/2014/main" val="20009"/>
                    </a:ext>
                  </a:extLst>
                </a:gridCol>
                <a:gridCol w="533400">
                  <a:extLst>
                    <a:ext uri="{9D8B030D-6E8A-4147-A177-3AD203B41FA5}">
                      <a16:colId xmlns="" xmlns:a16="http://schemas.microsoft.com/office/drawing/2014/main" val="20010"/>
                    </a:ext>
                  </a:extLst>
                </a:gridCol>
                <a:gridCol w="533400">
                  <a:extLst>
                    <a:ext uri="{9D8B030D-6E8A-4147-A177-3AD203B41FA5}">
                      <a16:colId xmlns="" xmlns:a16="http://schemas.microsoft.com/office/drawing/2014/main" val="20011"/>
                    </a:ext>
                  </a:extLst>
                </a:gridCol>
                <a:gridCol w="609600">
                  <a:extLst>
                    <a:ext uri="{9D8B030D-6E8A-4147-A177-3AD203B41FA5}">
                      <a16:colId xmlns="" xmlns:a16="http://schemas.microsoft.com/office/drawing/2014/main" val="20012"/>
                    </a:ext>
                  </a:extLst>
                </a:gridCol>
                <a:gridCol w="762004">
                  <a:extLst>
                    <a:ext uri="{9D8B030D-6E8A-4147-A177-3AD203B41FA5}">
                      <a16:colId xmlns="" xmlns:a16="http://schemas.microsoft.com/office/drawing/2014/main" val="20013"/>
                    </a:ext>
                  </a:extLst>
                </a:gridCol>
              </a:tblGrid>
              <a:tr h="523875">
                <a:tc>
                  <a:txBody>
                    <a:bodyPr/>
                    <a:lstStyle/>
                    <a:p>
                      <a:pPr algn="ctr"/>
                      <a:r>
                        <a:rPr lang="id-ID" sz="1100" dirty="0" smtClean="0">
                          <a:latin typeface="Tahoma" pitchFamily="34" charset="0"/>
                          <a:ea typeface="Tahoma" pitchFamily="34" charset="0"/>
                          <a:cs typeface="Tahoma" pitchFamily="34" charset="0"/>
                        </a:rPr>
                        <a:t>NO</a:t>
                      </a:r>
                      <a:endParaRPr lang="id-ID" sz="1100" dirty="0">
                        <a:latin typeface="Tahoma" pitchFamily="34" charset="0"/>
                        <a:ea typeface="Tahoma" pitchFamily="34" charset="0"/>
                        <a:cs typeface="Tahoma" pitchFamily="34" charset="0"/>
                      </a:endParaRPr>
                    </a:p>
                  </a:txBody>
                  <a:tcPr anchor="ctr"/>
                </a:tc>
                <a:tc>
                  <a:txBody>
                    <a:bodyPr/>
                    <a:lstStyle/>
                    <a:p>
                      <a:pPr algn="l"/>
                      <a:r>
                        <a:rPr lang="id-ID" sz="1100" dirty="0" smtClean="0">
                          <a:latin typeface="Tahoma" pitchFamily="34" charset="0"/>
                          <a:ea typeface="Tahoma" pitchFamily="34" charset="0"/>
                          <a:cs typeface="Tahoma" pitchFamily="34" charset="0"/>
                        </a:rPr>
                        <a:t>I.</a:t>
                      </a:r>
                      <a:r>
                        <a:rPr lang="id-ID" sz="1100" baseline="0" dirty="0" smtClean="0">
                          <a:latin typeface="Tahoma" pitchFamily="34" charset="0"/>
                          <a:ea typeface="Tahoma" pitchFamily="34" charset="0"/>
                          <a:cs typeface="Tahoma" pitchFamily="34" charset="0"/>
                        </a:rPr>
                        <a:t> Kegiatan Tugas Pokok Jabatan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AK</a:t>
                      </a:r>
                      <a:endParaRPr lang="id-ID" sz="1100" dirty="0">
                        <a:latin typeface="Tahoma" pitchFamily="34" charset="0"/>
                        <a:ea typeface="Tahoma" pitchFamily="34" charset="0"/>
                        <a:cs typeface="Tahoma" pitchFamily="34" charset="0"/>
                      </a:endParaRPr>
                    </a:p>
                  </a:txBody>
                  <a:tcPr anchor="ctr"/>
                </a:tc>
                <a:tc gridSpan="4">
                  <a:txBody>
                    <a:bodyPr/>
                    <a:lstStyle/>
                    <a:p>
                      <a:pPr algn="ctr"/>
                      <a:r>
                        <a:rPr lang="id-ID" sz="1100" dirty="0" smtClean="0">
                          <a:latin typeface="Tahoma" pitchFamily="34" charset="0"/>
                          <a:ea typeface="Tahoma" pitchFamily="34" charset="0"/>
                          <a:cs typeface="Tahoma" pitchFamily="34" charset="0"/>
                        </a:rPr>
                        <a:t>Target</a:t>
                      </a:r>
                      <a:endParaRPr lang="id-ID" sz="1100" dirty="0">
                        <a:latin typeface="Tahoma" pitchFamily="34" charset="0"/>
                        <a:ea typeface="Tahoma" pitchFamily="34" charset="0"/>
                        <a:cs typeface="Tahoma" pitchFamily="34" charset="0"/>
                      </a:endParaRPr>
                    </a:p>
                  </a:txBody>
                  <a:tcPr anchor="ct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a:txBody>
                    <a:bodyPr/>
                    <a:lstStyle/>
                    <a:p>
                      <a:pPr algn="ctr"/>
                      <a:r>
                        <a:rPr lang="id-ID" sz="1100" dirty="0" smtClean="0">
                          <a:latin typeface="Tahoma" pitchFamily="34" charset="0"/>
                          <a:ea typeface="Tahoma" pitchFamily="34" charset="0"/>
                          <a:cs typeface="Tahoma" pitchFamily="34" charset="0"/>
                        </a:rPr>
                        <a:t>AK</a:t>
                      </a:r>
                      <a:endParaRPr lang="id-ID" sz="1100" dirty="0">
                        <a:latin typeface="Tahoma" pitchFamily="34" charset="0"/>
                        <a:ea typeface="Tahoma" pitchFamily="34" charset="0"/>
                        <a:cs typeface="Tahoma" pitchFamily="34" charset="0"/>
                      </a:endParaRPr>
                    </a:p>
                  </a:txBody>
                  <a:tcPr anchor="ctr"/>
                </a:tc>
                <a:tc gridSpan="4">
                  <a:txBody>
                    <a:bodyPr/>
                    <a:lstStyle/>
                    <a:p>
                      <a:pPr algn="ctr"/>
                      <a:r>
                        <a:rPr lang="id-ID" sz="1100" dirty="0" smtClean="0">
                          <a:latin typeface="Tahoma" pitchFamily="34" charset="0"/>
                          <a:ea typeface="Tahoma" pitchFamily="34" charset="0"/>
                          <a:cs typeface="Tahoma" pitchFamily="34" charset="0"/>
                        </a:rPr>
                        <a:t>REALISASI</a:t>
                      </a:r>
                      <a:endParaRPr lang="id-ID" sz="1100" dirty="0">
                        <a:latin typeface="Tahoma" pitchFamily="34" charset="0"/>
                        <a:ea typeface="Tahoma" pitchFamily="34" charset="0"/>
                        <a:cs typeface="Tahoma" pitchFamily="34" charset="0"/>
                      </a:endParaRPr>
                    </a:p>
                  </a:txBody>
                  <a:tcPr anchor="ctr"/>
                </a:tc>
                <a:tc hMerge="1">
                  <a:txBody>
                    <a:bodyPr/>
                    <a:lstStyle/>
                    <a:p>
                      <a:endParaRPr lang="id-ID" sz="1000" dirty="0"/>
                    </a:p>
                  </a:txBody>
                  <a:tcPr/>
                </a:tc>
                <a:tc hMerge="1">
                  <a:txBody>
                    <a:bodyPr/>
                    <a:lstStyle/>
                    <a:p>
                      <a:endParaRPr lang="id-ID" sz="1000"/>
                    </a:p>
                  </a:txBody>
                  <a:tcPr/>
                </a:tc>
                <a:tc hMerge="1">
                  <a:txBody>
                    <a:bodyPr/>
                    <a:lstStyle/>
                    <a:p>
                      <a:endParaRPr lang="id-ID" sz="1000" dirty="0"/>
                    </a:p>
                  </a:txBody>
                  <a:tcPr/>
                </a:tc>
                <a:tc>
                  <a:txBody>
                    <a:bodyPr/>
                    <a:lstStyle/>
                    <a:p>
                      <a:pPr algn="ctr"/>
                      <a:r>
                        <a:rPr lang="id-ID" sz="1100" dirty="0" smtClean="0">
                          <a:latin typeface="Tahoma" pitchFamily="34" charset="0"/>
                          <a:ea typeface="Tahoma" pitchFamily="34" charset="0"/>
                          <a:cs typeface="Tahoma" pitchFamily="34" charset="0"/>
                        </a:rPr>
                        <a:t>PENGHI-TUNGAN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NILAI CAPAIAN SKP</a:t>
                      </a:r>
                      <a:endParaRPr lang="id-ID" sz="11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0"/>
                  </a:ext>
                </a:extLst>
              </a:tr>
              <a:tr h="296103">
                <a:tc>
                  <a:txBody>
                    <a:bodyPr/>
                    <a:lstStyle/>
                    <a:p>
                      <a:endParaRPr lang="id-ID" sz="1100" dirty="0">
                        <a:latin typeface="Tahoma" pitchFamily="34" charset="0"/>
                        <a:ea typeface="Tahoma" pitchFamily="34" charset="0"/>
                        <a:cs typeface="Tahoma" pitchFamily="34" charset="0"/>
                      </a:endParaRPr>
                    </a:p>
                  </a:txBody>
                  <a:tcPr/>
                </a:tc>
                <a:tc>
                  <a:txBody>
                    <a:bodyPr/>
                    <a:lstStyle/>
                    <a:p>
                      <a:endParaRPr lang="id-ID" sz="1100" dirty="0">
                        <a:latin typeface="Tahoma" pitchFamily="34" charset="0"/>
                        <a:ea typeface="Tahoma" pitchFamily="34" charset="0"/>
                        <a:cs typeface="Tahoma" pitchFamily="34" charset="0"/>
                      </a:endParaRPr>
                    </a:p>
                  </a:txBody>
                  <a:tcPr/>
                </a:tc>
                <a:tc>
                  <a:txBody>
                    <a:bodyPr/>
                    <a:lstStyle/>
                    <a:p>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Kuan/</a:t>
                      </a:r>
                    </a:p>
                    <a:p>
                      <a:pPr algn="ctr"/>
                      <a:r>
                        <a:rPr lang="id-ID" sz="1100" dirty="0" smtClean="0">
                          <a:latin typeface="Tahoma" pitchFamily="34" charset="0"/>
                          <a:ea typeface="Tahoma" pitchFamily="34" charset="0"/>
                          <a:cs typeface="Tahoma" pitchFamily="34" charset="0"/>
                        </a:rPr>
                        <a:t>Output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Kual/</a:t>
                      </a:r>
                    </a:p>
                    <a:p>
                      <a:pPr algn="ctr"/>
                      <a:r>
                        <a:rPr lang="id-ID" sz="1100" dirty="0" smtClean="0">
                          <a:latin typeface="Tahoma" pitchFamily="34" charset="0"/>
                          <a:ea typeface="Tahoma" pitchFamily="34" charset="0"/>
                          <a:cs typeface="Tahoma" pitchFamily="34" charset="0"/>
                        </a:rPr>
                        <a:t>Mutu</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Waktu</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Biaya</a:t>
                      </a: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Kuan/</a:t>
                      </a:r>
                    </a:p>
                    <a:p>
                      <a:pPr algn="ctr"/>
                      <a:r>
                        <a:rPr lang="id-ID" sz="1100" dirty="0" smtClean="0">
                          <a:latin typeface="Tahoma" pitchFamily="34" charset="0"/>
                          <a:ea typeface="Tahoma" pitchFamily="34" charset="0"/>
                          <a:cs typeface="Tahoma" pitchFamily="34" charset="0"/>
                        </a:rPr>
                        <a:t>Output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Kual/</a:t>
                      </a:r>
                    </a:p>
                    <a:p>
                      <a:pPr algn="ctr"/>
                      <a:r>
                        <a:rPr lang="id-ID" sz="1100" dirty="0" smtClean="0">
                          <a:latin typeface="Tahoma" pitchFamily="34" charset="0"/>
                          <a:ea typeface="Tahoma" pitchFamily="34" charset="0"/>
                          <a:cs typeface="Tahoma" pitchFamily="34" charset="0"/>
                        </a:rPr>
                        <a:t>Mutu</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Waktu</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Biaya</a:t>
                      </a:r>
                      <a:endParaRPr lang="id-ID" sz="1100" dirty="0">
                        <a:latin typeface="Tahoma" pitchFamily="34" charset="0"/>
                        <a:ea typeface="Tahoma" pitchFamily="34" charset="0"/>
                        <a:cs typeface="Tahoma" pitchFamily="34" charset="0"/>
                      </a:endParaRPr>
                    </a:p>
                  </a:txBody>
                  <a:tcPr/>
                </a:tc>
                <a:tc>
                  <a:txBody>
                    <a:bodyPr/>
                    <a:lstStyle/>
                    <a:p>
                      <a:endParaRPr lang="id-ID" sz="1100" dirty="0">
                        <a:latin typeface="Tahoma" pitchFamily="34" charset="0"/>
                        <a:ea typeface="Tahoma" pitchFamily="34" charset="0"/>
                        <a:cs typeface="Tahoma" pitchFamily="34" charset="0"/>
                      </a:endParaRPr>
                    </a:p>
                  </a:txBody>
                  <a:tcPr/>
                </a:tc>
                <a:tc>
                  <a:txBody>
                    <a:bodyPr/>
                    <a:lstStyle/>
                    <a:p>
                      <a:endParaRPr lang="id-ID" sz="11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1"/>
                  </a:ext>
                </a:extLst>
              </a:tr>
              <a:tr h="121920">
                <a:tc>
                  <a:txBody>
                    <a:bodyPr/>
                    <a:lstStyle/>
                    <a:p>
                      <a:pPr algn="ctr"/>
                      <a:r>
                        <a:rPr lang="id-ID" sz="1100" dirty="0" smtClean="0">
                          <a:latin typeface="Tahoma" pitchFamily="34" charset="0"/>
                          <a:ea typeface="Tahoma" pitchFamily="34" charset="0"/>
                          <a:cs typeface="Tahoma" pitchFamily="34" charset="0"/>
                        </a:rPr>
                        <a:t>1</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3</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4</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5</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6</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7</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8</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9</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10</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11</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12</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13</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14</a:t>
                      </a:r>
                      <a:endParaRPr lang="id-ID" sz="11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2"/>
                  </a:ext>
                </a:extLst>
              </a:tr>
              <a:tr h="478321">
                <a:tc>
                  <a:txBody>
                    <a:bodyPr/>
                    <a:lstStyle/>
                    <a:p>
                      <a:pPr algn="ctr"/>
                      <a:r>
                        <a:rPr lang="id-ID" sz="1100" dirty="0" smtClean="0">
                          <a:latin typeface="Tahoma" pitchFamily="34" charset="0"/>
                          <a:ea typeface="Tahoma" pitchFamily="34" charset="0"/>
                          <a:cs typeface="Tahoma" pitchFamily="34" charset="0"/>
                        </a:rPr>
                        <a:t>1</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Memeriksa Kelengkapan dan Menganalisa</a:t>
                      </a:r>
                      <a:r>
                        <a:rPr lang="id-ID" sz="1100" baseline="0" dirty="0" smtClean="0">
                          <a:latin typeface="Tahoma" pitchFamily="34" charset="0"/>
                          <a:ea typeface="Tahoma" pitchFamily="34" charset="0"/>
                          <a:cs typeface="Tahoma" pitchFamily="34" charset="0"/>
                        </a:rPr>
                        <a:t> SPP</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5000 SPP</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2000 SPP</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206</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68,67</a:t>
                      </a:r>
                      <a:endParaRPr lang="id-ID" sz="11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3"/>
                  </a:ext>
                </a:extLst>
              </a:tr>
              <a:tr h="478321">
                <a:tc>
                  <a:txBody>
                    <a:bodyPr/>
                    <a:lstStyle/>
                    <a:p>
                      <a:pPr algn="ctr"/>
                      <a:r>
                        <a:rPr lang="id-ID" sz="1100" dirty="0" smtClean="0">
                          <a:latin typeface="Tahoma" pitchFamily="34" charset="0"/>
                          <a:ea typeface="Tahoma" pitchFamily="34" charset="0"/>
                          <a:cs typeface="Tahoma" pitchFamily="34" charset="0"/>
                        </a:rPr>
                        <a:t>2</a:t>
                      </a:r>
                      <a:endParaRPr lang="id-ID" sz="1100" dirty="0">
                        <a:latin typeface="Tahoma" pitchFamily="34" charset="0"/>
                        <a:ea typeface="Tahoma" pitchFamily="34" charset="0"/>
                        <a:cs typeface="Tahoma" pitchFamily="34" charset="0"/>
                      </a:endParaRPr>
                    </a:p>
                  </a:txBody>
                  <a:tcPr/>
                </a:tc>
                <a:tc>
                  <a:txBody>
                    <a:bodyPr/>
                    <a:lstStyle/>
                    <a:p>
                      <a:r>
                        <a:rPr lang="id-ID" sz="1100" dirty="0" smtClean="0">
                          <a:latin typeface="Tahoma" pitchFamily="34" charset="0"/>
                          <a:ea typeface="Tahoma" pitchFamily="34" charset="0"/>
                          <a:cs typeface="Tahoma" pitchFamily="34" charset="0"/>
                        </a:rPr>
                        <a:t>Memeriksa Kelengkapan dan Menganalisa</a:t>
                      </a:r>
                      <a:r>
                        <a:rPr lang="id-ID" sz="1100" baseline="0" dirty="0" smtClean="0">
                          <a:latin typeface="Tahoma" pitchFamily="34" charset="0"/>
                          <a:ea typeface="Tahoma" pitchFamily="34" charset="0"/>
                          <a:cs typeface="Tahoma" pitchFamily="34" charset="0"/>
                        </a:rPr>
                        <a:t> SPM</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5000 SPM</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 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2500 SPM</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 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211</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70,33</a:t>
                      </a:r>
                      <a:endParaRPr lang="id-ID" sz="11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4"/>
                  </a:ext>
                </a:extLst>
              </a:tr>
              <a:tr h="478321">
                <a:tc>
                  <a:txBody>
                    <a:bodyPr/>
                    <a:lstStyle/>
                    <a:p>
                      <a:pPr algn="ctr"/>
                      <a:r>
                        <a:rPr lang="id-ID" sz="1100" dirty="0" smtClean="0">
                          <a:latin typeface="Tahoma" pitchFamily="34" charset="0"/>
                          <a:ea typeface="Tahoma" pitchFamily="34" charset="0"/>
                          <a:cs typeface="Tahoma" pitchFamily="34" charset="0"/>
                        </a:rPr>
                        <a:t>3</a:t>
                      </a: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Membuat laporan Tatalaksana</a:t>
                      </a:r>
                      <a:r>
                        <a:rPr lang="id-ID" sz="1100" baseline="0" dirty="0" smtClean="0">
                          <a:latin typeface="Tahoma" pitchFamily="34" charset="0"/>
                          <a:ea typeface="Tahoma" pitchFamily="34" charset="0"/>
                          <a:cs typeface="Tahoma" pitchFamily="34" charset="0"/>
                        </a:rPr>
                        <a:t> Keuangan</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 laporan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 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1 laporan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100</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 6 bln</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a:t>
                      </a:r>
                      <a:endParaRPr lang="id-ID" sz="1100" dirty="0">
                        <a:latin typeface="Tahoma" pitchFamily="34" charset="0"/>
                        <a:ea typeface="Tahoma" pitchFamily="34" charset="0"/>
                        <a:cs typeface="Tahoma" pitchFamily="34" charset="0"/>
                      </a:endParaRPr>
                    </a:p>
                  </a:txBody>
                  <a:tcPr/>
                </a:tc>
                <a:tc>
                  <a:txBody>
                    <a:bodyPr/>
                    <a:lstStyle/>
                    <a:p>
                      <a:pPr algn="ctr"/>
                      <a:r>
                        <a:rPr lang="id-ID" sz="1100" dirty="0" smtClean="0">
                          <a:latin typeface="Tahoma" pitchFamily="34" charset="0"/>
                          <a:ea typeface="Tahoma" pitchFamily="34" charset="0"/>
                          <a:cs typeface="Tahoma" pitchFamily="34" charset="0"/>
                        </a:rPr>
                        <a:t>276</a:t>
                      </a:r>
                      <a:endParaRPr lang="id-ID" sz="1100" dirty="0">
                        <a:latin typeface="Tahoma" pitchFamily="34" charset="0"/>
                        <a:ea typeface="Tahoma" pitchFamily="34" charset="0"/>
                        <a:cs typeface="Tahoma" pitchFamily="34" charset="0"/>
                      </a:endParaRPr>
                    </a:p>
                  </a:txBody>
                  <a:tcPr anchor="ctr"/>
                </a:tc>
                <a:tc>
                  <a:txBody>
                    <a:bodyPr/>
                    <a:lstStyle/>
                    <a:p>
                      <a:pPr algn="ctr"/>
                      <a:r>
                        <a:rPr lang="id-ID" sz="1100" dirty="0" smtClean="0">
                          <a:latin typeface="Tahoma" pitchFamily="34" charset="0"/>
                          <a:ea typeface="Tahoma" pitchFamily="34" charset="0"/>
                          <a:cs typeface="Tahoma" pitchFamily="34" charset="0"/>
                        </a:rPr>
                        <a:t>92</a:t>
                      </a:r>
                      <a:endParaRPr lang="id-ID" sz="11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5"/>
                  </a:ext>
                </a:extLst>
              </a:tr>
              <a:tr h="273326">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II Tugas Tambahan dan kreativitas unsur penunjang:</a:t>
                      </a: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6"/>
                  </a:ext>
                </a:extLst>
              </a:tr>
              <a:tr h="170829">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a. Tugas Tambahan</a:t>
                      </a: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7"/>
                  </a:ext>
                </a:extLst>
              </a:tr>
              <a:tr h="170829">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100" dirty="0" smtClean="0">
                          <a:latin typeface="Tahoma" pitchFamily="34" charset="0"/>
                          <a:ea typeface="Tahoma" pitchFamily="34" charset="0"/>
                          <a:cs typeface="Tahoma" pitchFamily="34" charset="0"/>
                        </a:rPr>
                        <a:t>b. Kreativitas</a:t>
                      </a: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smtClean="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tc>
                  <a:txBody>
                    <a:bodyPr/>
                    <a:lstStyle/>
                    <a:p>
                      <a:pPr algn="ctr"/>
                      <a:endParaRPr lang="id-ID" sz="11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8"/>
                  </a:ext>
                </a:extLst>
              </a:tr>
              <a:tr h="341658">
                <a:tc gridSpan="1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100" b="1" dirty="0" smtClean="0">
                          <a:latin typeface="Tahoma" pitchFamily="34" charset="0"/>
                          <a:ea typeface="Tahoma" pitchFamily="34" charset="0"/>
                          <a:cs typeface="Tahoma" pitchFamily="34" charset="0"/>
                        </a:rPr>
                        <a:t>NILAI CAPAIAN SK</a:t>
                      </a:r>
                      <a:r>
                        <a:rPr lang="id-ID" sz="1100" dirty="0" smtClean="0">
                          <a:latin typeface="Tahoma" pitchFamily="34" charset="0"/>
                          <a:ea typeface="Tahoma" pitchFamily="34" charset="0"/>
                          <a:cs typeface="Tahoma" pitchFamily="34" charset="0"/>
                        </a:rPr>
                        <a:t>                                                                        </a:t>
                      </a:r>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900" dirty="0" smtClean="0"/>
                    </a:p>
                  </a:txBody>
                  <a:tcPr/>
                </a:tc>
                <a:tc hMerge="1">
                  <a:txBody>
                    <a:bodyPr/>
                    <a:lstStyle/>
                    <a:p>
                      <a:pPr algn="ctr"/>
                      <a:endParaRPr lang="id-ID" sz="900" dirty="0"/>
                    </a:p>
                  </a:txBody>
                  <a:tcPr/>
                </a:tc>
                <a:tc hMerge="1">
                  <a:txBody>
                    <a:bodyPr/>
                    <a:lstStyle/>
                    <a:p>
                      <a:pPr algn="ctr"/>
                      <a:endParaRPr lang="id-ID" sz="900" dirty="0" smtClean="0"/>
                    </a:p>
                  </a:txBody>
                  <a:tcPr/>
                </a:tc>
                <a:tc hMerge="1">
                  <a:txBody>
                    <a:bodyPr/>
                    <a:lstStyle/>
                    <a:p>
                      <a:pPr algn="ctr"/>
                      <a:endParaRPr lang="id-ID" sz="900" dirty="0"/>
                    </a:p>
                  </a:txBody>
                  <a:tcPr/>
                </a:tc>
                <a:tc hMerge="1">
                  <a:txBody>
                    <a:bodyPr/>
                    <a:lstStyle/>
                    <a:p>
                      <a:pPr algn="ctr"/>
                      <a:endParaRPr lang="id-ID" sz="900" dirty="0"/>
                    </a:p>
                  </a:txBody>
                  <a:tcPr/>
                </a:tc>
                <a:tc hMerge="1">
                  <a:txBody>
                    <a:bodyPr/>
                    <a:lstStyle/>
                    <a:p>
                      <a:pPr algn="ctr"/>
                      <a:endParaRPr lang="id-ID" sz="900" dirty="0"/>
                    </a:p>
                  </a:txBody>
                  <a:tcPr/>
                </a:tc>
                <a:tc hMerge="1">
                  <a:txBody>
                    <a:bodyPr/>
                    <a:lstStyle/>
                    <a:p>
                      <a:pPr algn="ctr"/>
                      <a:endParaRPr lang="id-ID" sz="900" dirty="0"/>
                    </a:p>
                  </a:txBody>
                  <a:tcPr/>
                </a:tc>
                <a:tc hMerge="1">
                  <a:txBody>
                    <a:bodyPr/>
                    <a:lstStyle/>
                    <a:p>
                      <a:pPr algn="ctr"/>
                      <a:endParaRPr lang="id-ID" sz="900" dirty="0" smtClean="0"/>
                    </a:p>
                  </a:txBody>
                  <a:tcPr/>
                </a:tc>
                <a:tc hMerge="1">
                  <a:txBody>
                    <a:bodyPr/>
                    <a:lstStyle/>
                    <a:p>
                      <a:pPr algn="ctr"/>
                      <a:endParaRPr lang="id-ID" sz="900" dirty="0"/>
                    </a:p>
                  </a:txBody>
                  <a:tcPr/>
                </a:tc>
                <a:tc hMerge="1">
                  <a:txBody>
                    <a:bodyPr/>
                    <a:lstStyle/>
                    <a:p>
                      <a:pPr algn="ctr"/>
                      <a:endParaRPr lang="id-ID" sz="900" dirty="0"/>
                    </a:p>
                  </a:txBody>
                  <a:tcPr/>
                </a:tc>
                <a:tc hMerge="1">
                  <a:txBody>
                    <a:bodyPr/>
                    <a:lstStyle/>
                    <a:p>
                      <a:pPr algn="ctr"/>
                      <a:endParaRPr lang="id-ID" sz="900" dirty="0"/>
                    </a:p>
                  </a:txBody>
                  <a:tcPr/>
                </a:tc>
                <a:tc hMerge="1">
                  <a:txBody>
                    <a:bodyPr/>
                    <a:lstStyle/>
                    <a:p>
                      <a:pPr algn="ctr"/>
                      <a:endParaRPr lang="id-ID" sz="900" dirty="0"/>
                    </a:p>
                  </a:txBody>
                  <a:tcPr/>
                </a:tc>
                <a:tc>
                  <a:txBody>
                    <a:bodyPr/>
                    <a:lstStyle/>
                    <a:p>
                      <a:pPr algn="ctr"/>
                      <a:r>
                        <a:rPr lang="id-ID" sz="1100" dirty="0" smtClean="0">
                          <a:latin typeface="Tahoma" pitchFamily="34" charset="0"/>
                          <a:ea typeface="Tahoma" pitchFamily="34" charset="0"/>
                          <a:cs typeface="Tahoma" pitchFamily="34" charset="0"/>
                        </a:rPr>
                        <a:t>77 (Baik)</a:t>
                      </a:r>
                      <a:endParaRPr lang="id-ID" sz="1100" dirty="0">
                        <a:latin typeface="Tahoma" pitchFamily="34" charset="0"/>
                        <a:ea typeface="Tahoma" pitchFamily="34" charset="0"/>
                        <a:cs typeface="Tahoma" pitchFamily="34" charset="0"/>
                      </a:endParaRPr>
                    </a:p>
                  </a:txBody>
                  <a:tcPr anchor="ctr"/>
                </a:tc>
                <a:extLst>
                  <a:ext uri="{0D108BD9-81ED-4DB2-BD59-A6C34878D82A}">
                    <a16:rowId xmlns="" xmlns:a16="http://schemas.microsoft.com/office/drawing/2014/main" val="10009"/>
                  </a:ext>
                </a:extLst>
              </a:tr>
            </a:tbl>
          </a:graphicData>
        </a:graphic>
      </p:graphicFrame>
      <p:sp>
        <p:nvSpPr>
          <p:cNvPr id="44185" name="Rectangle 4"/>
          <p:cNvSpPr>
            <a:spLocks noChangeArrowheads="1"/>
          </p:cNvSpPr>
          <p:nvPr/>
        </p:nvSpPr>
        <p:spPr bwMode="auto">
          <a:xfrm>
            <a:off x="4071938" y="5688013"/>
            <a:ext cx="4572000" cy="1169987"/>
          </a:xfrm>
          <a:prstGeom prst="rect">
            <a:avLst/>
          </a:prstGeom>
          <a:noFill/>
          <a:ln w="9525">
            <a:noFill/>
            <a:miter lim="800000"/>
            <a:headEnd/>
            <a:tailEnd/>
          </a:ln>
        </p:spPr>
        <p:txBody>
          <a:bodyPr>
            <a:spAutoFit/>
          </a:bodyPr>
          <a:lstStyle/>
          <a:p>
            <a:pPr algn="ctr"/>
            <a:r>
              <a:rPr lang="id-ID" sz="1400">
                <a:latin typeface="Tahoma" pitchFamily="34" charset="0"/>
                <a:cs typeface="Tahoma" pitchFamily="34" charset="0"/>
              </a:rPr>
              <a:t>Jakarta, 31 Desember 2014</a:t>
            </a:r>
          </a:p>
          <a:p>
            <a:pPr algn="ctr"/>
            <a:r>
              <a:rPr lang="id-ID" sz="1400">
                <a:latin typeface="Tahoma" pitchFamily="34" charset="0"/>
                <a:cs typeface="Tahoma" pitchFamily="34" charset="0"/>
              </a:rPr>
              <a:t>Pejabat Penilai</a:t>
            </a:r>
          </a:p>
          <a:p>
            <a:pPr algn="ctr"/>
            <a:endParaRPr lang="id-ID" sz="1400">
              <a:latin typeface="Tahoma" pitchFamily="34" charset="0"/>
              <a:cs typeface="Tahoma" pitchFamily="34" charset="0"/>
            </a:endParaRPr>
          </a:p>
          <a:p>
            <a:pPr algn="ctr"/>
            <a:r>
              <a:rPr lang="id-ID" sz="1400">
                <a:latin typeface="Tahoma" pitchFamily="34" charset="0"/>
                <a:cs typeface="Tahoma" pitchFamily="34" charset="0"/>
              </a:rPr>
              <a:t>(Dra. indira)</a:t>
            </a:r>
          </a:p>
          <a:p>
            <a:pPr algn="ctr"/>
            <a:r>
              <a:rPr lang="id-ID" sz="1400">
                <a:latin typeface="Tahoma" pitchFamily="34" charset="0"/>
                <a:cs typeface="Tahoma" pitchFamily="34" charset="0"/>
              </a:rPr>
              <a:t>NIP. 19600211 198401 2099</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03238" y="530225"/>
            <a:ext cx="8183562" cy="2898775"/>
          </a:xfrm>
          <a:prstGeom prst="rect">
            <a:avLst/>
          </a:prstGeom>
        </p:spPr>
        <p:txBody>
          <a:bodyPr/>
          <a:lstStyle/>
          <a:p>
            <a:pPr eaLnBrk="0" hangingPunct="0">
              <a:spcBef>
                <a:spcPts val="600"/>
              </a:spcBef>
              <a:buClr>
                <a:schemeClr val="accent1"/>
              </a:buClr>
              <a:buSzPct val="70000"/>
              <a:buFont typeface="Wingdings" pitchFamily="2" charset="2"/>
              <a:buNone/>
              <a:defRPr/>
            </a:pPr>
            <a:r>
              <a:rPr lang="id-ID" sz="2400" dirty="0">
                <a:latin typeface="Tahoma" pitchFamily="34" charset="0"/>
                <a:ea typeface="Tahoma" pitchFamily="34" charset="0"/>
                <a:cs typeface="Tahoma" pitchFamily="34" charset="0"/>
              </a:rPr>
              <a:t>Maka pada akhir tahun 2014, yang bersangkutan memperoleh penilaian SKP sebagai berikut:</a:t>
            </a:r>
          </a:p>
          <a:p>
            <a:pPr eaLnBrk="0" hangingPunct="0">
              <a:spcBef>
                <a:spcPts val="600"/>
              </a:spcBef>
              <a:buClr>
                <a:schemeClr val="accent1"/>
              </a:buClr>
              <a:buSzPct val="70000"/>
              <a:buFont typeface="Wingdings" pitchFamily="2" charset="2"/>
              <a:buNone/>
              <a:defRPr/>
            </a:pPr>
            <a:endParaRPr lang="id-ID" sz="2400" dirty="0">
              <a:latin typeface="Tahoma" pitchFamily="34" charset="0"/>
              <a:ea typeface="Tahoma" pitchFamily="34" charset="0"/>
              <a:cs typeface="Tahoma" pitchFamily="34" charset="0"/>
            </a:endParaRPr>
          </a:p>
          <a:p>
            <a:pPr eaLnBrk="0" hangingPunct="0">
              <a:spcBef>
                <a:spcPts val="600"/>
              </a:spcBef>
              <a:buClr>
                <a:schemeClr val="accent1"/>
              </a:buClr>
              <a:buSzPct val="70000"/>
              <a:buFont typeface="Wingdings" pitchFamily="2" charset="2"/>
              <a:buNone/>
              <a:defRPr/>
            </a:pPr>
            <a:endParaRPr lang="id-ID" sz="2400" dirty="0">
              <a:latin typeface="Tahoma" pitchFamily="34" charset="0"/>
              <a:ea typeface="Tahoma" pitchFamily="34" charset="0"/>
              <a:cs typeface="Tahoma" pitchFamily="34" charset="0"/>
            </a:endParaRPr>
          </a:p>
          <a:p>
            <a:pPr eaLnBrk="0" hangingPunct="0">
              <a:spcBef>
                <a:spcPts val="600"/>
              </a:spcBef>
              <a:buClr>
                <a:schemeClr val="accent1"/>
              </a:buClr>
              <a:buSzPct val="70000"/>
              <a:buFont typeface="Wingdings" pitchFamily="2" charset="2"/>
              <a:buNone/>
              <a:defRPr/>
            </a:pPr>
            <a:endParaRPr lang="id-ID" sz="2400" dirty="0">
              <a:latin typeface="Tahoma" pitchFamily="34" charset="0"/>
              <a:ea typeface="Tahoma" pitchFamily="34" charset="0"/>
              <a:cs typeface="Tahoma" pitchFamily="34" charset="0"/>
            </a:endParaRPr>
          </a:p>
          <a:p>
            <a:pPr marL="273050" indent="-273050" eaLnBrk="0" hangingPunct="0">
              <a:spcBef>
                <a:spcPts val="600"/>
              </a:spcBef>
              <a:buClr>
                <a:schemeClr val="accent1"/>
              </a:buClr>
              <a:buSzPct val="70000"/>
              <a:buFont typeface="Wingdings" pitchFamily="2" charset="2"/>
              <a:buNone/>
              <a:defRPr/>
            </a:pPr>
            <a:r>
              <a:rPr lang="id-ID" sz="2400" dirty="0">
                <a:latin typeface="Tahoma" pitchFamily="34" charset="0"/>
                <a:ea typeface="Tahoma" pitchFamily="34" charset="0"/>
                <a:cs typeface="Tahoma" pitchFamily="34" charset="0"/>
              </a:rPr>
              <a:t>		- Nilai SKP pada unit kerja lama = 89,04</a:t>
            </a:r>
          </a:p>
          <a:p>
            <a:pPr marL="273050" indent="-273050" eaLnBrk="0" hangingPunct="0">
              <a:spcBef>
                <a:spcPts val="600"/>
              </a:spcBef>
              <a:buClr>
                <a:schemeClr val="accent1"/>
              </a:buClr>
              <a:buSzPct val="70000"/>
              <a:buFont typeface="Wingdings" pitchFamily="2" charset="2"/>
              <a:buNone/>
              <a:defRPr/>
            </a:pPr>
            <a:r>
              <a:rPr lang="id-ID" sz="2400" dirty="0">
                <a:latin typeface="Tahoma" pitchFamily="34" charset="0"/>
                <a:ea typeface="Tahoma" pitchFamily="34" charset="0"/>
                <a:cs typeface="Tahoma" pitchFamily="34" charset="0"/>
              </a:rPr>
              <a:t>		- Nilai SKP pada unit kerja baru = 77</a:t>
            </a:r>
          </a:p>
        </p:txBody>
      </p:sp>
      <p:sp>
        <p:nvSpPr>
          <p:cNvPr id="45059" name="TextBox 2"/>
          <p:cNvSpPr txBox="1">
            <a:spLocks noChangeArrowheads="1"/>
          </p:cNvSpPr>
          <p:nvPr/>
        </p:nvSpPr>
        <p:spPr bwMode="auto">
          <a:xfrm>
            <a:off x="571500" y="4000500"/>
            <a:ext cx="4786313" cy="830263"/>
          </a:xfrm>
          <a:prstGeom prst="rect">
            <a:avLst/>
          </a:prstGeom>
          <a:noFill/>
          <a:ln w="25400">
            <a:solidFill>
              <a:schemeClr val="accent1"/>
            </a:solidFill>
            <a:miter lim="800000"/>
            <a:headEnd/>
            <a:tailEnd/>
          </a:ln>
        </p:spPr>
        <p:txBody>
          <a:bodyPr>
            <a:spAutoFit/>
          </a:bodyPr>
          <a:lstStyle/>
          <a:p>
            <a:r>
              <a:rPr lang="id-ID" sz="2400">
                <a:latin typeface="Tahoma" pitchFamily="34" charset="0"/>
                <a:cs typeface="Tahoma" pitchFamily="34" charset="0"/>
              </a:rPr>
              <a:t>89,04 + 77 = 166,04 = 83,02</a:t>
            </a:r>
          </a:p>
          <a:p>
            <a:r>
              <a:rPr lang="id-ID" sz="2400">
                <a:latin typeface="Tahoma" pitchFamily="34" charset="0"/>
                <a:cs typeface="Tahoma" pitchFamily="34" charset="0"/>
              </a:rPr>
              <a:t>                        2</a:t>
            </a:r>
          </a:p>
        </p:txBody>
      </p:sp>
      <p:sp>
        <p:nvSpPr>
          <p:cNvPr id="4" name="Rectangle 3"/>
          <p:cNvSpPr/>
          <p:nvPr/>
        </p:nvSpPr>
        <p:spPr>
          <a:xfrm>
            <a:off x="428596" y="5429264"/>
            <a:ext cx="7572428" cy="830997"/>
          </a:xfrm>
          <a:prstGeom prst="rect">
            <a:avLst/>
          </a:prstGeom>
          <a:solidFill>
            <a:schemeClr val="accent1"/>
          </a:solidFill>
          <a:scene3d>
            <a:camera prst="orthographicFront"/>
            <a:lightRig rig="threePt" dir="t"/>
          </a:scene3d>
          <a:sp3d>
            <a:bevelT/>
          </a:sp3d>
        </p:spPr>
        <p:txBody>
          <a:bodyPr>
            <a:spAutoFit/>
          </a:bodyPr>
          <a:lstStyle/>
          <a:p>
            <a:pPr algn="ctr">
              <a:defRPr/>
            </a:pPr>
            <a:r>
              <a:rPr lang="id-ID" sz="2400" dirty="0">
                <a:latin typeface="Tahoma" pitchFamily="34" charset="0"/>
                <a:ea typeface="Tahoma" pitchFamily="34" charset="0"/>
                <a:cs typeface="Tahoma" pitchFamily="34" charset="0"/>
              </a:rPr>
              <a:t>Sehingga nilai SKP Sdr. Ali Muktar Raja, S.Sos tahun 2014 adalah 83,02</a:t>
            </a:r>
          </a:p>
        </p:txBody>
      </p:sp>
      <p:pic>
        <p:nvPicPr>
          <p:cNvPr id="4506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75" y="1571625"/>
            <a:ext cx="7024688" cy="1071563"/>
          </a:xfrm>
          <a:prstGeom prst="rect">
            <a:avLst/>
          </a:prstGeom>
          <a:noFill/>
          <a:ln w="9525">
            <a:noFill/>
            <a:miter lim="800000"/>
            <a:headEnd/>
            <a:tailEnd/>
          </a:ln>
        </p:spPr>
      </p:pic>
      <p:cxnSp>
        <p:nvCxnSpPr>
          <p:cNvPr id="6" name="Straight Connector 5"/>
          <p:cNvCxnSpPr/>
          <p:nvPr/>
        </p:nvCxnSpPr>
        <p:spPr>
          <a:xfrm>
            <a:off x="2643188" y="4429125"/>
            <a:ext cx="838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ChangeArrowheads="1"/>
          </p:cNvSpPr>
          <p:nvPr/>
        </p:nvSpPr>
        <p:spPr bwMode="auto">
          <a:xfrm>
            <a:off x="214313" y="1143000"/>
            <a:ext cx="7786687" cy="2246313"/>
          </a:xfrm>
          <a:prstGeom prst="rect">
            <a:avLst/>
          </a:prstGeom>
          <a:noFill/>
          <a:ln w="9525">
            <a:noFill/>
            <a:miter lim="800000"/>
            <a:headEnd/>
            <a:tailEnd/>
          </a:ln>
        </p:spPr>
        <p:txBody>
          <a:bodyPr>
            <a:spAutoFit/>
          </a:bodyPr>
          <a:lstStyle/>
          <a:p>
            <a:pPr marL="457200" indent="-457200"/>
            <a:r>
              <a:rPr lang="id-ID" sz="2800" dirty="0">
                <a:latin typeface="Tahoma" pitchFamily="34" charset="0"/>
                <a:cs typeface="Tahoma" pitchFamily="34" charset="0"/>
              </a:rPr>
              <a:t>2.  PNS yang melaksanakan </a:t>
            </a:r>
            <a:r>
              <a:rPr lang="id-ID" sz="2800" dirty="0">
                <a:solidFill>
                  <a:srgbClr val="00B0F0"/>
                </a:solidFill>
                <a:latin typeface="Tahoma" pitchFamily="34" charset="0"/>
                <a:cs typeface="Tahoma" pitchFamily="34" charset="0"/>
              </a:rPr>
              <a:t>tugas</a:t>
            </a:r>
            <a:r>
              <a:rPr lang="id-ID" sz="2800" dirty="0">
                <a:latin typeface="Tahoma" pitchFamily="34" charset="0"/>
                <a:cs typeface="Tahoma" pitchFamily="34" charset="0"/>
              </a:rPr>
              <a:t> </a:t>
            </a:r>
            <a:r>
              <a:rPr lang="id-ID" sz="2800" dirty="0">
                <a:solidFill>
                  <a:srgbClr val="00B0F0"/>
                </a:solidFill>
                <a:latin typeface="Tahoma" pitchFamily="34" charset="0"/>
                <a:cs typeface="Tahoma" pitchFamily="34" charset="0"/>
              </a:rPr>
              <a:t>belajar di dalam maupun di luar negeri tidak wajib menyusun SKP pada awal tahun</a:t>
            </a:r>
            <a:r>
              <a:rPr lang="id-ID" sz="2800" dirty="0">
                <a:latin typeface="Tahoma" pitchFamily="34" charset="0"/>
                <a:cs typeface="Tahoma" pitchFamily="34" charset="0"/>
              </a:rPr>
              <a:t>. </a:t>
            </a:r>
            <a:r>
              <a:rPr lang="id-ID" sz="2800" dirty="0">
                <a:solidFill>
                  <a:srgbClr val="00B0F0"/>
                </a:solidFill>
                <a:latin typeface="Tahoma" pitchFamily="34" charset="0"/>
                <a:cs typeface="Tahoma" pitchFamily="34" charset="0"/>
              </a:rPr>
              <a:t>Penilaian prestasi kerja pada akhir tahun dinilai dari prestasi akademik dan unsur perilaku kerja.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041400"/>
          <a:ext cx="8534400" cy="5664200"/>
        </p:xfrm>
        <a:graphic>
          <a:graphicData uri="http://schemas.openxmlformats.org/drawingml/2006/table">
            <a:tbl>
              <a:tblPr firstRow="1" bandRow="1">
                <a:tableStyleId>{5C22544A-7EE6-4342-B048-85BDC9FD1C3A}</a:tableStyleId>
              </a:tblPr>
              <a:tblGrid>
                <a:gridCol w="457200">
                  <a:extLst>
                    <a:ext uri="{9D8B030D-6E8A-4147-A177-3AD203B41FA5}">
                      <a16:colId xmlns="" xmlns:a16="http://schemas.microsoft.com/office/drawing/2014/main" val="20000"/>
                    </a:ext>
                  </a:extLst>
                </a:gridCol>
                <a:gridCol w="2387600">
                  <a:extLst>
                    <a:ext uri="{9D8B030D-6E8A-4147-A177-3AD203B41FA5}">
                      <a16:colId xmlns="" xmlns:a16="http://schemas.microsoft.com/office/drawing/2014/main" val="20001"/>
                    </a:ext>
                  </a:extLst>
                </a:gridCol>
                <a:gridCol w="29464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711200">
                  <a:extLst>
                    <a:ext uri="{9D8B030D-6E8A-4147-A177-3AD203B41FA5}">
                      <a16:colId xmlns="" xmlns:a16="http://schemas.microsoft.com/office/drawing/2014/main" val="20004"/>
                    </a:ext>
                  </a:extLst>
                </a:gridCol>
                <a:gridCol w="1422400">
                  <a:extLst>
                    <a:ext uri="{9D8B030D-6E8A-4147-A177-3AD203B41FA5}">
                      <a16:colId xmlns="" xmlns:a16="http://schemas.microsoft.com/office/drawing/2014/main" val="20005"/>
                    </a:ext>
                  </a:extLst>
                </a:gridCol>
              </a:tblGrid>
              <a:tr h="370840">
                <a:tc>
                  <a:txBody>
                    <a:bodyPr/>
                    <a:lstStyle/>
                    <a:p>
                      <a:endParaRPr lang="id-ID" sz="1600" dirty="0"/>
                    </a:p>
                  </a:txBody>
                  <a:tcPr/>
                </a:tc>
                <a:tc gridSpan="4">
                  <a:txBody>
                    <a:bodyPr/>
                    <a:lstStyle/>
                    <a:p>
                      <a:pPr algn="ctr"/>
                      <a:r>
                        <a:rPr lang="id-ID" sz="1600" dirty="0" smtClean="0"/>
                        <a:t>UNSUR</a:t>
                      </a:r>
                      <a:r>
                        <a:rPr lang="id-ID" sz="1600" baseline="0" dirty="0" smtClean="0"/>
                        <a:t> YANG DINILAI</a:t>
                      </a:r>
                      <a:endParaRPr lang="id-ID" sz="1600"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a:txBody>
                    <a:bodyPr/>
                    <a:lstStyle/>
                    <a:p>
                      <a:r>
                        <a:rPr lang="id-ID" sz="1600" dirty="0" smtClean="0"/>
                        <a:t>Jumlah</a:t>
                      </a:r>
                      <a:endParaRPr lang="id-ID" sz="1600" dirty="0"/>
                    </a:p>
                  </a:txBody>
                  <a:tcPr/>
                </a:tc>
                <a:extLst>
                  <a:ext uri="{0D108BD9-81ED-4DB2-BD59-A6C34878D82A}">
                    <a16:rowId xmlns="" xmlns:a16="http://schemas.microsoft.com/office/drawing/2014/main" val="10000"/>
                  </a:ext>
                </a:extLst>
              </a:tr>
              <a:tr h="370840">
                <a:tc>
                  <a:txBody>
                    <a:bodyPr/>
                    <a:lstStyle/>
                    <a:p>
                      <a:r>
                        <a:rPr lang="id-ID" sz="1600" dirty="0" smtClean="0"/>
                        <a:t>4.</a:t>
                      </a:r>
                      <a:endParaRPr lang="id-ID" sz="1600" dirty="0"/>
                    </a:p>
                  </a:txBody>
                  <a:tcPr/>
                </a:tc>
                <a:tc gridSpan="4">
                  <a:txBody>
                    <a:bodyPr/>
                    <a:lstStyle/>
                    <a:p>
                      <a:r>
                        <a:rPr lang="id-ID" sz="1400" dirty="0" smtClean="0"/>
                        <a:t>a. Sasaran kerja Pegawai (SKP)/ Nilai Akademik               91,26 x 60%</a:t>
                      </a:r>
                      <a:endParaRPr lang="id-ID" sz="1400"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a:txBody>
                    <a:bodyPr/>
                    <a:lstStyle/>
                    <a:p>
                      <a:pPr algn="ctr"/>
                      <a:r>
                        <a:rPr lang="id-ID" sz="1600" dirty="0" smtClean="0"/>
                        <a:t>54,76</a:t>
                      </a:r>
                      <a:endParaRPr lang="id-ID" sz="1600" dirty="0"/>
                    </a:p>
                  </a:txBody>
                  <a:tcPr/>
                </a:tc>
                <a:extLst>
                  <a:ext uri="{0D108BD9-81ED-4DB2-BD59-A6C34878D82A}">
                    <a16:rowId xmlns="" xmlns:a16="http://schemas.microsoft.com/office/drawing/2014/main" val="10001"/>
                  </a:ext>
                </a:extLst>
              </a:tr>
              <a:tr h="370840">
                <a:tc>
                  <a:txBody>
                    <a:bodyPr/>
                    <a:lstStyle/>
                    <a:p>
                      <a:endParaRPr lang="id-ID" sz="1600" dirty="0"/>
                    </a:p>
                  </a:txBody>
                  <a:tcPr/>
                </a:tc>
                <a:tc>
                  <a:txBody>
                    <a:bodyPr/>
                    <a:lstStyle/>
                    <a:p>
                      <a:r>
                        <a:rPr lang="id-ID" sz="1400" dirty="0" smtClean="0"/>
                        <a:t>b. Perilaku Kerja</a:t>
                      </a:r>
                      <a:endParaRPr lang="id-ID" sz="1400" dirty="0"/>
                    </a:p>
                  </a:txBody>
                  <a:tcPr/>
                </a:tc>
                <a:tc>
                  <a:txBody>
                    <a:bodyPr/>
                    <a:lstStyle/>
                    <a:p>
                      <a:r>
                        <a:rPr lang="id-ID" sz="1400" dirty="0" smtClean="0"/>
                        <a:t>1. Orientasi</a:t>
                      </a:r>
                      <a:r>
                        <a:rPr lang="id-ID" sz="1400" baseline="0" dirty="0" smtClean="0"/>
                        <a:t> </a:t>
                      </a:r>
                      <a:r>
                        <a:rPr lang="id-ID" sz="1400" dirty="0" smtClean="0"/>
                        <a:t>pelayanan</a:t>
                      </a:r>
                      <a:endParaRPr lang="id-ID" sz="1400" dirty="0"/>
                    </a:p>
                  </a:txBody>
                  <a:tcPr/>
                </a:tc>
                <a:tc>
                  <a:txBody>
                    <a:bodyPr/>
                    <a:lstStyle/>
                    <a:p>
                      <a:r>
                        <a:rPr lang="id-ID" sz="1400" dirty="0" smtClean="0"/>
                        <a:t>82</a:t>
                      </a:r>
                      <a:endParaRPr lang="id-ID" sz="1400" dirty="0"/>
                    </a:p>
                  </a:txBody>
                  <a:tcPr/>
                </a:tc>
                <a:tc>
                  <a:txBody>
                    <a:bodyPr/>
                    <a:lstStyle/>
                    <a:p>
                      <a:r>
                        <a:rPr lang="id-ID" sz="1400" dirty="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2"/>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2. Integritas</a:t>
                      </a:r>
                      <a:endParaRPr lang="id-ID" sz="1400" dirty="0"/>
                    </a:p>
                  </a:txBody>
                  <a:tcPr/>
                </a:tc>
                <a:tc>
                  <a:txBody>
                    <a:bodyPr/>
                    <a:lstStyle/>
                    <a:p>
                      <a:r>
                        <a:rPr lang="id-ID" sz="1400" dirty="0" smtClean="0"/>
                        <a:t>85</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3"/>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3. Komitmen</a:t>
                      </a:r>
                      <a:endParaRPr lang="id-ID" sz="1400" dirty="0"/>
                    </a:p>
                  </a:txBody>
                  <a:tcPr/>
                </a:tc>
                <a:tc>
                  <a:txBody>
                    <a:bodyPr/>
                    <a:lstStyle/>
                    <a:p>
                      <a:r>
                        <a:rPr lang="id-ID" sz="1400" dirty="0" smtClean="0"/>
                        <a:t>85</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4"/>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4. Disiplin</a:t>
                      </a:r>
                      <a:endParaRPr lang="id-ID" sz="1400" dirty="0"/>
                    </a:p>
                  </a:txBody>
                  <a:tcPr/>
                </a:tc>
                <a:tc>
                  <a:txBody>
                    <a:bodyPr/>
                    <a:lstStyle/>
                    <a:p>
                      <a:r>
                        <a:rPr lang="id-ID" sz="1400" dirty="0" smtClean="0"/>
                        <a:t>86</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5"/>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5. Kerja sama</a:t>
                      </a:r>
                      <a:endParaRPr lang="id-ID" sz="1400" dirty="0"/>
                    </a:p>
                  </a:txBody>
                  <a:tcPr/>
                </a:tc>
                <a:tc>
                  <a:txBody>
                    <a:bodyPr/>
                    <a:lstStyle/>
                    <a:p>
                      <a:r>
                        <a:rPr lang="id-ID" sz="1400" dirty="0" smtClean="0"/>
                        <a:t>87</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6"/>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6. Kepemimpinan</a:t>
                      </a:r>
                      <a:endParaRPr lang="id-ID" sz="1400" dirty="0"/>
                    </a:p>
                  </a:txBody>
                  <a:tcPr/>
                </a:tc>
                <a:tc>
                  <a:txBody>
                    <a:bodyPr/>
                    <a:lstStyle/>
                    <a:p>
                      <a:r>
                        <a:rPr lang="id-ID" sz="1400" dirty="0" smtClean="0"/>
                        <a:t>-</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7"/>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Jumlah</a:t>
                      </a:r>
                      <a:endParaRPr lang="id-ID" sz="1400" dirty="0"/>
                    </a:p>
                  </a:txBody>
                  <a:tcPr/>
                </a:tc>
                <a:tc>
                  <a:txBody>
                    <a:bodyPr/>
                    <a:lstStyle/>
                    <a:p>
                      <a:r>
                        <a:rPr lang="id-ID" sz="1400" dirty="0" smtClean="0"/>
                        <a:t>425</a:t>
                      </a:r>
                      <a:endParaRPr lang="id-ID" sz="1400" dirty="0"/>
                    </a:p>
                  </a:txBody>
                  <a:tcPr/>
                </a:tc>
                <a:tc>
                  <a:txBody>
                    <a:bodyPr/>
                    <a:lstStyle/>
                    <a:p>
                      <a:r>
                        <a:rPr lang="id-ID" sz="140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8"/>
                  </a:ext>
                </a:extLst>
              </a:tr>
              <a:tr h="370840">
                <a:tc>
                  <a:txBody>
                    <a:bodyPr/>
                    <a:lstStyle/>
                    <a:p>
                      <a:endParaRPr lang="id-ID" sz="1600" dirty="0"/>
                    </a:p>
                  </a:txBody>
                  <a:tcPr/>
                </a:tc>
                <a:tc>
                  <a:txBody>
                    <a:bodyPr/>
                    <a:lstStyle/>
                    <a:p>
                      <a:endParaRPr lang="id-ID" sz="1400" dirty="0"/>
                    </a:p>
                  </a:txBody>
                  <a:tcPr/>
                </a:tc>
                <a:tc>
                  <a:txBody>
                    <a:bodyPr/>
                    <a:lstStyle/>
                    <a:p>
                      <a:r>
                        <a:rPr lang="id-ID" sz="1400" dirty="0" smtClean="0"/>
                        <a:t>Nilai rata-rata</a:t>
                      </a:r>
                      <a:endParaRPr lang="id-ID" sz="1400" dirty="0"/>
                    </a:p>
                  </a:txBody>
                  <a:tcPr/>
                </a:tc>
                <a:tc>
                  <a:txBody>
                    <a:bodyPr/>
                    <a:lstStyle/>
                    <a:p>
                      <a:r>
                        <a:rPr lang="id-ID" sz="1400" dirty="0" smtClean="0"/>
                        <a:t>85</a:t>
                      </a:r>
                      <a:endParaRPr lang="id-ID" sz="1400" dirty="0"/>
                    </a:p>
                  </a:txBody>
                  <a:tcPr/>
                </a:tc>
                <a:tc>
                  <a:txBody>
                    <a:bodyPr/>
                    <a:lstStyle/>
                    <a:p>
                      <a:r>
                        <a:rPr lang="id-ID" sz="1400" dirty="0" smtClean="0"/>
                        <a:t>Baik</a:t>
                      </a:r>
                      <a:endParaRPr lang="id-ID" sz="1400" dirty="0"/>
                    </a:p>
                  </a:txBody>
                  <a:tcPr/>
                </a:tc>
                <a:tc>
                  <a:txBody>
                    <a:bodyPr/>
                    <a:lstStyle/>
                    <a:p>
                      <a:pPr algn="ctr"/>
                      <a:endParaRPr lang="id-ID" sz="1400" dirty="0"/>
                    </a:p>
                  </a:txBody>
                  <a:tcPr/>
                </a:tc>
                <a:extLst>
                  <a:ext uri="{0D108BD9-81ED-4DB2-BD59-A6C34878D82A}">
                    <a16:rowId xmlns="" xmlns:a16="http://schemas.microsoft.com/office/drawing/2014/main" val="10009"/>
                  </a:ext>
                </a:extLst>
              </a:tr>
              <a:tr h="370840">
                <a:tc>
                  <a:txBody>
                    <a:bodyPr/>
                    <a:lstStyle/>
                    <a:p>
                      <a:endParaRPr lang="id-ID" sz="1600" dirty="0"/>
                    </a:p>
                  </a:txBody>
                  <a:tcPr/>
                </a:tc>
                <a:tc>
                  <a:txBody>
                    <a:bodyPr/>
                    <a:lstStyle/>
                    <a:p>
                      <a:endParaRPr lang="id-ID" sz="1400" dirty="0"/>
                    </a:p>
                  </a:txBody>
                  <a:tcPr/>
                </a:tc>
                <a:tc gridSpan="3">
                  <a:txBody>
                    <a:bodyPr/>
                    <a:lstStyle/>
                    <a:p>
                      <a:r>
                        <a:rPr lang="id-ID" sz="1400" dirty="0" smtClean="0"/>
                        <a:t>Nilai Perilaku kerja                   85 x 40%</a:t>
                      </a:r>
                      <a:endParaRPr lang="id-ID" sz="1400" dirty="0"/>
                    </a:p>
                  </a:txBody>
                  <a:tcPr/>
                </a:tc>
                <a:tc hMerge="1">
                  <a:txBody>
                    <a:bodyPr/>
                    <a:lstStyle/>
                    <a:p>
                      <a:endParaRPr lang="id-ID" dirty="0"/>
                    </a:p>
                  </a:txBody>
                  <a:tcPr/>
                </a:tc>
                <a:tc hMerge="1">
                  <a:txBody>
                    <a:bodyPr/>
                    <a:lstStyle/>
                    <a:p>
                      <a:endParaRPr lang="id-ID" dirty="0"/>
                    </a:p>
                  </a:txBody>
                  <a:tcPr/>
                </a:tc>
                <a:tc>
                  <a:txBody>
                    <a:bodyPr/>
                    <a:lstStyle/>
                    <a:p>
                      <a:pPr algn="ctr"/>
                      <a:r>
                        <a:rPr lang="id-ID" sz="1400" dirty="0" smtClean="0"/>
                        <a:t>34</a:t>
                      </a:r>
                      <a:endParaRPr lang="id-ID" sz="1400" dirty="0"/>
                    </a:p>
                  </a:txBody>
                  <a:tcPr/>
                </a:tc>
                <a:extLst>
                  <a:ext uri="{0D108BD9-81ED-4DB2-BD59-A6C34878D82A}">
                    <a16:rowId xmlns="" xmlns:a16="http://schemas.microsoft.com/office/drawing/2014/main" val="10010"/>
                  </a:ext>
                </a:extLst>
              </a:tr>
              <a:tr h="370840">
                <a:tc>
                  <a:txBody>
                    <a:bodyPr/>
                    <a:lstStyle/>
                    <a:p>
                      <a:endParaRPr lang="id-ID" sz="1600" dirty="0"/>
                    </a:p>
                  </a:txBody>
                  <a:tcPr/>
                </a:tc>
                <a:tc gridSpan="4">
                  <a:txBody>
                    <a:bodyPr/>
                    <a:lstStyle/>
                    <a:p>
                      <a:r>
                        <a:rPr lang="id-ID" sz="1400" dirty="0" smtClean="0"/>
                        <a:t>NILAI PRESTASI KERJA</a:t>
                      </a:r>
                      <a:endParaRPr lang="id-ID" sz="1400" dirty="0"/>
                    </a:p>
                  </a:txBody>
                  <a:tcPr/>
                </a:tc>
                <a:tc hMerge="1">
                  <a:txBody>
                    <a:bodyPr/>
                    <a:lstStyle/>
                    <a:p>
                      <a:endParaRPr lang="id-ID" sz="1600" dirty="0"/>
                    </a:p>
                  </a:txBody>
                  <a:tcPr/>
                </a:tc>
                <a:tc hMerge="1">
                  <a:txBody>
                    <a:bodyPr/>
                    <a:lstStyle/>
                    <a:p>
                      <a:endParaRPr lang="id-ID"/>
                    </a:p>
                  </a:txBody>
                  <a:tcPr/>
                </a:tc>
                <a:tc hMerge="1">
                  <a:txBody>
                    <a:bodyPr/>
                    <a:lstStyle/>
                    <a:p>
                      <a:endParaRPr lang="id-ID"/>
                    </a:p>
                  </a:txBody>
                  <a:tcPr/>
                </a:tc>
                <a:tc>
                  <a:txBody>
                    <a:bodyPr/>
                    <a:lstStyle/>
                    <a:p>
                      <a:pPr algn="ctr"/>
                      <a:r>
                        <a:rPr lang="id-ID" sz="1400" dirty="0" smtClean="0"/>
                        <a:t>88,76</a:t>
                      </a:r>
                    </a:p>
                    <a:p>
                      <a:pPr algn="ctr"/>
                      <a:r>
                        <a:rPr lang="id-ID" sz="1400" dirty="0" smtClean="0"/>
                        <a:t>(Baik)</a:t>
                      </a:r>
                      <a:endParaRPr lang="id-ID" sz="1400" dirty="0"/>
                    </a:p>
                  </a:txBody>
                  <a:tcPr/>
                </a:tc>
                <a:extLst>
                  <a:ext uri="{0D108BD9-81ED-4DB2-BD59-A6C34878D82A}">
                    <a16:rowId xmlns="" xmlns:a16="http://schemas.microsoft.com/office/drawing/2014/main" val="10011"/>
                  </a:ext>
                </a:extLst>
              </a:tr>
              <a:tr h="899160">
                <a:tc gridSpan="6">
                  <a:txBody>
                    <a:bodyPr/>
                    <a:lstStyle/>
                    <a:p>
                      <a:pPr marL="342900" indent="-342900">
                        <a:buAutoNum type="arabicPeriod" startAt="5"/>
                      </a:pPr>
                      <a:r>
                        <a:rPr lang="id-ID" sz="1600" dirty="0" smtClean="0"/>
                        <a:t>KEBERATAN DARI PNS YANG DINILAI (APABILA ADA)</a:t>
                      </a:r>
                    </a:p>
                    <a:p>
                      <a:pPr marL="342900" indent="5848350">
                        <a:buNone/>
                      </a:pPr>
                      <a:r>
                        <a:rPr lang="id-ID" sz="1600" dirty="0" smtClean="0"/>
                        <a:t>Tanggal, </a:t>
                      </a:r>
                    </a:p>
                    <a:p>
                      <a:pPr marL="342900" indent="17463">
                        <a:buNone/>
                      </a:pPr>
                      <a:r>
                        <a:rPr lang="id-ID" sz="1600" dirty="0" smtClean="0"/>
                        <a:t>........................</a:t>
                      </a:r>
                    </a:p>
                    <a:p>
                      <a:pPr marL="342900" indent="5848350">
                        <a:buNone/>
                      </a:pPr>
                      <a:endParaRPr lang="id-ID" sz="1600" dirty="0"/>
                    </a:p>
                  </a:txBody>
                  <a:tcPr/>
                </a:tc>
                <a:tc hMerge="1">
                  <a:txBody>
                    <a:bodyPr/>
                    <a:lstStyle/>
                    <a:p>
                      <a:endParaRPr lang="id-ID" sz="1600"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sz="1600" dirty="0"/>
                    </a:p>
                  </a:txBody>
                  <a:tcPr/>
                </a:tc>
                <a:extLst>
                  <a:ext uri="{0D108BD9-81ED-4DB2-BD59-A6C34878D82A}">
                    <a16:rowId xmlns="" xmlns:a16="http://schemas.microsoft.com/office/drawing/2014/main" val="10012"/>
                  </a:ext>
                </a:extLst>
              </a:tr>
            </a:tbl>
          </a:graphicData>
        </a:graphic>
      </p:graphicFrame>
      <p:sp>
        <p:nvSpPr>
          <p:cNvPr id="3" name="Rounded Rectangle 2"/>
          <p:cNvSpPr/>
          <p:nvPr/>
        </p:nvSpPr>
        <p:spPr>
          <a:xfrm>
            <a:off x="381000" y="304800"/>
            <a:ext cx="8305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PENILAIAN PRESTASI KERJA BAGI PNS YANG TUGAS BELAJAR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304800"/>
          <a:ext cx="8534400" cy="5394960"/>
        </p:xfrm>
        <a:graphic>
          <a:graphicData uri="http://schemas.openxmlformats.org/drawingml/2006/table">
            <a:tbl>
              <a:tblPr bandRow="1">
                <a:tableStyleId>{5C22544A-7EE6-4342-B048-85BDC9FD1C3A}</a:tableStyleId>
              </a:tblPr>
              <a:tblGrid>
                <a:gridCol w="4114800">
                  <a:extLst>
                    <a:ext uri="{9D8B030D-6E8A-4147-A177-3AD203B41FA5}">
                      <a16:colId xmlns="" xmlns:a16="http://schemas.microsoft.com/office/drawing/2014/main" val="20000"/>
                    </a:ext>
                  </a:extLst>
                </a:gridCol>
                <a:gridCol w="4419600">
                  <a:extLst>
                    <a:ext uri="{9D8B030D-6E8A-4147-A177-3AD203B41FA5}">
                      <a16:colId xmlns="" xmlns:a16="http://schemas.microsoft.com/office/drawing/2014/main" val="20001"/>
                    </a:ext>
                  </a:extLst>
                </a:gridCol>
              </a:tblGrid>
              <a:tr h="619760">
                <a:tc gridSpan="2">
                  <a:txBody>
                    <a:bodyPr/>
                    <a:lstStyle/>
                    <a:p>
                      <a:pPr marL="342900" indent="-342900">
                        <a:buAutoNum type="arabicPeriod" startAt="6"/>
                      </a:pPr>
                      <a:r>
                        <a:rPr lang="id-ID" sz="1400" dirty="0" smtClean="0"/>
                        <a:t>TANGGAPAN</a:t>
                      </a:r>
                      <a:r>
                        <a:rPr lang="id-ID" sz="1400" baseline="0" dirty="0" smtClean="0"/>
                        <a:t> PEJABAT PENILAI ATAS KEBERATAN</a:t>
                      </a:r>
                    </a:p>
                    <a:p>
                      <a:pPr marL="342900" indent="-342900">
                        <a:buNone/>
                      </a:pPr>
                      <a:endParaRPr lang="id-ID" sz="1400" baseline="0" dirty="0" smtClean="0"/>
                    </a:p>
                    <a:p>
                      <a:pPr marL="342900" indent="-342900" algn="r">
                        <a:buNone/>
                      </a:pPr>
                      <a:r>
                        <a:rPr lang="id-ID" sz="1400" baseline="0" dirty="0" smtClean="0"/>
                        <a:t>Tanggal, ................</a:t>
                      </a:r>
                      <a:endParaRPr lang="id-ID" sz="1400" dirty="0" smtClean="0"/>
                    </a:p>
                  </a:txBody>
                  <a:tcPr/>
                </a:tc>
                <a:tc hMerge="1">
                  <a:txBody>
                    <a:bodyPr/>
                    <a:lstStyle/>
                    <a:p>
                      <a:endParaRPr lang="id-ID"/>
                    </a:p>
                  </a:txBody>
                  <a:tcPr/>
                </a:tc>
                <a:extLst>
                  <a:ext uri="{0D108BD9-81ED-4DB2-BD59-A6C34878D82A}">
                    <a16:rowId xmlns="" xmlns:a16="http://schemas.microsoft.com/office/drawing/2014/main" val="10000"/>
                  </a:ext>
                </a:extLst>
              </a:tr>
              <a:tr h="899160">
                <a:tc gridSpan="2">
                  <a:txBody>
                    <a:bodyPr/>
                    <a:lstStyle/>
                    <a:p>
                      <a:pPr marL="342900" indent="-342900">
                        <a:buAutoNum type="arabicPeriod" startAt="7"/>
                      </a:pPr>
                      <a:r>
                        <a:rPr lang="id-ID" sz="1400" baseline="0" dirty="0" smtClean="0"/>
                        <a:t>KEPUTUSAN ATASAN PEJABAT PENILAI ATAS KEBERATAN</a:t>
                      </a:r>
                    </a:p>
                    <a:p>
                      <a:pPr marL="342900" marR="0" indent="-342900" algn="r" defTabSz="914400" rtl="0" eaLnBrk="1" fontAlgn="auto" latinLnBrk="0" hangingPunct="1">
                        <a:lnSpc>
                          <a:spcPct val="100000"/>
                        </a:lnSpc>
                        <a:spcBef>
                          <a:spcPts val="0"/>
                        </a:spcBef>
                        <a:spcAft>
                          <a:spcPts val="0"/>
                        </a:spcAft>
                        <a:buClrTx/>
                        <a:buSzTx/>
                        <a:buFontTx/>
                        <a:buNone/>
                        <a:tabLst/>
                        <a:defRPr/>
                      </a:pPr>
                      <a:endParaRPr lang="id-ID" sz="1400" baseline="0" dirty="0" smtClean="0"/>
                    </a:p>
                    <a:p>
                      <a:pPr marL="342900" marR="0" indent="-342900" algn="r" defTabSz="914400" rtl="0" eaLnBrk="1" fontAlgn="auto" latinLnBrk="0" hangingPunct="1">
                        <a:lnSpc>
                          <a:spcPct val="100000"/>
                        </a:lnSpc>
                        <a:spcBef>
                          <a:spcPts val="0"/>
                        </a:spcBef>
                        <a:spcAft>
                          <a:spcPts val="0"/>
                        </a:spcAft>
                        <a:buClrTx/>
                        <a:buSzTx/>
                        <a:buFontTx/>
                        <a:buNone/>
                        <a:tabLst/>
                        <a:defRPr/>
                      </a:pPr>
                      <a:r>
                        <a:rPr lang="id-ID" sz="1400" baseline="0" dirty="0" smtClean="0"/>
                        <a:t>Tanggal, ................</a:t>
                      </a:r>
                      <a:endParaRPr lang="id-ID" sz="1400" dirty="0" smtClean="0"/>
                    </a:p>
                  </a:txBody>
                  <a:tcPr/>
                </a:tc>
                <a:tc hMerge="1">
                  <a:txBody>
                    <a:bodyPr/>
                    <a:lstStyle/>
                    <a:p>
                      <a:endParaRPr lang="id-ID"/>
                    </a:p>
                  </a:txBody>
                  <a:tcPr/>
                </a:tc>
                <a:extLst>
                  <a:ext uri="{0D108BD9-81ED-4DB2-BD59-A6C34878D82A}">
                    <a16:rowId xmlns="" xmlns:a16="http://schemas.microsoft.com/office/drawing/2014/main" val="10001"/>
                  </a:ext>
                </a:extLst>
              </a:tr>
              <a:tr h="899160">
                <a:tc>
                  <a:txBody>
                    <a:bodyPr/>
                    <a:lstStyle/>
                    <a:p>
                      <a:pPr marL="342900" indent="-342900">
                        <a:buNone/>
                      </a:pPr>
                      <a:r>
                        <a:rPr lang="id-ID" sz="1400" dirty="0" smtClean="0"/>
                        <a:t>8. REKOMENDASI</a:t>
                      </a:r>
                      <a:endParaRPr lang="id-ID" sz="1400" dirty="0"/>
                    </a:p>
                  </a:txBody>
                  <a:tcPr/>
                </a:tc>
                <a:tc>
                  <a:txBody>
                    <a:bodyPr/>
                    <a:lstStyle/>
                    <a:p>
                      <a:pPr marL="342900" indent="-342900">
                        <a:buNone/>
                      </a:pPr>
                      <a:endParaRPr lang="id-ID" sz="1400" dirty="0"/>
                    </a:p>
                  </a:txBody>
                  <a:tcPr/>
                </a:tc>
                <a:extLst>
                  <a:ext uri="{0D108BD9-81ED-4DB2-BD59-A6C34878D82A}">
                    <a16:rowId xmlns="" xmlns:a16="http://schemas.microsoft.com/office/drawing/2014/main" val="10002"/>
                  </a:ext>
                </a:extLst>
              </a:tr>
              <a:tr h="899160">
                <a:tc>
                  <a:txBody>
                    <a:bodyPr/>
                    <a:lstStyle/>
                    <a:p>
                      <a:pPr marL="342900" indent="-342900">
                        <a:buNone/>
                      </a:pPr>
                      <a:endParaRPr lang="id-ID" sz="1400" dirty="0"/>
                    </a:p>
                  </a:txBody>
                  <a:tcPr/>
                </a:tc>
                <a:tc>
                  <a:txBody>
                    <a:bodyPr/>
                    <a:lstStyle/>
                    <a:p>
                      <a:pPr marL="342900" indent="-342900">
                        <a:buNone/>
                      </a:pPr>
                      <a:r>
                        <a:rPr lang="id-ID" sz="1400" dirty="0" smtClean="0"/>
                        <a:t>9. DIBUAT TANGGAL 31 DESEMBER 2014</a:t>
                      </a:r>
                    </a:p>
                    <a:p>
                      <a:pPr marL="342900" indent="-342900" algn="ctr">
                        <a:buNone/>
                      </a:pPr>
                      <a:r>
                        <a:rPr lang="id-ID" sz="1200" dirty="0" smtClean="0"/>
                        <a:t>PEJABAT</a:t>
                      </a:r>
                      <a:r>
                        <a:rPr lang="id-ID" sz="1200" baseline="0" dirty="0" smtClean="0"/>
                        <a:t> PENILAI,</a:t>
                      </a:r>
                    </a:p>
                    <a:p>
                      <a:pPr marL="342900" indent="-342900" algn="ctr">
                        <a:buNone/>
                      </a:pPr>
                      <a:r>
                        <a:rPr lang="id-ID" sz="1200" u="sng" baseline="0" dirty="0" smtClean="0"/>
                        <a:t>Bintarti, S.Sos.</a:t>
                      </a:r>
                    </a:p>
                    <a:p>
                      <a:pPr marL="342900" indent="-342900" algn="ctr">
                        <a:buNone/>
                      </a:pPr>
                      <a:r>
                        <a:rPr lang="id-ID" sz="1200" baseline="0" dirty="0" smtClean="0"/>
                        <a:t>NIP. 19631012 198509 2099</a:t>
                      </a:r>
                      <a:endParaRPr lang="id-ID" sz="1200" dirty="0"/>
                    </a:p>
                  </a:txBody>
                  <a:tcPr/>
                </a:tc>
                <a:extLst>
                  <a:ext uri="{0D108BD9-81ED-4DB2-BD59-A6C34878D82A}">
                    <a16:rowId xmlns="" xmlns:a16="http://schemas.microsoft.com/office/drawing/2014/main" val="10003"/>
                  </a:ext>
                </a:extLst>
              </a:tr>
              <a:tr h="899160">
                <a:tc>
                  <a:txBody>
                    <a:bodyPr/>
                    <a:lstStyle/>
                    <a:p>
                      <a:pPr marL="342900" indent="-342900">
                        <a:buNone/>
                      </a:pPr>
                      <a:r>
                        <a:rPr lang="id-ID" sz="1400" dirty="0" smtClean="0"/>
                        <a:t>10. DITERIMA TANGGAL 5 JANUARI 2015</a:t>
                      </a:r>
                    </a:p>
                    <a:p>
                      <a:pPr marL="342900" indent="-342900" algn="ctr">
                        <a:buNone/>
                      </a:pPr>
                      <a:r>
                        <a:rPr lang="id-ID" sz="1200" dirty="0" smtClean="0"/>
                        <a:t>PEJABAT</a:t>
                      </a:r>
                      <a:r>
                        <a:rPr lang="id-ID" sz="1200" baseline="0" dirty="0" smtClean="0"/>
                        <a:t> NEGERI SIPIL YANG DINILAI,</a:t>
                      </a:r>
                    </a:p>
                    <a:p>
                      <a:pPr marL="342900" indent="-342900" algn="ctr">
                        <a:buNone/>
                      </a:pPr>
                      <a:r>
                        <a:rPr lang="id-ID" sz="1200" u="sng" baseline="0" dirty="0" smtClean="0"/>
                        <a:t>Lukito</a:t>
                      </a:r>
                    </a:p>
                    <a:p>
                      <a:pPr marL="342900" indent="-342900" algn="ctr">
                        <a:buNone/>
                      </a:pPr>
                      <a:r>
                        <a:rPr lang="id-ID" sz="1200" baseline="0" dirty="0" smtClean="0"/>
                        <a:t>NIP. 19760222 199610 1099</a:t>
                      </a:r>
                      <a:endParaRPr lang="id-ID" sz="1200" dirty="0"/>
                    </a:p>
                  </a:txBody>
                  <a:tcPr/>
                </a:tc>
                <a:tc>
                  <a:txBody>
                    <a:bodyPr/>
                    <a:lstStyle/>
                    <a:p>
                      <a:pPr marL="342900" indent="-342900" algn="ctr">
                        <a:buNone/>
                      </a:pPr>
                      <a:endParaRPr lang="id-ID" sz="1400" dirty="0"/>
                    </a:p>
                  </a:txBody>
                  <a:tcPr/>
                </a:tc>
                <a:extLst>
                  <a:ext uri="{0D108BD9-81ED-4DB2-BD59-A6C34878D82A}">
                    <a16:rowId xmlns="" xmlns:a16="http://schemas.microsoft.com/office/drawing/2014/main" val="10004"/>
                  </a:ext>
                </a:extLst>
              </a:tr>
              <a:tr h="899160">
                <a:tc>
                  <a:txBody>
                    <a:bodyPr/>
                    <a:lstStyle/>
                    <a:p>
                      <a:pPr marL="342900" indent="-342900" algn="ctr">
                        <a:buNone/>
                      </a:pPr>
                      <a:endParaRPr lang="id-ID" sz="14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r>
                        <a:rPr kumimoji="0" lang="id-ID" sz="1400" b="0" i="0" u="none" strike="noStrike" kern="1200" cap="none" spc="0" normalizeH="0" baseline="0" noProof="0" dirty="0" smtClean="0">
                          <a:ln>
                            <a:noFill/>
                          </a:ln>
                          <a:solidFill>
                            <a:prstClr val="black"/>
                          </a:solidFill>
                          <a:effectLst/>
                          <a:uLnTx/>
                          <a:uFillTx/>
                          <a:latin typeface="+mn-lt"/>
                          <a:ea typeface="+mn-ea"/>
                          <a:cs typeface="+mn-cs"/>
                        </a:rPr>
                        <a:t>11. DITERIMA TANGGAL 7 JANUARI 2015</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id-ID" sz="1200" b="0" i="0" u="none" strike="noStrike" kern="1200" cap="none" spc="0" normalizeH="0" baseline="0" noProof="0" dirty="0" smtClean="0">
                          <a:ln>
                            <a:noFill/>
                          </a:ln>
                          <a:solidFill>
                            <a:prstClr val="black"/>
                          </a:solidFill>
                          <a:effectLst/>
                          <a:uLnTx/>
                          <a:uFillTx/>
                          <a:latin typeface="+mn-lt"/>
                          <a:ea typeface="+mn-ea"/>
                          <a:cs typeface="+mn-cs"/>
                        </a:rPr>
                        <a:t>ATASAN PEJABAT PENILAI,</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id-ID" sz="1200" b="0" i="0" u="none" strike="noStrike" kern="1200" cap="none" spc="0" normalizeH="0" baseline="0" noProof="0" dirty="0" smtClean="0">
                          <a:ln>
                            <a:noFill/>
                          </a:ln>
                          <a:solidFill>
                            <a:prstClr val="black"/>
                          </a:solidFill>
                          <a:effectLst/>
                          <a:uLnTx/>
                          <a:uFillTx/>
                          <a:latin typeface="+mn-lt"/>
                          <a:ea typeface="+mn-ea"/>
                          <a:cs typeface="+mn-cs"/>
                        </a:rPr>
                        <a:t>Drs. Andra Kesumawati, M.Si.</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id-ID" sz="1200" b="0" i="0" u="none" strike="noStrike" kern="1200" cap="none" spc="0" normalizeH="0" baseline="0" noProof="0" dirty="0" smtClean="0">
                          <a:ln>
                            <a:noFill/>
                          </a:ln>
                          <a:solidFill>
                            <a:prstClr val="black"/>
                          </a:solidFill>
                          <a:effectLst/>
                          <a:uLnTx/>
                          <a:uFillTx/>
                          <a:latin typeface="+mn-lt"/>
                          <a:ea typeface="+mn-ea"/>
                          <a:cs typeface="+mn-cs"/>
                        </a:rPr>
                        <a:t>NIP. 19601112 198401 2099</a:t>
                      </a:r>
                    </a:p>
                    <a:p>
                      <a:pPr marL="342900" indent="-342900" algn="ctr">
                        <a:buNone/>
                      </a:pPr>
                      <a:endParaRPr lang="id-ID" sz="1400" dirty="0"/>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txBox="1">
            <a:spLocks/>
          </p:cNvSpPr>
          <p:nvPr/>
        </p:nvSpPr>
        <p:spPr bwMode="auto">
          <a:xfrm>
            <a:off x="539552" y="476672"/>
            <a:ext cx="8077200" cy="2016224"/>
          </a:xfrm>
          <a:prstGeom prst="rect">
            <a:avLst/>
          </a:prstGeom>
          <a:noFill/>
          <a:ln w="9525">
            <a:noFill/>
            <a:miter lim="800000"/>
            <a:headEnd/>
            <a:tailEnd/>
          </a:ln>
        </p:spPr>
        <p:txBody>
          <a:bodyPr/>
          <a:lstStyle/>
          <a:p>
            <a:pPr marL="514350" indent="-514350" algn="just" eaLnBrk="0" hangingPunct="0">
              <a:spcBef>
                <a:spcPts val="600"/>
              </a:spcBef>
              <a:spcAft>
                <a:spcPts val="600"/>
              </a:spcAft>
              <a:buClr>
                <a:schemeClr val="accent1"/>
              </a:buClr>
              <a:buSzPct val="70000"/>
            </a:pPr>
            <a:r>
              <a:rPr lang="id-ID" sz="1400" b="1" dirty="0">
                <a:latin typeface="Tahoma" pitchFamily="34" charset="0"/>
                <a:cs typeface="Tahoma" pitchFamily="34" charset="0"/>
              </a:rPr>
              <a:t>3.  </a:t>
            </a:r>
            <a:r>
              <a:rPr lang="id-ID" sz="1400" b="1" dirty="0" smtClean="0">
                <a:latin typeface="Tahoma" pitchFamily="34" charset="0"/>
                <a:cs typeface="Tahoma" pitchFamily="34" charset="0"/>
              </a:rPr>
              <a:t> SKP </a:t>
            </a:r>
            <a:r>
              <a:rPr lang="id-ID" sz="1400" b="1" dirty="0">
                <a:latin typeface="Tahoma" pitchFamily="34" charset="0"/>
                <a:cs typeface="Tahoma" pitchFamily="34" charset="0"/>
              </a:rPr>
              <a:t>bagi PNS yang menjalani cuti bersalin/cuti besar harus mempertimbangkan jumlah kegiatan dan target serta waktu yang akan dilaksanakan oleh PNS ybs.</a:t>
            </a:r>
          </a:p>
          <a:p>
            <a:pPr marL="514350" indent="-514350" algn="just" eaLnBrk="0" hangingPunct="0">
              <a:spcBef>
                <a:spcPts val="600"/>
              </a:spcBef>
              <a:spcAft>
                <a:spcPts val="600"/>
              </a:spcAft>
              <a:buClr>
                <a:schemeClr val="accent1"/>
              </a:buClr>
              <a:buSzPct val="70000"/>
            </a:pPr>
            <a:r>
              <a:rPr lang="id-ID" sz="1400" b="1" dirty="0">
                <a:latin typeface="Tahoma" pitchFamily="34" charset="0"/>
                <a:cs typeface="Tahoma" pitchFamily="34" charset="0"/>
              </a:rPr>
              <a:t>4.  </a:t>
            </a:r>
            <a:r>
              <a:rPr lang="id-ID" sz="1400" b="1" dirty="0" smtClean="0">
                <a:latin typeface="Tahoma" pitchFamily="34" charset="0"/>
                <a:cs typeface="Tahoma" pitchFamily="34" charset="0"/>
              </a:rPr>
              <a:t>  SKP </a:t>
            </a:r>
            <a:r>
              <a:rPr lang="id-ID" sz="1400" b="1" dirty="0">
                <a:latin typeface="Tahoma" pitchFamily="34" charset="0"/>
                <a:cs typeface="Tahoma" pitchFamily="34" charset="0"/>
              </a:rPr>
              <a:t>bagi PNS yang menjalani cuti sakit harus disesuaikan dengan </a:t>
            </a:r>
            <a:r>
              <a:rPr lang="id-ID" sz="1400" b="1" dirty="0" smtClean="0">
                <a:latin typeface="Tahoma" pitchFamily="34" charset="0"/>
                <a:cs typeface="Tahoma" pitchFamily="34" charset="0"/>
              </a:rPr>
              <a:t>sisa waktu </a:t>
            </a:r>
            <a:r>
              <a:rPr lang="id-ID" sz="1400" b="1" dirty="0">
                <a:latin typeface="Tahoma" pitchFamily="34" charset="0"/>
                <a:cs typeface="Tahoma" pitchFamily="34" charset="0"/>
              </a:rPr>
              <a:t>dalam tahun berjalan</a:t>
            </a:r>
          </a:p>
          <a:p>
            <a:pPr marL="514350" indent="-514350" algn="just" eaLnBrk="0" hangingPunct="0">
              <a:spcBef>
                <a:spcPts val="600"/>
              </a:spcBef>
              <a:spcAft>
                <a:spcPts val="600"/>
              </a:spcAft>
              <a:buClr>
                <a:schemeClr val="accent1"/>
              </a:buClr>
              <a:buSzPct val="70000"/>
            </a:pPr>
            <a:r>
              <a:rPr lang="id-ID" sz="1400" b="1" dirty="0">
                <a:latin typeface="Tahoma" pitchFamily="34" charset="0"/>
                <a:cs typeface="Tahoma" pitchFamily="34" charset="0"/>
              </a:rPr>
              <a:t>5</a:t>
            </a:r>
            <a:r>
              <a:rPr lang="id-ID" sz="1400" b="1" dirty="0" smtClean="0">
                <a:latin typeface="Tahoma" pitchFamily="34" charset="0"/>
                <a:cs typeface="Tahoma" pitchFamily="34" charset="0"/>
              </a:rPr>
              <a:t>.  SKP </a:t>
            </a:r>
            <a:r>
              <a:rPr lang="id-ID" sz="1400" b="1" dirty="0">
                <a:latin typeface="Tahoma" pitchFamily="34" charset="0"/>
                <a:cs typeface="Tahoma" pitchFamily="34" charset="0"/>
              </a:rPr>
              <a:t>bagi PNS yang ditunjuk sebagai Pelaksana Tugas (Plt), maka tugas-tugas sebagai Plt. dihitung sebagai tugas tambahan</a:t>
            </a:r>
          </a:p>
          <a:p>
            <a:pPr marL="514350" indent="-514350" algn="just" eaLnBrk="0" hangingPunct="0">
              <a:spcBef>
                <a:spcPts val="600"/>
              </a:spcBef>
              <a:buClr>
                <a:schemeClr val="accent1"/>
              </a:buClr>
              <a:buSzPct val="70000"/>
              <a:buFont typeface="Wingdings" pitchFamily="2" charset="2"/>
              <a:buNone/>
            </a:pPr>
            <a:endParaRPr lang="id-ID" sz="2400" dirty="0">
              <a:solidFill>
                <a:srgbClr val="663300"/>
              </a:solidFill>
              <a:latin typeface="Segoe UI" pitchFamily="34" charset="0"/>
              <a:cs typeface="Segoe UI" pitchFamily="34" charset="0"/>
            </a:endParaRPr>
          </a:p>
          <a:p>
            <a:pPr marL="514350" indent="-514350" algn="just" eaLnBrk="0" hangingPunct="0">
              <a:spcBef>
                <a:spcPts val="600"/>
              </a:spcBef>
              <a:buClr>
                <a:schemeClr val="accent1"/>
              </a:buClr>
              <a:buSzPct val="70000"/>
              <a:buFont typeface="Wingdings" pitchFamily="2" charset="2"/>
              <a:buNone/>
            </a:pPr>
            <a:endParaRPr lang="id-ID" sz="2400" dirty="0">
              <a:solidFill>
                <a:srgbClr val="663300"/>
              </a:solidFill>
              <a:latin typeface="Segoe UI" pitchFamily="34" charset="0"/>
              <a:cs typeface="Segoe UI" pitchFamily="34" charset="0"/>
            </a:endParaRPr>
          </a:p>
        </p:txBody>
      </p:sp>
      <p:sp>
        <p:nvSpPr>
          <p:cNvPr id="3" name="Rectangle 1"/>
          <p:cNvSpPr>
            <a:spLocks noChangeArrowheads="1"/>
          </p:cNvSpPr>
          <p:nvPr/>
        </p:nvSpPr>
        <p:spPr bwMode="auto">
          <a:xfrm>
            <a:off x="523547" y="2348880"/>
            <a:ext cx="8093205" cy="2391424"/>
          </a:xfrm>
          <a:prstGeom prst="rect">
            <a:avLst/>
          </a:prstGeom>
          <a:noFill/>
          <a:ln w="9525">
            <a:noFill/>
            <a:miter lim="800000"/>
            <a:headEnd/>
            <a:tailEnd/>
          </a:ln>
        </p:spPr>
        <p:txBody>
          <a:bodyPr wrap="square">
            <a:spAutoFit/>
          </a:bodyPr>
          <a:lstStyle/>
          <a:p>
            <a:pPr marL="514350" indent="-514350" algn="just">
              <a:lnSpc>
                <a:spcPct val="120000"/>
              </a:lnSpc>
              <a:spcAft>
                <a:spcPts val="600"/>
              </a:spcAft>
            </a:pPr>
            <a:r>
              <a:rPr lang="id-ID" sz="1400" b="1" dirty="0">
                <a:solidFill>
                  <a:srgbClr val="663300"/>
                </a:solidFill>
                <a:latin typeface="Tahoma" pitchFamily="34" charset="0"/>
                <a:cs typeface="Tahoma" pitchFamily="34" charset="0"/>
              </a:rPr>
              <a:t>6. </a:t>
            </a:r>
            <a:r>
              <a:rPr lang="id-ID" sz="1400" b="1" dirty="0" smtClean="0">
                <a:solidFill>
                  <a:srgbClr val="663300"/>
                </a:solidFill>
                <a:latin typeface="Tahoma" pitchFamily="34" charset="0"/>
                <a:cs typeface="Tahoma" pitchFamily="34" charset="0"/>
              </a:rPr>
              <a:t>  </a:t>
            </a:r>
            <a:r>
              <a:rPr lang="id-ID" sz="1400" b="1" dirty="0" smtClean="0">
                <a:latin typeface="Tahoma" pitchFamily="34" charset="0"/>
                <a:cs typeface="Tahoma" pitchFamily="34" charset="0"/>
              </a:rPr>
              <a:t>SKP </a:t>
            </a:r>
            <a:r>
              <a:rPr lang="id-ID" sz="1400" b="1" dirty="0">
                <a:latin typeface="Tahoma" pitchFamily="34" charset="0"/>
                <a:cs typeface="Tahoma" pitchFamily="34" charset="0"/>
              </a:rPr>
              <a:t>bagi PNS yang kegiatannya dilakukan dengan tim kerja, maka Penyusunan berlaku ketentuan sbb:</a:t>
            </a:r>
          </a:p>
          <a:p>
            <a:pPr marL="996950" lvl="1" indent="-457200" algn="just">
              <a:lnSpc>
                <a:spcPct val="120000"/>
              </a:lnSpc>
              <a:spcAft>
                <a:spcPts val="600"/>
              </a:spcAft>
              <a:buFont typeface="Century Schoolbook" pitchFamily="18" charset="0"/>
              <a:buAutoNum type="alphaLcPeriod"/>
            </a:pPr>
            <a:r>
              <a:rPr lang="id-ID" sz="1400" b="1" dirty="0">
                <a:latin typeface="Tahoma" pitchFamily="34" charset="0"/>
                <a:cs typeface="Tahoma" pitchFamily="34" charset="0"/>
              </a:rPr>
              <a:t>Jika kegiatan yang dilakukan merupakan tugas jabatannya, maka dimasukkan ke dalam SKP ybs.</a:t>
            </a:r>
          </a:p>
          <a:p>
            <a:pPr marL="996950" lvl="1" indent="-457200" algn="just">
              <a:lnSpc>
                <a:spcPct val="120000"/>
              </a:lnSpc>
              <a:spcAft>
                <a:spcPts val="600"/>
              </a:spcAft>
              <a:buFont typeface="Century Schoolbook" pitchFamily="18" charset="0"/>
              <a:buAutoNum type="alphaLcPeriod"/>
            </a:pPr>
            <a:r>
              <a:rPr lang="id-ID" sz="1400" b="1" dirty="0">
                <a:latin typeface="Tahoma" pitchFamily="34" charset="0"/>
                <a:cs typeface="Tahoma" pitchFamily="34" charset="0"/>
              </a:rPr>
              <a:t>Jika kegiatannya bukan merupakan tugas jabatannya, maka kinerja yang bersangkutan dinilai sebagai tugas tambahan.</a:t>
            </a:r>
          </a:p>
          <a:p>
            <a:pPr marL="514350" indent="-514350" algn="just">
              <a:lnSpc>
                <a:spcPct val="120000"/>
              </a:lnSpc>
              <a:spcAft>
                <a:spcPts val="600"/>
              </a:spcAft>
            </a:pPr>
            <a:r>
              <a:rPr lang="id-ID" sz="1400" b="1" dirty="0" smtClean="0">
                <a:latin typeface="Tahoma" pitchFamily="34" charset="0"/>
                <a:cs typeface="Tahoma" pitchFamily="34" charset="0"/>
              </a:rPr>
              <a:t>7.</a:t>
            </a:r>
            <a:r>
              <a:rPr lang="id-ID" sz="1400" b="1" dirty="0">
                <a:latin typeface="Tahoma" pitchFamily="34" charset="0"/>
                <a:cs typeface="Tahoma" pitchFamily="34" charset="0"/>
              </a:rPr>
              <a:t> </a:t>
            </a:r>
            <a:r>
              <a:rPr lang="id-ID" sz="1400" b="1" dirty="0" smtClean="0">
                <a:latin typeface="Tahoma" pitchFamily="34" charset="0"/>
                <a:cs typeface="Tahoma" pitchFamily="34" charset="0"/>
              </a:rPr>
              <a:t>  SKP </a:t>
            </a:r>
            <a:r>
              <a:rPr lang="id-ID" sz="1400" b="1" dirty="0">
                <a:latin typeface="Tahoma" pitchFamily="34" charset="0"/>
                <a:cs typeface="Tahoma" pitchFamily="34" charset="0"/>
              </a:rPr>
              <a:t>bagi PNS yang dipekerjakan/ diperbantukan, maka penyusunan/penilaiannya dilakukan di tempat ybs dipekerjakan/ diperbantukan.</a:t>
            </a:r>
          </a:p>
        </p:txBody>
      </p:sp>
      <p:sp>
        <p:nvSpPr>
          <p:cNvPr id="4" name="Rectangle 1"/>
          <p:cNvSpPr>
            <a:spLocks noChangeArrowheads="1"/>
          </p:cNvSpPr>
          <p:nvPr/>
        </p:nvSpPr>
        <p:spPr bwMode="auto">
          <a:xfrm>
            <a:off x="472877" y="4723473"/>
            <a:ext cx="8143875" cy="1720471"/>
          </a:xfrm>
          <a:prstGeom prst="rect">
            <a:avLst/>
          </a:prstGeom>
          <a:noFill/>
          <a:ln w="9525">
            <a:noFill/>
            <a:miter lim="800000"/>
            <a:headEnd/>
            <a:tailEnd/>
          </a:ln>
        </p:spPr>
        <p:txBody>
          <a:bodyPr>
            <a:spAutoFit/>
          </a:bodyPr>
          <a:lstStyle/>
          <a:p>
            <a:pPr marL="514350" indent="-514350" algn="just">
              <a:lnSpc>
                <a:spcPct val="120000"/>
              </a:lnSpc>
              <a:spcAft>
                <a:spcPts val="600"/>
              </a:spcAft>
            </a:pPr>
            <a:r>
              <a:rPr lang="id-ID" sz="1400" b="1" dirty="0" smtClean="0">
                <a:latin typeface="Tahoma" pitchFamily="34" charset="0"/>
                <a:cs typeface="Tahoma" pitchFamily="34" charset="0"/>
              </a:rPr>
              <a:t>8</a:t>
            </a:r>
            <a:r>
              <a:rPr lang="id-ID" sz="1400" dirty="0" smtClean="0">
                <a:solidFill>
                  <a:srgbClr val="663300"/>
                </a:solidFill>
              </a:rPr>
              <a:t>.  </a:t>
            </a:r>
            <a:r>
              <a:rPr lang="id-ID" sz="1400" b="1" dirty="0" smtClean="0">
                <a:latin typeface="Tahoma" pitchFamily="34" charset="0"/>
                <a:cs typeface="Tahoma" pitchFamily="34" charset="0"/>
              </a:rPr>
              <a:t>Penilaian </a:t>
            </a:r>
            <a:r>
              <a:rPr lang="id-ID" sz="1400" b="1" dirty="0">
                <a:latin typeface="Tahoma" pitchFamily="34" charset="0"/>
                <a:cs typeface="Tahoma" pitchFamily="34" charset="0"/>
              </a:rPr>
              <a:t>SKP apabila terjadi faktor-faktor di luar kemampuan PNS (bencana alam/</a:t>
            </a:r>
            <a:r>
              <a:rPr lang="id-ID" sz="1400" b="1" i="1" dirty="0">
                <a:latin typeface="Tahoma" pitchFamily="34" charset="0"/>
                <a:cs typeface="Tahoma" pitchFamily="34" charset="0"/>
              </a:rPr>
              <a:t>force major), </a:t>
            </a:r>
            <a:r>
              <a:rPr lang="id-ID" sz="1400" b="1" dirty="0">
                <a:latin typeface="Tahoma" pitchFamily="34" charset="0"/>
                <a:cs typeface="Tahoma" pitchFamily="34" charset="0"/>
              </a:rPr>
              <a:t>maka penilaiannya disesuaikan dengan kegiatan-kegiatan di luar SKP yang telah ditetapkan</a:t>
            </a:r>
            <a:endParaRPr lang="id-ID" sz="1400" b="1" i="1" dirty="0">
              <a:latin typeface="Tahoma" pitchFamily="34" charset="0"/>
              <a:cs typeface="Tahoma" pitchFamily="34" charset="0"/>
            </a:endParaRPr>
          </a:p>
          <a:p>
            <a:pPr marL="514350" indent="-514350" algn="just">
              <a:lnSpc>
                <a:spcPct val="120000"/>
              </a:lnSpc>
              <a:spcAft>
                <a:spcPts val="600"/>
              </a:spcAft>
            </a:pPr>
            <a:r>
              <a:rPr lang="id-ID" sz="1400" b="1" dirty="0" smtClean="0">
                <a:latin typeface="Tahoma" pitchFamily="34" charset="0"/>
                <a:cs typeface="Tahoma" pitchFamily="34" charset="0"/>
              </a:rPr>
              <a:t>9.</a:t>
            </a:r>
            <a:r>
              <a:rPr lang="id-ID" sz="1400" b="1" dirty="0">
                <a:latin typeface="Tahoma" pitchFamily="34" charset="0"/>
                <a:cs typeface="Tahoma" pitchFamily="34" charset="0"/>
              </a:rPr>
              <a:t> </a:t>
            </a:r>
            <a:r>
              <a:rPr lang="id-ID" sz="1400" b="1" dirty="0" smtClean="0">
                <a:latin typeface="Tahoma" pitchFamily="34" charset="0"/>
                <a:cs typeface="Tahoma" pitchFamily="34" charset="0"/>
              </a:rPr>
              <a:t> SKP </a:t>
            </a:r>
            <a:r>
              <a:rPr lang="id-ID" sz="1400" b="1" dirty="0">
                <a:latin typeface="Tahoma" pitchFamily="34" charset="0"/>
                <a:cs typeface="Tahoma" pitchFamily="34" charset="0"/>
              </a:rPr>
              <a:t>bagi PNS yang menduduki jabatan rangkap sesuai dengan peraturan perundang-undangan, maka penyusunan SKP yang dilakukan sesuai dengan tugas dan fungsi jabatan struktural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357948" cy="720080"/>
          </a:xfrm>
        </p:spPr>
        <p:txBody>
          <a:bodyPr>
            <a:normAutofit fontScale="850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buFont typeface="Wingdings" pitchFamily="2" charset="2"/>
              <a:buNone/>
              <a:defRPr/>
            </a:pPr>
            <a:r>
              <a:rPr lang="id-ID" sz="4000" b="1" cap="all" dirty="0" smtClean="0">
                <a:ln w="0"/>
                <a:solidFill>
                  <a:srgbClr val="002060"/>
                </a:solidFill>
                <a:latin typeface="Berlin Sans FB Demi" pitchFamily="34" charset="0"/>
                <a:ea typeface="Tahoma" pitchFamily="34" charset="0"/>
                <a:cs typeface="Tahoma" pitchFamily="34" charset="0"/>
              </a:rPr>
              <a:t>I</a:t>
            </a:r>
            <a:r>
              <a:rPr lang="en-US" sz="4000" b="1" cap="all" dirty="0" smtClean="0">
                <a:ln w="0"/>
                <a:solidFill>
                  <a:srgbClr val="002060"/>
                </a:solidFill>
                <a:latin typeface="Berlin Sans FB Demi" pitchFamily="34" charset="0"/>
                <a:ea typeface="Tahoma" pitchFamily="34" charset="0"/>
                <a:cs typeface="Tahoma" pitchFamily="34" charset="0"/>
              </a:rPr>
              <a:t>. </a:t>
            </a:r>
            <a:r>
              <a:rPr lang="en-US" sz="4000" b="1" cap="all" dirty="0" err="1" smtClean="0">
                <a:ln w="0"/>
                <a:solidFill>
                  <a:srgbClr val="002060"/>
                </a:solidFill>
                <a:latin typeface="Berlin Sans FB Demi" pitchFamily="34" charset="0"/>
                <a:ea typeface="Tahoma" pitchFamily="34" charset="0"/>
                <a:cs typeface="Tahoma" pitchFamily="34" charset="0"/>
              </a:rPr>
              <a:t>Mengapa</a:t>
            </a:r>
            <a:r>
              <a:rPr lang="en-US" sz="4000" b="1" cap="all" dirty="0" smtClean="0">
                <a:ln w="0"/>
                <a:solidFill>
                  <a:srgbClr val="002060"/>
                </a:solidFill>
                <a:latin typeface="Berlin Sans FB Demi" pitchFamily="34" charset="0"/>
                <a:ea typeface="Tahoma" pitchFamily="34" charset="0"/>
                <a:cs typeface="Tahoma" pitchFamily="34" charset="0"/>
              </a:rPr>
              <a:t> </a:t>
            </a:r>
            <a:r>
              <a:rPr lang="en-US" sz="4000" b="1" cap="all" dirty="0" err="1" smtClean="0">
                <a:ln w="0"/>
                <a:solidFill>
                  <a:srgbClr val="002060"/>
                </a:solidFill>
                <a:latin typeface="Berlin Sans FB Demi" pitchFamily="34" charset="0"/>
                <a:ea typeface="Tahoma" pitchFamily="34" charset="0"/>
                <a:cs typeface="Tahoma" pitchFamily="34" charset="0"/>
              </a:rPr>
              <a:t>Penilaian</a:t>
            </a:r>
            <a:r>
              <a:rPr lang="en-US" sz="4000" b="1" cap="all" dirty="0" smtClean="0">
                <a:ln w="0"/>
                <a:solidFill>
                  <a:srgbClr val="002060"/>
                </a:solidFill>
                <a:latin typeface="Berlin Sans FB Demi" pitchFamily="34" charset="0"/>
                <a:ea typeface="Tahoma" pitchFamily="34" charset="0"/>
                <a:cs typeface="Tahoma" pitchFamily="34" charset="0"/>
              </a:rPr>
              <a:t> </a:t>
            </a:r>
            <a:r>
              <a:rPr lang="id-ID" sz="4000" b="1" cap="all" dirty="0" smtClean="0">
                <a:ln w="0"/>
                <a:solidFill>
                  <a:srgbClr val="002060"/>
                </a:solidFill>
                <a:latin typeface="Berlin Sans FB Demi" pitchFamily="34" charset="0"/>
                <a:ea typeface="Tahoma" pitchFamily="34" charset="0"/>
                <a:cs typeface="Tahoma" pitchFamily="34" charset="0"/>
              </a:rPr>
              <a:t>PRESTASI KERJA</a:t>
            </a:r>
            <a:endParaRPr lang="en-US" sz="4000" b="1" cap="all" dirty="0">
              <a:ln w="0"/>
              <a:solidFill>
                <a:srgbClr val="002060"/>
              </a:solidFill>
              <a:latin typeface="Berlin Sans FB Demi" pitchFamily="34" charset="0"/>
              <a:ea typeface="Tahoma" pitchFamily="34" charset="0"/>
              <a:cs typeface="Tahoma" pitchFamily="34" charset="0"/>
            </a:endParaRPr>
          </a:p>
        </p:txBody>
      </p:sp>
      <p:sp>
        <p:nvSpPr>
          <p:cNvPr id="2" name="Rectangle 1"/>
          <p:cNvSpPr/>
          <p:nvPr/>
        </p:nvSpPr>
        <p:spPr>
          <a:xfrm>
            <a:off x="530192" y="1163360"/>
            <a:ext cx="8088635" cy="1661993"/>
          </a:xfrm>
          <a:prstGeom prst="rect">
            <a:avLst/>
          </a:prstGeom>
        </p:spPr>
        <p:txBody>
          <a:bodyPr wrap="square">
            <a:spAutoFit/>
          </a:bodyPr>
          <a:lstStyle/>
          <a:p>
            <a:pPr marL="360000" lvl="1" indent="-360000" algn="just">
              <a:buFont typeface="Times New Roman" pitchFamily="18" charset="0"/>
              <a:buAutoNum type="arabicPeriod"/>
              <a:tabLst>
                <a:tab pos="892175" algn="l"/>
              </a:tabLst>
              <a:defRPr/>
            </a:pPr>
            <a:r>
              <a:rPr lang="id-ID" sz="2400" b="1" dirty="0" smtClean="0">
                <a:solidFill>
                  <a:prstClr val="black"/>
                </a:solidFill>
                <a:latin typeface="Tahoma" pitchFamily="34" charset="0"/>
                <a:ea typeface="Tahoma" pitchFamily="34" charset="0"/>
                <a:cs typeface="Tahoma" pitchFamily="34" charset="0"/>
              </a:rPr>
              <a:t>PENGERTIAN</a:t>
            </a:r>
            <a:endParaRPr lang="id-ID" b="1" dirty="0">
              <a:solidFill>
                <a:prstClr val="black"/>
              </a:solidFill>
              <a:latin typeface="Tahoma" pitchFamily="34" charset="0"/>
              <a:ea typeface="Tahoma" pitchFamily="34" charset="0"/>
              <a:cs typeface="Tahoma" pitchFamily="34" charset="0"/>
            </a:endParaRPr>
          </a:p>
          <a:p>
            <a:pPr marL="360000" lvl="1" indent="-360000" algn="just">
              <a:tabLst>
                <a:tab pos="892175" algn="l"/>
              </a:tabLst>
              <a:defRPr/>
            </a:pPr>
            <a:r>
              <a:rPr lang="id-ID" sz="2400" b="1" dirty="0">
                <a:solidFill>
                  <a:prstClr val="black"/>
                </a:solidFill>
                <a:latin typeface="Tahoma" pitchFamily="34" charset="0"/>
                <a:ea typeface="Tahoma" pitchFamily="34" charset="0"/>
                <a:cs typeface="Tahoma" pitchFamily="34" charset="0"/>
              </a:rPr>
              <a:t>	</a:t>
            </a:r>
            <a:r>
              <a:rPr lang="id-ID" b="1" dirty="0" smtClean="0">
                <a:solidFill>
                  <a:prstClr val="black"/>
                </a:solidFill>
                <a:latin typeface="Tahoma" pitchFamily="34" charset="0"/>
                <a:ea typeface="Tahoma" pitchFamily="34" charset="0"/>
                <a:cs typeface="Tahoma" pitchFamily="34" charset="0"/>
              </a:rPr>
              <a:t>Adalah </a:t>
            </a:r>
            <a:r>
              <a:rPr lang="id-ID" b="1" dirty="0">
                <a:solidFill>
                  <a:prstClr val="black"/>
                </a:solidFill>
                <a:latin typeface="Tahoma" pitchFamily="34" charset="0"/>
                <a:ea typeface="Tahoma" pitchFamily="34" charset="0"/>
                <a:cs typeface="Tahoma" pitchFamily="34" charset="0"/>
              </a:rPr>
              <a:t>merupakan proses kegiatan </a:t>
            </a:r>
            <a:r>
              <a:rPr lang="id-ID" b="1" dirty="0" smtClean="0">
                <a:solidFill>
                  <a:prstClr val="black"/>
                </a:solidFill>
                <a:latin typeface="Tahoma" pitchFamily="34" charset="0"/>
                <a:ea typeface="Tahoma" pitchFamily="34" charset="0"/>
                <a:cs typeface="Tahoma" pitchFamily="34" charset="0"/>
              </a:rPr>
              <a:t>; </a:t>
            </a:r>
          </a:p>
          <a:p>
            <a:pPr marL="360000" lvl="1" indent="-360000" algn="just">
              <a:tabLst>
                <a:tab pos="892175" algn="l"/>
              </a:tabLst>
              <a:defRPr/>
            </a:pPr>
            <a:r>
              <a:rPr lang="id-ID" b="1" i="1" dirty="0">
                <a:solidFill>
                  <a:prstClr val="black"/>
                </a:solidFill>
                <a:latin typeface="Tahoma" pitchFamily="34" charset="0"/>
                <a:ea typeface="Tahoma" pitchFamily="34" charset="0"/>
                <a:cs typeface="Tahoma" pitchFamily="34" charset="0"/>
              </a:rPr>
              <a:t> </a:t>
            </a:r>
            <a:r>
              <a:rPr lang="id-ID" b="1" i="1" dirty="0" smtClean="0">
                <a:solidFill>
                  <a:prstClr val="black"/>
                </a:solidFill>
                <a:latin typeface="Tahoma" pitchFamily="34" charset="0"/>
                <a:ea typeface="Tahoma" pitchFamily="34" charset="0"/>
                <a:cs typeface="Tahoma" pitchFamily="34" charset="0"/>
              </a:rPr>
              <a:t>    </a:t>
            </a:r>
            <a:r>
              <a:rPr lang="id-ID" b="1" i="1" dirty="0" smtClean="0">
                <a:solidFill>
                  <a:srgbClr val="90C226">
                    <a:lumMod val="75000"/>
                  </a:srgbClr>
                </a:solidFill>
                <a:latin typeface="Tahoma" pitchFamily="34" charset="0"/>
                <a:ea typeface="Tahoma" pitchFamily="34" charset="0"/>
                <a:cs typeface="Tahoma" pitchFamily="34" charset="0"/>
              </a:rPr>
              <a:t>mengevaluasi</a:t>
            </a:r>
            <a:r>
              <a:rPr lang="id-ID" b="1" dirty="0" smtClean="0">
                <a:solidFill>
                  <a:prstClr val="black"/>
                </a:solidFill>
                <a:latin typeface="Tahoma" pitchFamily="34" charset="0"/>
                <a:ea typeface="Tahoma" pitchFamily="34" charset="0"/>
                <a:cs typeface="Tahoma" pitchFamily="34" charset="0"/>
              </a:rPr>
              <a:t> </a:t>
            </a:r>
            <a:r>
              <a:rPr lang="id-ID" b="1" dirty="0">
                <a:solidFill>
                  <a:prstClr val="black"/>
                </a:solidFill>
                <a:latin typeface="Tahoma" pitchFamily="34" charset="0"/>
                <a:ea typeface="Tahoma" pitchFamily="34" charset="0"/>
                <a:cs typeface="Tahoma" pitchFamily="34" charset="0"/>
              </a:rPr>
              <a:t>tingkat pelaksanaan pekerjaan atau </a:t>
            </a:r>
            <a:r>
              <a:rPr lang="id-ID" b="1" i="1" dirty="0">
                <a:latin typeface="Tahoma" pitchFamily="34" charset="0"/>
                <a:ea typeface="Tahoma" pitchFamily="34" charset="0"/>
                <a:cs typeface="Tahoma" pitchFamily="34" charset="0"/>
              </a:rPr>
              <a:t>un</a:t>
            </a:r>
            <a:r>
              <a:rPr lang="en-US" b="1" i="1" dirty="0">
                <a:latin typeface="Tahoma" pitchFamily="34" charset="0"/>
                <a:ea typeface="Tahoma" pitchFamily="34" charset="0"/>
                <a:cs typeface="Tahoma" pitchFamily="34" charset="0"/>
              </a:rPr>
              <a:t>j</a:t>
            </a:r>
            <a:r>
              <a:rPr lang="id-ID" b="1" i="1" dirty="0">
                <a:latin typeface="Tahoma" pitchFamily="34" charset="0"/>
                <a:ea typeface="Tahoma" pitchFamily="34" charset="0"/>
                <a:cs typeface="Tahoma" pitchFamily="34" charset="0"/>
              </a:rPr>
              <a:t>uk </a:t>
            </a:r>
            <a:r>
              <a:rPr lang="id-ID" b="1" i="1" dirty="0">
                <a:solidFill>
                  <a:prstClr val="black"/>
                </a:solidFill>
                <a:latin typeface="Tahoma" pitchFamily="34" charset="0"/>
                <a:ea typeface="Tahoma" pitchFamily="34" charset="0"/>
                <a:cs typeface="Tahoma" pitchFamily="34" charset="0"/>
              </a:rPr>
              <a:t>kerja</a:t>
            </a:r>
            <a:r>
              <a:rPr lang="id-ID" b="1" i="1" dirty="0">
                <a:solidFill>
                  <a:srgbClr val="90C226">
                    <a:lumMod val="75000"/>
                  </a:srgbClr>
                </a:solidFill>
                <a:latin typeface="Tahoma" pitchFamily="34" charset="0"/>
                <a:ea typeface="Tahoma" pitchFamily="34" charset="0"/>
                <a:cs typeface="Tahoma" pitchFamily="34" charset="0"/>
              </a:rPr>
              <a:t> </a:t>
            </a:r>
            <a:r>
              <a:rPr lang="id-ID" b="1" dirty="0" smtClean="0">
                <a:solidFill>
                  <a:prstClr val="black"/>
                </a:solidFill>
                <a:latin typeface="Tahoma" pitchFamily="34" charset="0"/>
                <a:ea typeface="Tahoma" pitchFamily="34" charset="0"/>
                <a:cs typeface="Tahoma" pitchFamily="34" charset="0"/>
              </a:rPr>
              <a:t>seorang </a:t>
            </a:r>
            <a:r>
              <a:rPr lang="id-ID" b="1" dirty="0">
                <a:solidFill>
                  <a:prstClr val="black"/>
                </a:solidFill>
                <a:latin typeface="Tahoma" pitchFamily="34" charset="0"/>
                <a:ea typeface="Tahoma" pitchFamily="34" charset="0"/>
                <a:cs typeface="Tahoma" pitchFamily="34" charset="0"/>
              </a:rPr>
              <a:t>pegawai. </a:t>
            </a:r>
            <a:endParaRPr lang="id-ID" b="1" dirty="0" smtClean="0">
              <a:solidFill>
                <a:prstClr val="black"/>
              </a:solidFill>
              <a:latin typeface="Tahoma" pitchFamily="34" charset="0"/>
              <a:ea typeface="Tahoma" pitchFamily="34" charset="0"/>
              <a:cs typeface="Tahoma" pitchFamily="34" charset="0"/>
            </a:endParaRPr>
          </a:p>
          <a:p>
            <a:pPr marL="360000" lvl="1" indent="-360000" algn="just">
              <a:tabLst>
                <a:tab pos="892175" algn="l"/>
              </a:tabLst>
              <a:defRPr/>
            </a:pPr>
            <a:r>
              <a:rPr lang="id-ID" b="1" dirty="0" smtClean="0">
                <a:solidFill>
                  <a:prstClr val="black"/>
                </a:solidFill>
                <a:latin typeface="Tahoma" pitchFamily="34" charset="0"/>
                <a:ea typeface="Tahoma" pitchFamily="34" charset="0"/>
                <a:cs typeface="Tahoma" pitchFamily="34" charset="0"/>
              </a:rPr>
              <a:t>     DP-3 </a:t>
            </a:r>
            <a:r>
              <a:rPr lang="id-ID" b="1" dirty="0">
                <a:solidFill>
                  <a:prstClr val="black"/>
                </a:solidFill>
                <a:latin typeface="Tahoma" pitchFamily="34" charset="0"/>
                <a:ea typeface="Tahoma" pitchFamily="34" charset="0"/>
                <a:cs typeface="Tahoma" pitchFamily="34" charset="0"/>
              </a:rPr>
              <a:t>(Daftar Penilaian Pelaksanaan Pekerjaan</a:t>
            </a:r>
            <a:r>
              <a:rPr lang="id-ID" b="1" dirty="0" smtClean="0">
                <a:solidFill>
                  <a:prstClr val="black"/>
                </a:solidFill>
                <a:latin typeface="Tahoma" pitchFamily="34" charset="0"/>
                <a:ea typeface="Tahoma" pitchFamily="34" charset="0"/>
                <a:cs typeface="Tahoma" pitchFamily="34" charset="0"/>
              </a:rPr>
              <a:t>)</a:t>
            </a:r>
            <a:endParaRPr lang="en-US" b="1" dirty="0">
              <a:solidFill>
                <a:prstClr val="black"/>
              </a:solidFill>
              <a:latin typeface="Tahoma" pitchFamily="34" charset="0"/>
              <a:ea typeface="Tahoma" pitchFamily="34" charset="0"/>
              <a:cs typeface="Tahoma" pitchFamily="34" charset="0"/>
            </a:endParaRPr>
          </a:p>
        </p:txBody>
      </p:sp>
      <p:sp>
        <p:nvSpPr>
          <p:cNvPr id="4" name="TextBox 3"/>
          <p:cNvSpPr txBox="1"/>
          <p:nvPr/>
        </p:nvSpPr>
        <p:spPr>
          <a:xfrm>
            <a:off x="0" y="3068960"/>
            <a:ext cx="8618827" cy="2954655"/>
          </a:xfrm>
          <a:prstGeom prst="rect">
            <a:avLst/>
          </a:prstGeom>
          <a:noFill/>
        </p:spPr>
        <p:txBody>
          <a:bodyPr wrap="square">
            <a:spAutoFit/>
          </a:bodyPr>
          <a:lstStyle/>
          <a:p>
            <a:pPr marL="914400" lvl="1" indent="-457200" algn="just">
              <a:spcBef>
                <a:spcPct val="30000"/>
              </a:spcBef>
              <a:buFont typeface="Times New Roman" pitchFamily="18" charset="0"/>
              <a:buAutoNum type="arabicPeriod" startAt="2"/>
              <a:tabLst>
                <a:tab pos="892175" algn="l"/>
              </a:tabLst>
              <a:defRPr/>
            </a:pPr>
            <a:r>
              <a:rPr lang="id-ID" sz="2400" b="1" dirty="0" smtClean="0">
                <a:latin typeface="Tahoma" pitchFamily="34" charset="0"/>
                <a:ea typeface="Tahoma" pitchFamily="34" charset="0"/>
                <a:cs typeface="Tahoma" pitchFamily="34" charset="0"/>
              </a:rPr>
              <a:t>MANFAAT</a:t>
            </a:r>
          </a:p>
          <a:p>
            <a:pPr lvl="1">
              <a:tabLst>
                <a:tab pos="892175" algn="l"/>
              </a:tabLst>
              <a:defRPr/>
            </a:pPr>
            <a:r>
              <a:rPr lang="id-ID" b="1" dirty="0" smtClean="0">
                <a:latin typeface="Tahoma" pitchFamily="34" charset="0"/>
                <a:ea typeface="Tahoma" pitchFamily="34" charset="0"/>
                <a:cs typeface="Tahoma" pitchFamily="34" charset="0"/>
              </a:rPr>
              <a:t>       Untuk menetapkan  ;   </a:t>
            </a:r>
            <a:r>
              <a:rPr lang="id-ID" b="1" dirty="0" smtClean="0">
                <a:solidFill>
                  <a:schemeClr val="accent1">
                    <a:lumMod val="75000"/>
                  </a:schemeClr>
                </a:solidFill>
                <a:latin typeface="Tahoma" pitchFamily="34" charset="0"/>
                <a:ea typeface="Tahoma" pitchFamily="34" charset="0"/>
                <a:cs typeface="Tahoma" pitchFamily="34" charset="0"/>
              </a:rPr>
              <a:t>pengembangan karier atau promosi</a:t>
            </a:r>
          </a:p>
          <a:p>
            <a:pPr lvl="1">
              <a:tabLst>
                <a:tab pos="892175" algn="l"/>
              </a:tabLst>
              <a:defRPr/>
            </a:pPr>
            <a:r>
              <a:rPr lang="id-ID" b="1" dirty="0" smtClean="0">
                <a:latin typeface="Tahoma" pitchFamily="34" charset="0"/>
                <a:ea typeface="Tahoma" pitchFamily="34" charset="0"/>
                <a:cs typeface="Tahoma" pitchFamily="34" charset="0"/>
              </a:rPr>
              <a:t>       Untuk </a:t>
            </a:r>
            <a:r>
              <a:rPr lang="id-ID" b="1" dirty="0">
                <a:latin typeface="Tahoma" pitchFamily="34" charset="0"/>
                <a:ea typeface="Tahoma" pitchFamily="34" charset="0"/>
                <a:cs typeface="Tahoma" pitchFamily="34" charset="0"/>
              </a:rPr>
              <a:t>menentukan </a:t>
            </a:r>
            <a:r>
              <a:rPr lang="id-ID" b="1" dirty="0" smtClean="0">
                <a:latin typeface="Tahoma" pitchFamily="34" charset="0"/>
                <a:ea typeface="Tahoma" pitchFamily="34" charset="0"/>
                <a:cs typeface="Tahoma" pitchFamily="34" charset="0"/>
              </a:rPr>
              <a:t> ;  </a:t>
            </a:r>
            <a:r>
              <a:rPr lang="id-ID" b="1" dirty="0" smtClean="0">
                <a:solidFill>
                  <a:schemeClr val="accent1">
                    <a:lumMod val="75000"/>
                  </a:schemeClr>
                </a:solidFill>
                <a:latin typeface="Tahoma" pitchFamily="34" charset="0"/>
                <a:ea typeface="Tahoma" pitchFamily="34" charset="0"/>
                <a:cs typeface="Tahoma" pitchFamily="34" charset="0"/>
              </a:rPr>
              <a:t>training</a:t>
            </a:r>
            <a:endParaRPr lang="en-US" b="1" dirty="0" smtClean="0">
              <a:solidFill>
                <a:schemeClr val="accent1">
                  <a:lumMod val="75000"/>
                </a:schemeClr>
              </a:solidFill>
              <a:latin typeface="Tahoma" pitchFamily="34" charset="0"/>
              <a:ea typeface="Tahoma" pitchFamily="34" charset="0"/>
              <a:cs typeface="Tahoma" pitchFamily="34" charset="0"/>
            </a:endParaRPr>
          </a:p>
          <a:p>
            <a:pPr lvl="2" algn="just">
              <a:tabLst>
                <a:tab pos="892175" algn="l"/>
              </a:tabLst>
              <a:defRPr/>
            </a:pPr>
            <a:r>
              <a:rPr lang="id-ID" b="1" dirty="0" smtClean="0">
                <a:solidFill>
                  <a:schemeClr val="accent1">
                    <a:lumMod val="75000"/>
                  </a:schemeClr>
                </a:solidFill>
                <a:latin typeface="Tahoma" pitchFamily="34" charset="0"/>
                <a:ea typeface="Tahoma" pitchFamily="34" charset="0"/>
                <a:cs typeface="Tahoma" pitchFamily="34" charset="0"/>
              </a:rPr>
              <a:t>                                   </a:t>
            </a:r>
            <a:r>
              <a:rPr lang="id-ID" b="1" dirty="0" smtClean="0">
                <a:latin typeface="Tahoma" pitchFamily="34" charset="0"/>
                <a:ea typeface="Tahoma" pitchFamily="34" charset="0"/>
                <a:cs typeface="Tahoma" pitchFamily="34" charset="0"/>
              </a:rPr>
              <a:t>;</a:t>
            </a:r>
            <a:r>
              <a:rPr lang="id-ID" b="1" dirty="0" smtClean="0">
                <a:solidFill>
                  <a:schemeClr val="accent1">
                    <a:lumMod val="75000"/>
                  </a:schemeClr>
                </a:solidFill>
                <a:latin typeface="Tahoma" pitchFamily="34" charset="0"/>
                <a:ea typeface="Tahoma" pitchFamily="34" charset="0"/>
                <a:cs typeface="Tahoma" pitchFamily="34" charset="0"/>
              </a:rPr>
              <a:t>  standar penggajian</a:t>
            </a:r>
          </a:p>
          <a:p>
            <a:pPr lvl="2" algn="just">
              <a:tabLst>
                <a:tab pos="892175" algn="l"/>
              </a:tabLst>
              <a:defRPr/>
            </a:pPr>
            <a:r>
              <a:rPr lang="id-ID" b="1" dirty="0" smtClean="0">
                <a:latin typeface="Tahoma" pitchFamily="34" charset="0"/>
                <a:ea typeface="Tahoma" pitchFamily="34" charset="0"/>
                <a:cs typeface="Tahoma" pitchFamily="34" charset="0"/>
              </a:rPr>
              <a:t>                                   ;  </a:t>
            </a:r>
            <a:r>
              <a:rPr lang="id-ID" b="1" dirty="0" smtClean="0">
                <a:solidFill>
                  <a:schemeClr val="accent1">
                    <a:lumMod val="75000"/>
                  </a:schemeClr>
                </a:solidFill>
                <a:latin typeface="Tahoma" pitchFamily="34" charset="0"/>
                <a:ea typeface="Tahoma" pitchFamily="34" charset="0"/>
                <a:cs typeface="Tahoma" pitchFamily="34" charset="0"/>
              </a:rPr>
              <a:t>mutasi</a:t>
            </a:r>
            <a:r>
              <a:rPr lang="id-ID" b="1" dirty="0" smtClean="0">
                <a:solidFill>
                  <a:srgbClr val="663300"/>
                </a:solidFill>
                <a:latin typeface="Tahoma" pitchFamily="34" charset="0"/>
                <a:ea typeface="Tahoma" pitchFamily="34" charset="0"/>
                <a:cs typeface="Tahoma" pitchFamily="34" charset="0"/>
              </a:rPr>
              <a:t> </a:t>
            </a:r>
            <a:r>
              <a:rPr lang="id-ID" b="1" dirty="0">
                <a:latin typeface="Tahoma" pitchFamily="34" charset="0"/>
                <a:ea typeface="Tahoma" pitchFamily="34" charset="0"/>
                <a:cs typeface="Tahoma" pitchFamily="34" charset="0"/>
              </a:rPr>
              <a:t>atau</a:t>
            </a:r>
            <a:r>
              <a:rPr lang="id-ID" b="1" dirty="0">
                <a:solidFill>
                  <a:srgbClr val="663300"/>
                </a:solidFill>
                <a:latin typeface="Tahoma" pitchFamily="34" charset="0"/>
                <a:ea typeface="Tahoma" pitchFamily="34" charset="0"/>
                <a:cs typeface="Tahoma" pitchFamily="34" charset="0"/>
              </a:rPr>
              <a:t> </a:t>
            </a:r>
            <a:r>
              <a:rPr lang="id-ID" b="1" dirty="0">
                <a:solidFill>
                  <a:schemeClr val="accent1">
                    <a:lumMod val="75000"/>
                  </a:schemeClr>
                </a:solidFill>
                <a:latin typeface="Tahoma" pitchFamily="34" charset="0"/>
                <a:ea typeface="Tahoma" pitchFamily="34" charset="0"/>
                <a:cs typeface="Tahoma" pitchFamily="34" charset="0"/>
              </a:rPr>
              <a:t>perpindahan</a:t>
            </a:r>
            <a:r>
              <a:rPr lang="id-ID" b="1" dirty="0">
                <a:solidFill>
                  <a:srgbClr val="663300"/>
                </a:solidFill>
                <a:latin typeface="Tahoma" pitchFamily="34" charset="0"/>
                <a:ea typeface="Tahoma" pitchFamily="34" charset="0"/>
                <a:cs typeface="Tahoma" pitchFamily="34" charset="0"/>
              </a:rPr>
              <a:t> </a:t>
            </a:r>
            <a:r>
              <a:rPr lang="id-ID" b="1" dirty="0">
                <a:latin typeface="Tahoma" pitchFamily="34" charset="0"/>
                <a:ea typeface="Tahoma" pitchFamily="34" charset="0"/>
                <a:cs typeface="Tahoma" pitchFamily="34" charset="0"/>
              </a:rPr>
              <a:t>pegawai</a:t>
            </a:r>
          </a:p>
          <a:p>
            <a:pPr lvl="2" algn="just">
              <a:tabLst>
                <a:tab pos="892175" algn="l"/>
              </a:tabLst>
              <a:defRPr/>
            </a:pPr>
            <a:r>
              <a:rPr lang="id-ID" b="1" dirty="0">
                <a:latin typeface="Tahoma" pitchFamily="34" charset="0"/>
                <a:ea typeface="Tahoma" pitchFamily="34" charset="0"/>
                <a:cs typeface="Tahoma" pitchFamily="34" charset="0"/>
              </a:rPr>
              <a:t>Meningkatkan</a:t>
            </a:r>
            <a:r>
              <a:rPr lang="id-ID" b="1" dirty="0">
                <a:solidFill>
                  <a:srgbClr val="003300"/>
                </a:solidFill>
                <a:latin typeface="Tahoma" pitchFamily="34" charset="0"/>
                <a:ea typeface="Tahoma" pitchFamily="34" charset="0"/>
                <a:cs typeface="Tahoma" pitchFamily="34" charset="0"/>
              </a:rPr>
              <a:t> </a:t>
            </a:r>
            <a:r>
              <a:rPr lang="id-ID" b="1" dirty="0" smtClean="0">
                <a:solidFill>
                  <a:srgbClr val="003300"/>
                </a:solidFill>
                <a:latin typeface="Tahoma" pitchFamily="34" charset="0"/>
                <a:ea typeface="Tahoma" pitchFamily="34" charset="0"/>
                <a:cs typeface="Tahoma" pitchFamily="34" charset="0"/>
              </a:rPr>
              <a:t>         ;  </a:t>
            </a:r>
            <a:r>
              <a:rPr lang="id-ID" b="1" dirty="0" smtClean="0">
                <a:solidFill>
                  <a:schemeClr val="accent1">
                    <a:lumMod val="75000"/>
                  </a:schemeClr>
                </a:solidFill>
                <a:latin typeface="Tahoma" pitchFamily="34" charset="0"/>
                <a:ea typeface="Tahoma" pitchFamily="34" charset="0"/>
                <a:cs typeface="Tahoma" pitchFamily="34" charset="0"/>
              </a:rPr>
              <a:t>produktivitas </a:t>
            </a:r>
            <a:r>
              <a:rPr lang="id-ID" b="1" dirty="0">
                <a:solidFill>
                  <a:schemeClr val="accent1">
                    <a:lumMod val="75000"/>
                  </a:schemeClr>
                </a:solidFill>
                <a:latin typeface="Tahoma" pitchFamily="34" charset="0"/>
                <a:ea typeface="Tahoma" pitchFamily="34" charset="0"/>
                <a:cs typeface="Tahoma" pitchFamily="34" charset="0"/>
              </a:rPr>
              <a:t>&amp; tanggung jawab </a:t>
            </a:r>
            <a:r>
              <a:rPr lang="id-ID" b="1" dirty="0">
                <a:latin typeface="Tahoma" pitchFamily="34" charset="0"/>
                <a:ea typeface="Tahoma" pitchFamily="34" charset="0"/>
                <a:cs typeface="Tahoma" pitchFamily="34" charset="0"/>
              </a:rPr>
              <a:t>pegawai</a:t>
            </a:r>
          </a:p>
          <a:p>
            <a:pPr lvl="2" algn="just">
              <a:tabLst>
                <a:tab pos="892175" algn="l"/>
              </a:tabLst>
              <a:defRPr/>
            </a:pPr>
            <a:r>
              <a:rPr lang="id-ID" b="1" dirty="0" smtClean="0">
                <a:latin typeface="Tahoma" pitchFamily="34" charset="0"/>
                <a:ea typeface="Tahoma" pitchFamily="34" charset="0"/>
                <a:cs typeface="Tahoma" pitchFamily="34" charset="0"/>
              </a:rPr>
              <a:t>                                  ;  </a:t>
            </a:r>
            <a:r>
              <a:rPr lang="id-ID" b="1" dirty="0" smtClean="0">
                <a:solidFill>
                  <a:schemeClr val="accent1">
                    <a:lumMod val="75000"/>
                  </a:schemeClr>
                </a:solidFill>
                <a:latin typeface="Tahoma" pitchFamily="34" charset="0"/>
                <a:ea typeface="Tahoma" pitchFamily="34" charset="0"/>
                <a:cs typeface="Tahoma" pitchFamily="34" charset="0"/>
              </a:rPr>
              <a:t>motivasi </a:t>
            </a:r>
            <a:r>
              <a:rPr lang="id-ID" b="1" dirty="0">
                <a:latin typeface="Tahoma" pitchFamily="34" charset="0"/>
                <a:ea typeface="Tahoma" pitchFamily="34" charset="0"/>
                <a:cs typeface="Tahoma" pitchFamily="34" charset="0"/>
              </a:rPr>
              <a:t>pegawai</a:t>
            </a:r>
          </a:p>
          <a:p>
            <a:pPr lvl="2" algn="just">
              <a:tabLst>
                <a:tab pos="892175" algn="l"/>
              </a:tabLst>
              <a:defRPr/>
            </a:pPr>
            <a:r>
              <a:rPr lang="id-ID" b="1" dirty="0">
                <a:latin typeface="Tahoma" pitchFamily="34" charset="0"/>
                <a:ea typeface="Tahoma" pitchFamily="34" charset="0"/>
                <a:cs typeface="Tahoma" pitchFamily="34" charset="0"/>
              </a:rPr>
              <a:t>Menghindari </a:t>
            </a:r>
            <a:r>
              <a:rPr lang="id-ID" b="1" dirty="0" smtClean="0">
                <a:latin typeface="Tahoma" pitchFamily="34" charset="0"/>
                <a:ea typeface="Tahoma" pitchFamily="34" charset="0"/>
                <a:cs typeface="Tahoma" pitchFamily="34" charset="0"/>
              </a:rPr>
              <a:t>           ;  </a:t>
            </a:r>
            <a:r>
              <a:rPr lang="id-ID" b="1" dirty="0" smtClean="0">
                <a:solidFill>
                  <a:schemeClr val="accent1">
                    <a:lumMod val="75000"/>
                  </a:schemeClr>
                </a:solidFill>
                <a:latin typeface="Tahoma" pitchFamily="34" charset="0"/>
                <a:ea typeface="Tahoma" pitchFamily="34" charset="0"/>
                <a:cs typeface="Tahoma" pitchFamily="34" charset="0"/>
              </a:rPr>
              <a:t>pilih </a:t>
            </a:r>
            <a:r>
              <a:rPr lang="id-ID" b="1" dirty="0">
                <a:solidFill>
                  <a:schemeClr val="accent1">
                    <a:lumMod val="75000"/>
                  </a:schemeClr>
                </a:solidFill>
                <a:latin typeface="Tahoma" pitchFamily="34" charset="0"/>
                <a:ea typeface="Tahoma" pitchFamily="34" charset="0"/>
                <a:cs typeface="Tahoma" pitchFamily="34" charset="0"/>
              </a:rPr>
              <a:t>kasih</a:t>
            </a:r>
          </a:p>
          <a:p>
            <a:pPr lvl="2" algn="just">
              <a:tabLst>
                <a:tab pos="892175" algn="l"/>
              </a:tabLst>
              <a:defRPr/>
            </a:pPr>
            <a:r>
              <a:rPr lang="id-ID" b="1" dirty="0">
                <a:latin typeface="Tahoma" pitchFamily="34" charset="0"/>
                <a:ea typeface="Tahoma" pitchFamily="34" charset="0"/>
                <a:cs typeface="Tahoma" pitchFamily="34" charset="0"/>
              </a:rPr>
              <a:t>Mengukur </a:t>
            </a:r>
            <a:r>
              <a:rPr lang="id-ID" b="1" dirty="0" smtClean="0">
                <a:latin typeface="Tahoma" pitchFamily="34" charset="0"/>
                <a:ea typeface="Tahoma" pitchFamily="34" charset="0"/>
                <a:cs typeface="Tahoma" pitchFamily="34" charset="0"/>
              </a:rPr>
              <a:t>               ;</a:t>
            </a:r>
            <a:r>
              <a:rPr lang="id-ID" b="1" dirty="0" smtClean="0">
                <a:solidFill>
                  <a:srgbClr val="CC0000"/>
                </a:solidFill>
                <a:latin typeface="Tahoma" pitchFamily="34" charset="0"/>
                <a:ea typeface="Tahoma" pitchFamily="34" charset="0"/>
                <a:cs typeface="Tahoma" pitchFamily="34" charset="0"/>
              </a:rPr>
              <a:t>  </a:t>
            </a:r>
            <a:r>
              <a:rPr lang="id-ID" b="1" dirty="0" smtClean="0">
                <a:solidFill>
                  <a:schemeClr val="accent1">
                    <a:lumMod val="75000"/>
                  </a:schemeClr>
                </a:solidFill>
                <a:latin typeface="Tahoma" pitchFamily="34" charset="0"/>
                <a:ea typeface="Tahoma" pitchFamily="34" charset="0"/>
                <a:cs typeface="Tahoma" pitchFamily="34" charset="0"/>
              </a:rPr>
              <a:t>keberhasilan </a:t>
            </a:r>
            <a:r>
              <a:rPr lang="id-ID" b="1" dirty="0">
                <a:solidFill>
                  <a:schemeClr val="accent1">
                    <a:lumMod val="75000"/>
                  </a:schemeClr>
                </a:solidFill>
                <a:latin typeface="Tahoma" pitchFamily="34" charset="0"/>
                <a:ea typeface="Tahoma" pitchFamily="34" charset="0"/>
                <a:cs typeface="Tahoma" pitchFamily="34" charset="0"/>
              </a:rPr>
              <a:t>kepemimpinan </a:t>
            </a:r>
            <a:r>
              <a:rPr lang="id-ID" b="1" dirty="0">
                <a:latin typeface="Tahoma" pitchFamily="34" charset="0"/>
                <a:ea typeface="Tahoma" pitchFamily="34" charset="0"/>
                <a:cs typeface="Tahoma" pitchFamily="34" charset="0"/>
              </a:rPr>
              <a:t>seseorang</a:t>
            </a:r>
          </a:p>
          <a:p>
            <a:pPr lvl="1">
              <a:defRPr/>
            </a:pPr>
            <a:endParaRPr lang="id-ID" dirty="0">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228600"/>
            <a:ext cx="8382000" cy="628650"/>
          </a:xfrm>
          <a:prstGeom prst="rect">
            <a:avLst/>
          </a:prstGeom>
        </p:spPr>
        <p:txBody>
          <a:bodyPr>
            <a:normAutofit/>
          </a:bodyPr>
          <a:lstStyle/>
          <a:p>
            <a:pPr eaLnBrk="0" hangingPunct="0">
              <a:defRPr/>
            </a:pPr>
            <a:r>
              <a:rPr lang="id-ID" sz="2400" b="1" cap="small" dirty="0">
                <a:latin typeface="Tahoma" pitchFamily="34" charset="0"/>
                <a:ea typeface="Tahoma" pitchFamily="34" charset="0"/>
                <a:cs typeface="Tahoma" pitchFamily="34" charset="0"/>
              </a:rPr>
              <a:t>9.PENILAIAN TUGAS TAMBAHAN</a:t>
            </a:r>
          </a:p>
        </p:txBody>
      </p:sp>
      <p:sp>
        <p:nvSpPr>
          <p:cNvPr id="3" name="Content Placeholder 2"/>
          <p:cNvSpPr txBox="1">
            <a:spLocks/>
          </p:cNvSpPr>
          <p:nvPr/>
        </p:nvSpPr>
        <p:spPr>
          <a:xfrm>
            <a:off x="428625" y="785813"/>
            <a:ext cx="8229600" cy="1676400"/>
          </a:xfrm>
          <a:prstGeom prst="rect">
            <a:avLst/>
          </a:prstGeom>
          <a:ln>
            <a:noFill/>
          </a:ln>
        </p:spPr>
        <p:txBody>
          <a:bodyPr>
            <a:normAutofit/>
          </a:bodyPr>
          <a:lstStyle/>
          <a:p>
            <a:pPr algn="just" eaLnBrk="0" hangingPunct="0">
              <a:spcBef>
                <a:spcPts val="600"/>
              </a:spcBef>
              <a:buClr>
                <a:schemeClr val="accent1"/>
              </a:buClr>
              <a:buSzPct val="70000"/>
              <a:buFont typeface="Wingdings" pitchFamily="2" charset="2"/>
              <a:buNone/>
              <a:defRPr/>
            </a:pPr>
            <a:r>
              <a:rPr lang="id-ID" sz="2400" dirty="0">
                <a:latin typeface="Tahoma" pitchFamily="34" charset="0"/>
                <a:ea typeface="Tahoma" pitchFamily="34" charset="0"/>
                <a:cs typeface="Tahoma" pitchFamily="34" charset="0"/>
              </a:rPr>
              <a:t>	PNS yang diberikan tugas lain atau tugas tambahan oleh atasan langsungnya dan dapat dibuktikan dengan surat keterangan maka akan diberikan nilai tugas tambahan</a:t>
            </a:r>
          </a:p>
          <a:p>
            <a:pPr marL="514350" indent="-514350" algn="just" eaLnBrk="0" hangingPunct="0">
              <a:spcBef>
                <a:spcPts val="600"/>
              </a:spcBef>
              <a:buClr>
                <a:schemeClr val="accent1"/>
              </a:buClr>
              <a:buSzPct val="70000"/>
              <a:buFont typeface="Wingdings" pitchFamily="2" charset="2"/>
              <a:buNone/>
              <a:defRPr/>
            </a:pPr>
            <a:endParaRPr lang="id-ID" sz="2400" dirty="0">
              <a:latin typeface="Segoe UI" pitchFamily="34" charset="0"/>
              <a:ea typeface="Segoe UI" pitchFamily="34" charset="0"/>
              <a:cs typeface="Segoe UI" pitchFamily="34" charset="0"/>
            </a:endParaRPr>
          </a:p>
        </p:txBody>
      </p:sp>
      <p:graphicFrame>
        <p:nvGraphicFramePr>
          <p:cNvPr id="4" name="Table 3"/>
          <p:cNvGraphicFramePr>
            <a:graphicFrameLocks noGrp="1"/>
          </p:cNvGraphicFramePr>
          <p:nvPr/>
        </p:nvGraphicFramePr>
        <p:xfrm>
          <a:off x="500063" y="2357438"/>
          <a:ext cx="8215370" cy="4023360"/>
        </p:xfrm>
        <a:graphic>
          <a:graphicData uri="http://schemas.openxmlformats.org/drawingml/2006/table">
            <a:tbl>
              <a:tblPr firstRow="1" bandRow="1">
                <a:tableStyleId>{5C22544A-7EE6-4342-B048-85BDC9FD1C3A}</a:tableStyleId>
              </a:tblPr>
              <a:tblGrid>
                <a:gridCol w="710945">
                  <a:extLst>
                    <a:ext uri="{9D8B030D-6E8A-4147-A177-3AD203B41FA5}">
                      <a16:colId xmlns="" xmlns:a16="http://schemas.microsoft.com/office/drawing/2014/main" val="20000"/>
                    </a:ext>
                  </a:extLst>
                </a:gridCol>
                <a:gridCol w="4765968">
                  <a:extLst>
                    <a:ext uri="{9D8B030D-6E8A-4147-A177-3AD203B41FA5}">
                      <a16:colId xmlns="" xmlns:a16="http://schemas.microsoft.com/office/drawing/2014/main" val="20001"/>
                    </a:ext>
                  </a:extLst>
                </a:gridCol>
                <a:gridCol w="2738457">
                  <a:extLst>
                    <a:ext uri="{9D8B030D-6E8A-4147-A177-3AD203B41FA5}">
                      <a16:colId xmlns="" xmlns:a16="http://schemas.microsoft.com/office/drawing/2014/main" val="20002"/>
                    </a:ext>
                  </a:extLst>
                </a:gridCol>
              </a:tblGrid>
              <a:tr h="454605">
                <a:tc>
                  <a:txBody>
                    <a:bodyPr/>
                    <a:lstStyle/>
                    <a:p>
                      <a:pPr algn="ctr"/>
                      <a:r>
                        <a:rPr lang="id-ID" sz="2400" dirty="0" smtClean="0">
                          <a:latin typeface="Tahoma" pitchFamily="34" charset="0"/>
                          <a:ea typeface="Tahoma" pitchFamily="34" charset="0"/>
                          <a:cs typeface="Tahoma" pitchFamily="34" charset="0"/>
                        </a:rPr>
                        <a:t>No</a:t>
                      </a:r>
                      <a:endParaRPr lang="id-ID" sz="2400" dirty="0">
                        <a:latin typeface="Tahoma" pitchFamily="34" charset="0"/>
                        <a:ea typeface="Tahoma" pitchFamily="34" charset="0"/>
                        <a:cs typeface="Tahoma" pitchFamily="34" charset="0"/>
                      </a:endParaRPr>
                    </a:p>
                  </a:txBody>
                  <a:tcPr/>
                </a:tc>
                <a:tc>
                  <a:txBody>
                    <a:bodyPr/>
                    <a:lstStyle/>
                    <a:p>
                      <a:pPr algn="ctr"/>
                      <a:r>
                        <a:rPr lang="id-ID" sz="2400" dirty="0" smtClean="0">
                          <a:latin typeface="Tahoma" pitchFamily="34" charset="0"/>
                          <a:ea typeface="Tahoma" pitchFamily="34" charset="0"/>
                          <a:cs typeface="Tahoma" pitchFamily="34" charset="0"/>
                        </a:rPr>
                        <a:t>Tugas tambahan</a:t>
                      </a:r>
                      <a:endParaRPr lang="id-ID" sz="2400" dirty="0">
                        <a:latin typeface="Tahoma" pitchFamily="34" charset="0"/>
                        <a:ea typeface="Tahoma" pitchFamily="34" charset="0"/>
                        <a:cs typeface="Tahoma" pitchFamily="34" charset="0"/>
                      </a:endParaRPr>
                    </a:p>
                  </a:txBody>
                  <a:tcPr/>
                </a:tc>
                <a:tc>
                  <a:txBody>
                    <a:bodyPr/>
                    <a:lstStyle/>
                    <a:p>
                      <a:pPr algn="ctr"/>
                      <a:r>
                        <a:rPr lang="id-ID" sz="2400" dirty="0" smtClean="0">
                          <a:latin typeface="Tahoma" pitchFamily="34" charset="0"/>
                          <a:ea typeface="Tahoma" pitchFamily="34" charset="0"/>
                          <a:cs typeface="Tahoma" pitchFamily="34" charset="0"/>
                        </a:rPr>
                        <a:t>Nilai</a:t>
                      </a:r>
                      <a:endParaRPr lang="id-ID" sz="24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0"/>
                  </a:ext>
                </a:extLst>
              </a:tr>
              <a:tr h="1181974">
                <a:tc>
                  <a:txBody>
                    <a:bodyPr/>
                    <a:lstStyle/>
                    <a:p>
                      <a:pPr algn="ctr"/>
                      <a:r>
                        <a:rPr lang="id-ID" sz="2400" dirty="0" smtClean="0">
                          <a:latin typeface="Tahoma" pitchFamily="34" charset="0"/>
                          <a:ea typeface="Tahoma" pitchFamily="34" charset="0"/>
                          <a:cs typeface="Tahoma" pitchFamily="34" charset="0"/>
                        </a:rPr>
                        <a:t>1.</a:t>
                      </a:r>
                      <a:endParaRPr lang="id-ID" sz="2400" dirty="0">
                        <a:latin typeface="Tahoma" pitchFamily="34" charset="0"/>
                        <a:ea typeface="Tahoma" pitchFamily="34" charset="0"/>
                        <a:cs typeface="Tahoma" pitchFamily="34" charset="0"/>
                      </a:endParaRPr>
                    </a:p>
                  </a:txBody>
                  <a:tcPr/>
                </a:tc>
                <a:tc>
                  <a:txBody>
                    <a:bodyPr/>
                    <a:lstStyle/>
                    <a:p>
                      <a:pPr algn="l"/>
                      <a:r>
                        <a:rPr lang="id-ID" sz="2400" dirty="0" smtClean="0">
                          <a:latin typeface="Tahoma" pitchFamily="34" charset="0"/>
                          <a:ea typeface="Tahoma" pitchFamily="34" charset="0"/>
                          <a:cs typeface="Tahoma" pitchFamily="34" charset="0"/>
                        </a:rPr>
                        <a:t>Tugas</a:t>
                      </a:r>
                      <a:r>
                        <a:rPr lang="id-ID" sz="2400" baseline="0" dirty="0" smtClean="0">
                          <a:latin typeface="Tahoma" pitchFamily="34" charset="0"/>
                          <a:ea typeface="Tahoma" pitchFamily="34" charset="0"/>
                          <a:cs typeface="Tahoma" pitchFamily="34" charset="0"/>
                        </a:rPr>
                        <a:t> tambahan yang dilakukan dalam 1 tahun sebanyak 1-3 kegiatan</a:t>
                      </a:r>
                      <a:endParaRPr lang="id-ID" sz="2400" dirty="0">
                        <a:latin typeface="Tahoma" pitchFamily="34" charset="0"/>
                        <a:ea typeface="Tahoma" pitchFamily="34" charset="0"/>
                        <a:cs typeface="Tahoma" pitchFamily="34" charset="0"/>
                      </a:endParaRPr>
                    </a:p>
                  </a:txBody>
                  <a:tcPr/>
                </a:tc>
                <a:tc>
                  <a:txBody>
                    <a:bodyPr/>
                    <a:lstStyle/>
                    <a:p>
                      <a:pPr algn="ctr"/>
                      <a:r>
                        <a:rPr lang="id-ID" sz="2400" dirty="0" smtClean="0">
                          <a:latin typeface="Tahoma" pitchFamily="34" charset="0"/>
                          <a:ea typeface="Tahoma" pitchFamily="34" charset="0"/>
                          <a:cs typeface="Tahoma" pitchFamily="34" charset="0"/>
                        </a:rPr>
                        <a:t>1</a:t>
                      </a:r>
                      <a:endParaRPr lang="id-ID" sz="24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1"/>
                  </a:ext>
                </a:extLst>
              </a:tr>
              <a:tr h="1181974">
                <a:tc>
                  <a:txBody>
                    <a:bodyPr/>
                    <a:lstStyle/>
                    <a:p>
                      <a:pPr algn="ctr"/>
                      <a:r>
                        <a:rPr lang="id-ID" sz="2400" dirty="0" smtClean="0">
                          <a:latin typeface="Tahoma" pitchFamily="34" charset="0"/>
                          <a:ea typeface="Tahoma" pitchFamily="34" charset="0"/>
                          <a:cs typeface="Tahoma" pitchFamily="34" charset="0"/>
                        </a:rPr>
                        <a:t>2.</a:t>
                      </a:r>
                      <a:endParaRPr lang="id-ID" sz="24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400" dirty="0" smtClean="0">
                          <a:latin typeface="Tahoma" pitchFamily="34" charset="0"/>
                          <a:ea typeface="Tahoma" pitchFamily="34" charset="0"/>
                          <a:cs typeface="Tahoma" pitchFamily="34" charset="0"/>
                        </a:rPr>
                        <a:t>Tugas</a:t>
                      </a:r>
                      <a:r>
                        <a:rPr lang="id-ID" sz="2400" baseline="0" dirty="0" smtClean="0">
                          <a:latin typeface="Tahoma" pitchFamily="34" charset="0"/>
                          <a:ea typeface="Tahoma" pitchFamily="34" charset="0"/>
                          <a:cs typeface="Tahoma" pitchFamily="34" charset="0"/>
                        </a:rPr>
                        <a:t> tambahan yang dilakukan dalam 1 tahun sebanyak 4-6 kegiatan</a:t>
                      </a:r>
                      <a:endParaRPr lang="id-ID" sz="2400" dirty="0" smtClean="0">
                        <a:latin typeface="Tahoma" pitchFamily="34" charset="0"/>
                        <a:ea typeface="Tahoma" pitchFamily="34" charset="0"/>
                        <a:cs typeface="Tahoma" pitchFamily="34" charset="0"/>
                      </a:endParaRPr>
                    </a:p>
                  </a:txBody>
                  <a:tcPr/>
                </a:tc>
                <a:tc>
                  <a:txBody>
                    <a:bodyPr/>
                    <a:lstStyle/>
                    <a:p>
                      <a:pPr algn="ctr"/>
                      <a:r>
                        <a:rPr lang="id-ID" sz="2400" dirty="0" smtClean="0">
                          <a:latin typeface="Tahoma" pitchFamily="34" charset="0"/>
                          <a:ea typeface="Tahoma" pitchFamily="34" charset="0"/>
                          <a:cs typeface="Tahoma" pitchFamily="34" charset="0"/>
                        </a:rPr>
                        <a:t>2</a:t>
                      </a:r>
                      <a:endParaRPr lang="id-ID" sz="24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2"/>
                  </a:ext>
                </a:extLst>
              </a:tr>
              <a:tr h="1181974">
                <a:tc>
                  <a:txBody>
                    <a:bodyPr/>
                    <a:lstStyle/>
                    <a:p>
                      <a:pPr algn="ctr"/>
                      <a:r>
                        <a:rPr lang="id-ID" sz="2400" dirty="0" smtClean="0">
                          <a:latin typeface="Tahoma" pitchFamily="34" charset="0"/>
                          <a:ea typeface="Tahoma" pitchFamily="34" charset="0"/>
                          <a:cs typeface="Tahoma" pitchFamily="34" charset="0"/>
                        </a:rPr>
                        <a:t>3.</a:t>
                      </a:r>
                      <a:endParaRPr lang="id-ID" sz="24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400" dirty="0" smtClean="0">
                          <a:latin typeface="Tahoma" pitchFamily="34" charset="0"/>
                          <a:ea typeface="Tahoma" pitchFamily="34" charset="0"/>
                          <a:cs typeface="Tahoma" pitchFamily="34" charset="0"/>
                        </a:rPr>
                        <a:t>Tugas</a:t>
                      </a:r>
                      <a:r>
                        <a:rPr lang="id-ID" sz="2400" baseline="0" dirty="0" smtClean="0">
                          <a:latin typeface="Tahoma" pitchFamily="34" charset="0"/>
                          <a:ea typeface="Tahoma" pitchFamily="34" charset="0"/>
                          <a:cs typeface="Tahoma" pitchFamily="34" charset="0"/>
                        </a:rPr>
                        <a:t> tambahan yang dilakukan dalam 1 tahun sebanyak 7 kegiatan atau lebih</a:t>
                      </a:r>
                      <a:endParaRPr lang="id-ID" sz="2400" dirty="0" smtClean="0">
                        <a:latin typeface="Tahoma" pitchFamily="34" charset="0"/>
                        <a:ea typeface="Tahoma" pitchFamily="34" charset="0"/>
                        <a:cs typeface="Tahoma" pitchFamily="34" charset="0"/>
                      </a:endParaRPr>
                    </a:p>
                  </a:txBody>
                  <a:tcPr/>
                </a:tc>
                <a:tc>
                  <a:txBody>
                    <a:bodyPr/>
                    <a:lstStyle/>
                    <a:p>
                      <a:pPr algn="ctr"/>
                      <a:r>
                        <a:rPr lang="id-ID" sz="2400" dirty="0" smtClean="0">
                          <a:latin typeface="Tahoma" pitchFamily="34" charset="0"/>
                          <a:ea typeface="Tahoma" pitchFamily="34" charset="0"/>
                          <a:cs typeface="Tahoma" pitchFamily="34" charset="0"/>
                        </a:rPr>
                        <a:t>3</a:t>
                      </a:r>
                      <a:endParaRPr lang="id-ID" sz="2400" dirty="0">
                        <a:latin typeface="Tahoma" pitchFamily="34" charset="0"/>
                        <a:ea typeface="Tahoma" pitchFamily="34" charset="0"/>
                        <a:cs typeface="Tahoma" pitchFamily="34" charset="0"/>
                      </a:endParaRP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780928"/>
            <a:ext cx="7000924" cy="1200329"/>
          </a:xfrm>
          <a:prstGeom prst="rect">
            <a:avLst/>
          </a:prstGeom>
          <a:noFill/>
          <a:scene3d>
            <a:camera prst="isometricOffAxis1Right"/>
            <a:lightRig rig="threePt" dir="t"/>
          </a:scene3d>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id-ID" sz="7200" b="1" cap="all" dirty="0" smtClean="0">
                <a:ln w="0"/>
                <a:solidFill>
                  <a:srgbClr val="002060"/>
                </a:solidFill>
                <a:effectLst>
                  <a:reflection blurRad="12700" stA="50000" endPos="50000" dist="5000" dir="5400000" sy="-100000" rotWithShape="0"/>
                </a:effectLst>
                <a:latin typeface="Berlin Sans FB Demi" pitchFamily="34" charset="0"/>
                <a:cs typeface="Arial" charset="0"/>
              </a:rPr>
              <a:t>terimakasih</a:t>
            </a:r>
            <a:endParaRPr lang="id-ID" sz="7200" b="1" cap="all" dirty="0">
              <a:ln w="0"/>
              <a:solidFill>
                <a:srgbClr val="002060"/>
              </a:solidFill>
              <a:effectLst>
                <a:reflection blurRad="12700" stA="50000" endPos="50000" dist="5000" dir="5400000" sy="-100000" rotWithShape="0"/>
              </a:effectLst>
              <a:latin typeface="Berlin Sans FB Demi" pitchFamily="34" charset="0"/>
              <a:cs typeface="Arial" charset="0"/>
            </a:endParaRPr>
          </a:p>
        </p:txBody>
      </p:sp>
      <p:sp>
        <p:nvSpPr>
          <p:cNvPr id="3" name="Subtitle 2"/>
          <p:cNvSpPr txBox="1">
            <a:spLocks/>
          </p:cNvSpPr>
          <p:nvPr/>
        </p:nvSpPr>
        <p:spPr bwMode="auto">
          <a:xfrm>
            <a:off x="1763688" y="5661248"/>
            <a:ext cx="3627437"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id-ID" altLang="id-ID" sz="1800" b="1" dirty="0">
                <a:solidFill>
                  <a:srgbClr val="002060"/>
                </a:solidFill>
              </a:rPr>
              <a:t>KEMENTERIAN RISET, TEKNOLOGI, DAN PENDIDIKAN TINGGI</a:t>
            </a:r>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p:cNvGrpSpPr>
          <p:nvPr/>
        </p:nvGrpSpPr>
        <p:grpSpPr bwMode="auto">
          <a:xfrm>
            <a:off x="323528" y="267812"/>
            <a:ext cx="6284913" cy="1657350"/>
            <a:chOff x="756406" y="864492"/>
            <a:chExt cx="6354044" cy="1224601"/>
          </a:xfrm>
        </p:grpSpPr>
        <p:sp>
          <p:nvSpPr>
            <p:cNvPr id="11" name="Rounded Rectangle 10"/>
            <p:cNvSpPr/>
            <p:nvPr/>
          </p:nvSpPr>
          <p:spPr>
            <a:xfrm>
              <a:off x="756406" y="864492"/>
              <a:ext cx="6354044" cy="122460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
          <p:nvSpPr>
            <p:cNvPr id="17424" name="TextBox 4"/>
            <p:cNvSpPr txBox="1">
              <a:spLocks noChangeArrowheads="1"/>
            </p:cNvSpPr>
            <p:nvPr/>
          </p:nvSpPr>
          <p:spPr bwMode="auto">
            <a:xfrm>
              <a:off x="973077" y="873905"/>
              <a:ext cx="5710170" cy="1205291"/>
            </a:xfrm>
            <a:prstGeom prst="rect">
              <a:avLst/>
            </a:prstGeom>
            <a:noFill/>
            <a:ln w="9525">
              <a:noFill/>
              <a:miter lim="800000"/>
              <a:headEnd/>
              <a:tailEnd/>
            </a:ln>
          </p:spPr>
          <p:txBody>
            <a:bodyPr>
              <a:spAutoFit/>
            </a:bodyPr>
            <a:lstStyle/>
            <a:p>
              <a:pPr algn="just"/>
              <a:r>
                <a:rPr lang="id-ID" sz="2000" dirty="0">
                  <a:latin typeface="Tahoma" pitchFamily="34" charset="0"/>
                  <a:cs typeface="Tahoma" pitchFamily="34" charset="0"/>
                </a:rPr>
                <a:t>Penilaian prestasi kerja PNS bertujuan untuk menjamin objektivitas pembinaan PNS yang dilakukan berdasarkan sistem prestasi kerja dan sistem karier yang </a:t>
              </a:r>
              <a:r>
                <a:rPr lang="id-ID" sz="2000" dirty="0" smtClean="0">
                  <a:latin typeface="Tahoma" pitchFamily="34" charset="0"/>
                  <a:cs typeface="Tahoma" pitchFamily="34" charset="0"/>
                </a:rPr>
                <a:t>dititik beratkan </a:t>
              </a:r>
              <a:r>
                <a:rPr lang="id-ID" sz="2000" dirty="0">
                  <a:latin typeface="Tahoma" pitchFamily="34" charset="0"/>
                  <a:cs typeface="Tahoma" pitchFamily="34" charset="0"/>
                </a:rPr>
                <a:t>pada sistem prestasi kerja.</a:t>
              </a:r>
            </a:p>
          </p:txBody>
        </p:sp>
      </p:grpSp>
      <p:grpSp>
        <p:nvGrpSpPr>
          <p:cNvPr id="3" name="Group 20"/>
          <p:cNvGrpSpPr>
            <a:grpSpLocks/>
          </p:cNvGrpSpPr>
          <p:nvPr/>
        </p:nvGrpSpPr>
        <p:grpSpPr bwMode="auto">
          <a:xfrm>
            <a:off x="881805" y="2451177"/>
            <a:ext cx="4929187" cy="2246768"/>
            <a:chOff x="502018" y="2911928"/>
            <a:chExt cx="8136904" cy="1737746"/>
          </a:xfrm>
        </p:grpSpPr>
        <p:sp>
          <p:nvSpPr>
            <p:cNvPr id="14" name="Rounded Rectangle 13"/>
            <p:cNvSpPr/>
            <p:nvPr/>
          </p:nvSpPr>
          <p:spPr>
            <a:xfrm>
              <a:off x="502018" y="2911928"/>
              <a:ext cx="8136904" cy="172819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
          <p:nvSpPr>
            <p:cNvPr id="7" name="TextBox 6"/>
            <p:cNvSpPr txBox="1"/>
            <p:nvPr/>
          </p:nvSpPr>
          <p:spPr>
            <a:xfrm>
              <a:off x="737870" y="2911928"/>
              <a:ext cx="7272112" cy="1737746"/>
            </a:xfrm>
            <a:prstGeom prst="rect">
              <a:avLst/>
            </a:prstGeom>
            <a:noFill/>
          </p:spPr>
          <p:txBody>
            <a:bodyPr>
              <a:spAutoFit/>
            </a:bodyPr>
            <a:lstStyle/>
            <a:p>
              <a:pPr algn="just" fontAlgn="auto">
                <a:spcBef>
                  <a:spcPts val="0"/>
                </a:spcBef>
                <a:spcAft>
                  <a:spcPts val="0"/>
                </a:spcAft>
                <a:defRPr/>
              </a:pPr>
              <a:r>
                <a:rPr lang="id-ID" sz="2000" dirty="0">
                  <a:solidFill>
                    <a:srgbClr val="FF0000"/>
                  </a:solidFill>
                  <a:latin typeface="Tahoma" pitchFamily="34" charset="0"/>
                  <a:ea typeface="Tahoma" pitchFamily="34" charset="0"/>
                  <a:cs typeface="Tahoma" pitchFamily="34" charset="0"/>
                </a:rPr>
                <a:t>Penilaian prestasi kerja PNS dilakukan berdasarkan prinsip :</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objektif;</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Terukur;</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Akuntabel;</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Partisipatif; dan</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Transparan.</a:t>
              </a:r>
            </a:p>
          </p:txBody>
        </p:sp>
      </p:grpSp>
      <p:grpSp>
        <p:nvGrpSpPr>
          <p:cNvPr id="4" name="Group 22"/>
          <p:cNvGrpSpPr>
            <a:grpSpLocks/>
          </p:cNvGrpSpPr>
          <p:nvPr/>
        </p:nvGrpSpPr>
        <p:grpSpPr bwMode="auto">
          <a:xfrm>
            <a:off x="2928938" y="5214940"/>
            <a:ext cx="6000750" cy="1392927"/>
            <a:chOff x="619944" y="5517232"/>
            <a:chExt cx="8136904" cy="1301224"/>
          </a:xfrm>
        </p:grpSpPr>
        <p:sp>
          <p:nvSpPr>
            <p:cNvPr id="13" name="Rounded Rectangle 12"/>
            <p:cNvSpPr/>
            <p:nvPr/>
          </p:nvSpPr>
          <p:spPr>
            <a:xfrm>
              <a:off x="619944" y="5517232"/>
              <a:ext cx="8136904" cy="122413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
          <p:nvSpPr>
            <p:cNvPr id="9" name="TextBox 8"/>
            <p:cNvSpPr txBox="1"/>
            <p:nvPr/>
          </p:nvSpPr>
          <p:spPr>
            <a:xfrm>
              <a:off x="910547" y="5610896"/>
              <a:ext cx="7486813" cy="1207560"/>
            </a:xfrm>
            <a:prstGeom prst="rect">
              <a:avLst/>
            </a:prstGeom>
            <a:noFill/>
          </p:spPr>
          <p:txBody>
            <a:bodyPr>
              <a:spAutoFit/>
            </a:bodyPr>
            <a:lstStyle/>
            <a:p>
              <a:pPr algn="just" fontAlgn="auto">
                <a:spcBef>
                  <a:spcPts val="0"/>
                </a:spcBef>
                <a:spcAft>
                  <a:spcPts val="0"/>
                </a:spcAft>
                <a:defRPr/>
              </a:pPr>
              <a:r>
                <a:rPr lang="id-ID" sz="2000" dirty="0">
                  <a:solidFill>
                    <a:srgbClr val="FF0000"/>
                  </a:solidFill>
                  <a:latin typeface="Tahoma" pitchFamily="34" charset="0"/>
                  <a:ea typeface="Tahoma" pitchFamily="34" charset="0"/>
                  <a:cs typeface="Tahoma" pitchFamily="34" charset="0"/>
                </a:rPr>
                <a:t>Penilaian prestasi kerja PNS terdiri atas unsur :</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SKP; dan</a:t>
              </a:r>
            </a:p>
            <a:p>
              <a:pPr marL="342900" indent="-342900" algn="just" fontAlgn="auto">
                <a:spcBef>
                  <a:spcPts val="0"/>
                </a:spcBef>
                <a:spcAft>
                  <a:spcPts val="0"/>
                </a:spcAft>
                <a:buFontTx/>
                <a:buAutoNum type="alphaLcPeriod"/>
                <a:defRPr/>
              </a:pPr>
              <a:r>
                <a:rPr lang="id-ID" sz="2000" dirty="0">
                  <a:latin typeface="Tahoma" pitchFamily="34" charset="0"/>
                  <a:ea typeface="Tahoma" pitchFamily="34" charset="0"/>
                  <a:cs typeface="Tahoma" pitchFamily="34" charset="0"/>
                </a:rPr>
                <a:t>Perilaku kerja.</a:t>
              </a:r>
            </a:p>
            <a:p>
              <a:pPr marL="342900" indent="-342900" algn="just" fontAlgn="auto">
                <a:spcBef>
                  <a:spcPts val="0"/>
                </a:spcBef>
                <a:spcAft>
                  <a:spcPts val="0"/>
                </a:spcAft>
                <a:defRPr/>
              </a:pPr>
              <a:endParaRPr lang="id-ID" dirty="0">
                <a:latin typeface="Berlin Sans FB" pitchFamily="34" charset="0"/>
                <a:cs typeface="+mn-cs"/>
              </a:endParaRPr>
            </a:p>
          </p:txBody>
        </p:sp>
      </p:grpSp>
      <p:sp>
        <p:nvSpPr>
          <p:cNvPr id="20" name="Down Arrow 19"/>
          <p:cNvSpPr/>
          <p:nvPr/>
        </p:nvSpPr>
        <p:spPr>
          <a:xfrm>
            <a:off x="2346273" y="1999006"/>
            <a:ext cx="200025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Down Arrow 21"/>
          <p:cNvSpPr/>
          <p:nvPr/>
        </p:nvSpPr>
        <p:spPr>
          <a:xfrm>
            <a:off x="4786313" y="4714875"/>
            <a:ext cx="200025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1560" y="188640"/>
            <a:ext cx="7643866" cy="144655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defRPr/>
            </a:pPr>
            <a:r>
              <a:rPr lang="id-ID" sz="4400" b="1" cap="all" dirty="0">
                <a:ln w="0"/>
                <a:solidFill>
                  <a:srgbClr val="002060"/>
                </a:solidFill>
                <a:effectLst>
                  <a:reflection blurRad="12700" stA="50000" endPos="50000" dist="5000" dir="5400000" sy="-100000" rotWithShape="0"/>
                </a:effectLst>
                <a:latin typeface="Berlin Sans FB Demi" pitchFamily="34" charset="0"/>
                <a:cs typeface="Arial" charset="0"/>
              </a:rPr>
              <a:t>II</a:t>
            </a:r>
            <a:r>
              <a:rPr lang="en-US" sz="4400" b="1" cap="all" dirty="0">
                <a:ln w="0"/>
                <a:solidFill>
                  <a:srgbClr val="002060"/>
                </a:solidFill>
                <a:effectLst>
                  <a:reflection blurRad="12700" stA="50000" endPos="50000" dist="5000" dir="5400000" sy="-100000" rotWithShape="0"/>
                </a:effectLst>
                <a:latin typeface="Berlin Sans FB Demi" pitchFamily="34" charset="0"/>
                <a:cs typeface="Arial" charset="0"/>
              </a:rPr>
              <a:t>. </a:t>
            </a:r>
            <a:r>
              <a:rPr lang="en-US" sz="44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Apa</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4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Itu</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4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Sasaran</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4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Kerja</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4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Pegawai</a:t>
            </a:r>
            <a:r>
              <a:rPr lang="en-US" sz="44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(SKP) ??</a:t>
            </a:r>
          </a:p>
        </p:txBody>
      </p:sp>
      <p:sp>
        <p:nvSpPr>
          <p:cNvPr id="3" name="TextBox 6"/>
          <p:cNvSpPr txBox="1">
            <a:spLocks noChangeArrowheads="1"/>
          </p:cNvSpPr>
          <p:nvPr/>
        </p:nvSpPr>
        <p:spPr bwMode="auto">
          <a:xfrm>
            <a:off x="611560" y="1964675"/>
            <a:ext cx="1857375" cy="461963"/>
          </a:xfrm>
          <a:prstGeom prst="rect">
            <a:avLst/>
          </a:prstGeom>
          <a:noFill/>
          <a:ln w="9525">
            <a:noFill/>
            <a:miter lim="800000"/>
            <a:headEnd/>
            <a:tailEnd/>
          </a:ln>
        </p:spPr>
        <p:txBody>
          <a:bodyPr>
            <a:spAutoFit/>
          </a:bodyPr>
          <a:lstStyle/>
          <a:p>
            <a:r>
              <a:rPr lang="id-ID" sz="2400" b="1" dirty="0">
                <a:solidFill>
                  <a:schemeClr val="accent1"/>
                </a:solidFill>
                <a:latin typeface="Tahoma" pitchFamily="34" charset="0"/>
                <a:cs typeface="Tahoma" pitchFamily="34" charset="0"/>
              </a:rPr>
              <a:t>1.UMUM</a:t>
            </a:r>
          </a:p>
        </p:txBody>
      </p:sp>
      <p:sp>
        <p:nvSpPr>
          <p:cNvPr id="4" name="Text Box 5"/>
          <p:cNvSpPr txBox="1">
            <a:spLocks noChangeArrowheads="1"/>
          </p:cNvSpPr>
          <p:nvPr/>
        </p:nvSpPr>
        <p:spPr bwMode="auto">
          <a:xfrm>
            <a:off x="658312" y="2564904"/>
            <a:ext cx="7704856" cy="2062103"/>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457200" indent="-457200" algn="just">
              <a:spcBef>
                <a:spcPct val="50000"/>
              </a:spcBef>
              <a:defRPr/>
            </a:pPr>
            <a:r>
              <a:rPr lang="id-ID" sz="2200" b="1" dirty="0">
                <a:latin typeface="Arial Black" pitchFamily="34" charset="0"/>
                <a:cs typeface="Arial" charset="0"/>
              </a:rPr>
              <a:t> </a:t>
            </a:r>
            <a:r>
              <a:rPr lang="id-ID" sz="2200" b="1" dirty="0" smtClean="0">
                <a:latin typeface="Arial Black" pitchFamily="34" charset="0"/>
                <a:cs typeface="Arial" charset="0"/>
              </a:rPr>
              <a:t>    </a:t>
            </a:r>
            <a:r>
              <a:rPr lang="id-ID" sz="1400" b="1" dirty="0" smtClean="0">
                <a:latin typeface="Tahoma" pitchFamily="34" charset="0"/>
                <a:ea typeface="Tahoma" pitchFamily="34" charset="0"/>
                <a:cs typeface="Tahoma" pitchFamily="34" charset="0"/>
              </a:rPr>
              <a:t>Dalam </a:t>
            </a:r>
            <a:r>
              <a:rPr lang="id-ID" sz="1400" b="1" dirty="0">
                <a:latin typeface="Tahoma" pitchFamily="34" charset="0"/>
                <a:ea typeface="Tahoma" pitchFamily="34" charset="0"/>
                <a:cs typeface="Tahoma" pitchFamily="34" charset="0"/>
              </a:rPr>
              <a:t>Pasal 12 dan Pasal 20 UU No. 43 Tahun 1999 antara lain mengamanatkan bahwa pembinaan PNS dilakukan berdasarkan sistem prestasi kerja dan sistem kari</a:t>
            </a:r>
            <a:r>
              <a:rPr lang="en-US" sz="1400" b="1" dirty="0">
                <a:latin typeface="Tahoma" pitchFamily="34" charset="0"/>
                <a:ea typeface="Tahoma" pitchFamily="34" charset="0"/>
                <a:cs typeface="Tahoma" pitchFamily="34" charset="0"/>
              </a:rPr>
              <a:t>e</a:t>
            </a:r>
            <a:r>
              <a:rPr lang="id-ID" sz="1400" b="1" dirty="0">
                <a:latin typeface="Tahoma" pitchFamily="34" charset="0"/>
                <a:ea typeface="Tahoma" pitchFamily="34" charset="0"/>
                <a:cs typeface="Tahoma" pitchFamily="34" charset="0"/>
              </a:rPr>
              <a:t>r yang </a:t>
            </a:r>
            <a:r>
              <a:rPr lang="id-ID" sz="1400" b="1" dirty="0" smtClean="0">
                <a:latin typeface="Tahoma" pitchFamily="34" charset="0"/>
                <a:ea typeface="Tahoma" pitchFamily="34" charset="0"/>
                <a:cs typeface="Tahoma" pitchFamily="34" charset="0"/>
              </a:rPr>
              <a:t>dititik beratkan </a:t>
            </a:r>
            <a:r>
              <a:rPr lang="id-ID" sz="1400" b="1" dirty="0">
                <a:latin typeface="Tahoma" pitchFamily="34" charset="0"/>
                <a:ea typeface="Tahoma" pitchFamily="34" charset="0"/>
                <a:cs typeface="Tahoma" pitchFamily="34" charset="0"/>
              </a:rPr>
              <a:t>pada sistem prestasi kerja dan untuk menjamin obyektivitas dalam mempertimbangkan pengangkatan dalam jabatan dan kenaikan pangkat diadakan penilaian prestasi kerja.</a:t>
            </a:r>
          </a:p>
          <a:p>
            <a:pPr marL="457200" indent="-457200" algn="just">
              <a:spcBef>
                <a:spcPct val="50000"/>
              </a:spcBef>
              <a:defRPr/>
            </a:pPr>
            <a:endParaRPr lang="id-ID" sz="2400" b="1" dirty="0">
              <a:latin typeface="Tahoma" pitchFamily="34" charset="0"/>
              <a:ea typeface="Tahoma" pitchFamily="34" charset="0"/>
              <a:cs typeface="Tahoma" pitchFamily="34" charset="0"/>
            </a:endParaRPr>
          </a:p>
        </p:txBody>
      </p:sp>
      <p:sp>
        <p:nvSpPr>
          <p:cNvPr id="5" name="Text Box 6"/>
          <p:cNvSpPr txBox="1">
            <a:spLocks noChangeArrowheads="1"/>
          </p:cNvSpPr>
          <p:nvPr/>
        </p:nvSpPr>
        <p:spPr bwMode="auto">
          <a:xfrm>
            <a:off x="1115616" y="4112875"/>
            <a:ext cx="7272808" cy="2539157"/>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just">
              <a:spcBef>
                <a:spcPct val="50000"/>
              </a:spcBef>
              <a:defRPr/>
            </a:pPr>
            <a:r>
              <a:rPr lang="id-ID" sz="1400" b="1" dirty="0" smtClean="0">
                <a:latin typeface="Tahoma" pitchFamily="34" charset="0"/>
                <a:ea typeface="Tahoma" pitchFamily="34" charset="0"/>
                <a:cs typeface="Tahoma" pitchFamily="34" charset="0"/>
              </a:rPr>
              <a:t>Penilaian </a:t>
            </a:r>
            <a:r>
              <a:rPr lang="id-ID" sz="1400" b="1" dirty="0">
                <a:latin typeface="Tahoma" pitchFamily="34" charset="0"/>
                <a:ea typeface="Tahoma" pitchFamily="34" charset="0"/>
                <a:cs typeface="Tahoma" pitchFamily="34" charset="0"/>
              </a:rPr>
              <a:t>prestasi kerja PNS penekanannya pada pengukuran tingkat capaian sasaran kerja pegawai atau tingkat capaian hasil kerja (output) yang direncanakan dan disepakati antara pejabat penilaian dan PNS yang dinilai sebagai kontrak prestasi kerja.</a:t>
            </a:r>
          </a:p>
          <a:p>
            <a:pPr algn="just">
              <a:spcBef>
                <a:spcPct val="50000"/>
              </a:spcBef>
              <a:defRPr/>
            </a:pPr>
            <a:r>
              <a:rPr lang="id-ID" sz="1400" b="1" dirty="0" smtClean="0">
                <a:latin typeface="Tahoma" pitchFamily="34" charset="0"/>
                <a:ea typeface="Tahoma" pitchFamily="34" charset="0"/>
                <a:cs typeface="Tahoma" pitchFamily="34" charset="0"/>
              </a:rPr>
              <a:t>Obyektivitas </a:t>
            </a:r>
            <a:r>
              <a:rPr lang="id-ID" sz="1400" b="1" dirty="0">
                <a:latin typeface="Tahoma" pitchFamily="34" charset="0"/>
                <a:ea typeface="Tahoma" pitchFamily="34" charset="0"/>
                <a:cs typeface="Tahoma" pitchFamily="34" charset="0"/>
              </a:rPr>
              <a:t>penilaian prestasi kerja PNS diperlukan parameter penilaian sebagai ukuran dan standar penilaian hasil kerja dari tingkat capaian Sasaran Kerja Pegawai (SKP).</a:t>
            </a:r>
          </a:p>
          <a:p>
            <a:pPr algn="just">
              <a:spcBef>
                <a:spcPct val="50000"/>
              </a:spcBef>
              <a:defRPr/>
            </a:pPr>
            <a:endParaRPr lang="id-ID" sz="1400" b="1" dirty="0">
              <a:solidFill>
                <a:schemeClr val="accent2"/>
              </a:solidFill>
              <a:latin typeface="Albertus" pitchFamily="34" charset="0"/>
              <a:cs typeface="Arial" charset="0"/>
            </a:endParaRPr>
          </a:p>
          <a:p>
            <a:pPr algn="just">
              <a:spcBef>
                <a:spcPct val="50000"/>
              </a:spcBef>
              <a:defRPr/>
            </a:pPr>
            <a:endParaRPr lang="id-ID" sz="2200" b="1" dirty="0">
              <a:solidFill>
                <a:schemeClr val="accent2"/>
              </a:solidFill>
              <a:latin typeface="Albertus" pitchFamily="34" charset="0"/>
              <a:cs typeface="Arial" charset="0"/>
            </a:endParaRP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20" y="322095"/>
            <a:ext cx="5786478" cy="738664"/>
          </a:xfrm>
          <a:prstGeom prst="rect">
            <a:avLst/>
          </a:prstGeom>
          <a:noFill/>
        </p:spPr>
        <p:txBody>
          <a:bodyPr>
            <a:spAutoFit/>
          </a:bodyPr>
          <a:lstStyle/>
          <a:p>
            <a:pPr>
              <a:defRPr/>
            </a:pPr>
            <a:r>
              <a:rPr lang="id-ID" sz="2400" b="1" dirty="0">
                <a:solidFill>
                  <a:schemeClr val="accent1">
                    <a:lumMod val="75000"/>
                  </a:schemeClr>
                </a:solidFill>
                <a:effectLst>
                  <a:glow rad="101600">
                    <a:schemeClr val="accent1">
                      <a:lumMod val="20000"/>
                      <a:lumOff val="80000"/>
                      <a:alpha val="60000"/>
                    </a:schemeClr>
                  </a:glow>
                </a:effectLst>
                <a:latin typeface="Tahoma" pitchFamily="34" charset="0"/>
                <a:ea typeface="Tahoma" pitchFamily="34" charset="0"/>
                <a:cs typeface="Tahoma" pitchFamily="34" charset="0"/>
              </a:rPr>
              <a:t>2. TATA CARA PENYUSUNAN SK</a:t>
            </a:r>
            <a:r>
              <a:rPr lang="en-US" sz="2400" b="1" dirty="0">
                <a:solidFill>
                  <a:schemeClr val="accent1">
                    <a:lumMod val="75000"/>
                  </a:schemeClr>
                </a:solidFill>
                <a:effectLst>
                  <a:glow rad="101600">
                    <a:schemeClr val="accent1">
                      <a:lumMod val="20000"/>
                      <a:lumOff val="80000"/>
                      <a:alpha val="60000"/>
                    </a:schemeClr>
                  </a:glow>
                </a:effectLst>
                <a:latin typeface="Tahoma" pitchFamily="34" charset="0"/>
                <a:ea typeface="Tahoma" pitchFamily="34" charset="0"/>
                <a:cs typeface="Tahoma" pitchFamily="34" charset="0"/>
              </a:rPr>
              <a:t>P</a:t>
            </a:r>
            <a:endParaRPr lang="id-ID" sz="2400" b="1" dirty="0">
              <a:solidFill>
                <a:schemeClr val="accent1">
                  <a:lumMod val="75000"/>
                </a:schemeClr>
              </a:solidFill>
              <a:effectLst>
                <a:glow rad="101600">
                  <a:schemeClr val="accent1">
                    <a:lumMod val="20000"/>
                    <a:lumOff val="80000"/>
                    <a:alpha val="60000"/>
                  </a:schemeClr>
                </a:glow>
              </a:effectLst>
              <a:latin typeface="Tahoma" pitchFamily="34" charset="0"/>
              <a:ea typeface="Tahoma" pitchFamily="34" charset="0"/>
              <a:cs typeface="Tahoma" pitchFamily="34" charset="0"/>
            </a:endParaRPr>
          </a:p>
          <a:p>
            <a:pPr>
              <a:defRPr/>
            </a:pPr>
            <a:endParaRPr lang="id-ID" dirty="0">
              <a:effectLst>
                <a:glow rad="101600">
                  <a:schemeClr val="accent1">
                    <a:lumMod val="20000"/>
                    <a:lumOff val="80000"/>
                    <a:alpha val="60000"/>
                  </a:schemeClr>
                </a:glow>
              </a:effectLst>
              <a:latin typeface="Arial" charset="0"/>
              <a:cs typeface="Arial" charset="0"/>
            </a:endParaRPr>
          </a:p>
        </p:txBody>
      </p:sp>
      <p:sp>
        <p:nvSpPr>
          <p:cNvPr id="4100" name="Text Box 4"/>
          <p:cNvSpPr txBox="1">
            <a:spLocks noChangeArrowheads="1"/>
          </p:cNvSpPr>
          <p:nvPr/>
        </p:nvSpPr>
        <p:spPr bwMode="auto">
          <a:xfrm>
            <a:off x="285720" y="764704"/>
            <a:ext cx="8280400" cy="1738938"/>
          </a:xfrm>
          <a:prstGeom prst="rect">
            <a:avLst/>
          </a:prstGeom>
          <a:no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marL="714375" indent="-714375" algn="just">
              <a:spcBef>
                <a:spcPct val="50000"/>
              </a:spcBef>
              <a:tabLst>
                <a:tab pos="446088" algn="l"/>
              </a:tabLst>
              <a:defRPr/>
            </a:pPr>
            <a:r>
              <a:rPr lang="id-ID" sz="2200" b="1" dirty="0">
                <a:solidFill>
                  <a:srgbClr val="3333CC"/>
                </a:solidFill>
                <a:latin typeface="Albertus"/>
              </a:rPr>
              <a:t> </a:t>
            </a:r>
            <a:r>
              <a:rPr lang="id-ID" sz="2200" b="1" dirty="0" smtClean="0">
                <a:solidFill>
                  <a:srgbClr val="3333CC"/>
                </a:solidFill>
                <a:latin typeface="Albertus"/>
              </a:rPr>
              <a:t>        </a:t>
            </a:r>
            <a:r>
              <a:rPr lang="id-ID" sz="1400" b="1" dirty="0" smtClean="0">
                <a:latin typeface="Tahoma" pitchFamily="34" charset="0"/>
                <a:cs typeface="Tahoma" pitchFamily="34" charset="0"/>
              </a:rPr>
              <a:t>PNS </a:t>
            </a:r>
            <a:r>
              <a:rPr lang="id-ID" sz="1400" b="1" dirty="0">
                <a:solidFill>
                  <a:srgbClr val="FF0000"/>
                </a:solidFill>
                <a:latin typeface="Tahoma" pitchFamily="34" charset="0"/>
                <a:cs typeface="Tahoma" pitchFamily="34" charset="0"/>
              </a:rPr>
              <a:t>wajib</a:t>
            </a:r>
            <a:r>
              <a:rPr lang="id-ID" sz="1400" b="1" dirty="0">
                <a:latin typeface="Tahoma" pitchFamily="34" charset="0"/>
                <a:cs typeface="Tahoma" pitchFamily="34" charset="0"/>
              </a:rPr>
              <a:t> meny</a:t>
            </a:r>
            <a:r>
              <a:rPr lang="en-US" sz="1400" b="1" dirty="0" err="1">
                <a:latin typeface="Tahoma" pitchFamily="34" charset="0"/>
                <a:cs typeface="Tahoma" pitchFamily="34" charset="0"/>
              </a:rPr>
              <a:t>usun</a:t>
            </a:r>
            <a:r>
              <a:rPr lang="id-ID" sz="1400" b="1" dirty="0">
                <a:latin typeface="Tahoma" pitchFamily="34" charset="0"/>
                <a:cs typeface="Tahoma" pitchFamily="34" charset="0"/>
              </a:rPr>
              <a:t> SKP sebagai rancangan pelaksanaan Kegiatan Tugas Jabatan </a:t>
            </a:r>
            <a:endParaRPr lang="id-ID" sz="1400" b="1" dirty="0" smtClean="0">
              <a:latin typeface="Tahoma" pitchFamily="34" charset="0"/>
              <a:cs typeface="Tahoma" pitchFamily="34" charset="0"/>
            </a:endParaRPr>
          </a:p>
          <a:p>
            <a:pPr marL="714375" indent="-714375" algn="just">
              <a:spcBef>
                <a:spcPct val="50000"/>
              </a:spcBef>
              <a:tabLst>
                <a:tab pos="446088" algn="l"/>
              </a:tabLst>
              <a:defRPr/>
            </a:pPr>
            <a:r>
              <a:rPr lang="id-ID" sz="1400" b="1" dirty="0" smtClean="0">
                <a:latin typeface="Tahoma" pitchFamily="34" charset="0"/>
                <a:cs typeface="Tahoma" pitchFamily="34" charset="0"/>
              </a:rPr>
              <a:t>		Sasaran Kerja Pegawai (SKP) disusun dan ditetapkan sebagai rencana operasional pelaksanaan tugas pokok jabatan dengan mengacu pada Renstra dan Renja.</a:t>
            </a:r>
          </a:p>
          <a:p>
            <a:pPr marL="714375" indent="-714375" algn="just">
              <a:spcBef>
                <a:spcPct val="50000"/>
              </a:spcBef>
              <a:tabLst>
                <a:tab pos="446088" algn="l"/>
              </a:tabLst>
              <a:defRPr/>
            </a:pPr>
            <a:endParaRPr lang="id-ID" sz="2400" b="1" dirty="0">
              <a:latin typeface="Tahoma" pitchFamily="34" charset="0"/>
              <a:cs typeface="Tahoma" pitchFamily="34" charset="0"/>
            </a:endParaRPr>
          </a:p>
        </p:txBody>
      </p:sp>
      <p:sp>
        <p:nvSpPr>
          <p:cNvPr id="4" name="TextBox 3"/>
          <p:cNvSpPr txBox="1"/>
          <p:nvPr/>
        </p:nvSpPr>
        <p:spPr>
          <a:xfrm>
            <a:off x="313370" y="2112933"/>
            <a:ext cx="5286375" cy="461963"/>
          </a:xfrm>
          <a:prstGeom prst="rect">
            <a:avLst/>
          </a:prstGeom>
          <a:noFill/>
        </p:spPr>
        <p:txBody>
          <a:bodyPr>
            <a:spAutoFit/>
          </a:bodyPr>
          <a:lstStyle/>
          <a:p>
            <a:pPr>
              <a:defRPr/>
            </a:pPr>
            <a:r>
              <a:rPr lang="id-ID" sz="2400" b="1" dirty="0">
                <a:solidFill>
                  <a:schemeClr val="accent1">
                    <a:lumMod val="75000"/>
                  </a:schemeClr>
                </a:solidFill>
                <a:latin typeface="Tahoma" pitchFamily="34" charset="0"/>
                <a:ea typeface="Tahoma" pitchFamily="34" charset="0"/>
                <a:cs typeface="Tahoma" pitchFamily="34" charset="0"/>
              </a:rPr>
              <a:t>3. UNSUR-UNSUR SKP</a:t>
            </a:r>
            <a:endParaRPr lang="id-ID" sz="2400" dirty="0">
              <a:latin typeface="Arial" charset="0"/>
              <a:cs typeface="Arial" charset="0"/>
            </a:endParaRPr>
          </a:p>
        </p:txBody>
      </p:sp>
      <p:sp>
        <p:nvSpPr>
          <p:cNvPr id="6" name="Text Box 2"/>
          <p:cNvSpPr txBox="1">
            <a:spLocks noChangeArrowheads="1"/>
          </p:cNvSpPr>
          <p:nvPr/>
        </p:nvSpPr>
        <p:spPr bwMode="auto">
          <a:xfrm>
            <a:off x="56612" y="2306153"/>
            <a:ext cx="8738615" cy="2486835"/>
          </a:xfrm>
          <a:prstGeom prst="rect">
            <a:avLst/>
          </a:prstGeom>
          <a:noFill/>
          <a:ln w="9525">
            <a:noFill/>
            <a:miter lim="800000"/>
            <a:headEnd/>
            <a:tailEnd/>
          </a:ln>
        </p:spPr>
        <p:txBody>
          <a:bodyPr wrap="square">
            <a:spAutoFit/>
          </a:bodyPr>
          <a:lstStyle/>
          <a:p>
            <a:pPr marL="800100" indent="-800100" algn="just">
              <a:spcBef>
                <a:spcPct val="20000"/>
              </a:spcBef>
              <a:tabLst>
                <a:tab pos="457200" algn="l"/>
                <a:tab pos="800100" algn="l"/>
              </a:tabLst>
              <a:defRPr/>
            </a:pPr>
            <a:r>
              <a:rPr lang="id-ID" sz="2000" b="1" dirty="0">
                <a:solidFill>
                  <a:srgbClr val="333300"/>
                </a:solidFill>
                <a:latin typeface="Arial" charset="0"/>
                <a:cs typeface="Arial" charset="0"/>
              </a:rPr>
              <a:t>   </a:t>
            </a:r>
            <a:endParaRPr lang="id-ID" sz="1400" b="1" dirty="0">
              <a:solidFill>
                <a:schemeClr val="accent1">
                  <a:lumMod val="75000"/>
                </a:schemeClr>
              </a:solidFill>
              <a:latin typeface="Tahoma" pitchFamily="34" charset="0"/>
              <a:ea typeface="Tahoma" pitchFamily="34" charset="0"/>
              <a:cs typeface="Tahoma" pitchFamily="34" charset="0"/>
            </a:endParaRPr>
          </a:p>
          <a:p>
            <a:pPr marL="800100" indent="-800100" algn="just">
              <a:spcBef>
                <a:spcPct val="20000"/>
              </a:spcBef>
              <a:tabLst>
                <a:tab pos="457200" algn="l"/>
                <a:tab pos="800100" algn="l"/>
              </a:tabLst>
              <a:defRPr/>
            </a:pPr>
            <a:r>
              <a:rPr lang="id-ID" sz="1400" b="1" dirty="0">
                <a:solidFill>
                  <a:srgbClr val="333300"/>
                </a:solidFill>
                <a:latin typeface="Arial" charset="0"/>
                <a:cs typeface="Arial" charset="0"/>
              </a:rPr>
              <a:t>	</a:t>
            </a:r>
            <a:r>
              <a:rPr lang="id-ID" sz="1400" b="1" dirty="0">
                <a:solidFill>
                  <a:schemeClr val="accent1">
                    <a:lumMod val="75000"/>
                  </a:schemeClr>
                </a:solidFill>
                <a:latin typeface="Tahoma" pitchFamily="34" charset="0"/>
                <a:ea typeface="Tahoma" pitchFamily="34" charset="0"/>
                <a:cs typeface="Tahoma" pitchFamily="34" charset="0"/>
              </a:rPr>
              <a:t>a. Kegiatan Tugas Jabatan</a:t>
            </a:r>
          </a:p>
          <a:p>
            <a:pPr marL="800100" indent="-800100" algn="just">
              <a:spcBef>
                <a:spcPct val="20000"/>
              </a:spcBef>
              <a:tabLst>
                <a:tab pos="457200" algn="l"/>
                <a:tab pos="800100" algn="l"/>
              </a:tabLst>
              <a:defRPr/>
            </a:pPr>
            <a:r>
              <a:rPr lang="id-ID" sz="1400" b="1" dirty="0">
                <a:latin typeface="Tahoma" pitchFamily="34" charset="0"/>
                <a:ea typeface="Tahoma" pitchFamily="34" charset="0"/>
                <a:cs typeface="Tahoma" pitchFamily="34" charset="0"/>
              </a:rPr>
              <a:t>		</a:t>
            </a:r>
            <a:r>
              <a:rPr lang="id-ID" sz="1400" b="1" dirty="0" smtClean="0">
                <a:latin typeface="Tahoma" pitchFamily="34" charset="0"/>
                <a:ea typeface="Tahoma" pitchFamily="34" charset="0"/>
                <a:cs typeface="Tahoma" pitchFamily="34" charset="0"/>
              </a:rPr>
              <a:t>Yang </a:t>
            </a:r>
            <a:r>
              <a:rPr lang="id-ID" sz="1400" b="1" dirty="0">
                <a:latin typeface="Tahoma" pitchFamily="34" charset="0"/>
                <a:ea typeface="Tahoma" pitchFamily="34" charset="0"/>
                <a:cs typeface="Tahoma" pitchFamily="34" charset="0"/>
              </a:rPr>
              <a:t>dilakukan harus didasarkan pada rincian tugas, tanggung jawab dan wewenang jabatan sesuai yang ditetapkan dalam struktur dan tata kerja organisasi.</a:t>
            </a:r>
          </a:p>
          <a:p>
            <a:pPr marL="800100" indent="-800100" algn="just">
              <a:spcBef>
                <a:spcPct val="20000"/>
              </a:spcBef>
              <a:tabLst>
                <a:tab pos="457200" algn="l"/>
                <a:tab pos="800100" algn="l"/>
              </a:tabLst>
              <a:defRPr/>
            </a:pPr>
            <a:r>
              <a:rPr lang="id-ID" sz="1400" b="1" dirty="0">
                <a:latin typeface="Tahoma" pitchFamily="34" charset="0"/>
                <a:ea typeface="Tahoma" pitchFamily="34" charset="0"/>
                <a:cs typeface="Tahoma" pitchFamily="34" charset="0"/>
              </a:rPr>
              <a:t>	</a:t>
            </a:r>
            <a:r>
              <a:rPr lang="id-ID" sz="1400" b="1" dirty="0">
                <a:solidFill>
                  <a:schemeClr val="accent1">
                    <a:lumMod val="75000"/>
                  </a:schemeClr>
                </a:solidFill>
                <a:latin typeface="Tahoma" pitchFamily="34" charset="0"/>
                <a:ea typeface="Tahoma" pitchFamily="34" charset="0"/>
                <a:cs typeface="Tahoma" pitchFamily="34" charset="0"/>
              </a:rPr>
              <a:t>b. Angka Kredit</a:t>
            </a:r>
          </a:p>
          <a:p>
            <a:pPr marL="800100" indent="-800100" algn="just">
              <a:spcBef>
                <a:spcPct val="20000"/>
              </a:spcBef>
              <a:tabLst>
                <a:tab pos="457200" algn="l"/>
                <a:tab pos="800100" algn="l"/>
              </a:tabLst>
              <a:defRPr/>
            </a:pPr>
            <a:r>
              <a:rPr lang="id-ID" sz="1400" b="1" dirty="0">
                <a:latin typeface="Tahoma" pitchFamily="34" charset="0"/>
                <a:ea typeface="Tahoma" pitchFamily="34" charset="0"/>
                <a:cs typeface="Tahoma" pitchFamily="34" charset="0"/>
              </a:rPr>
              <a:t>    </a:t>
            </a:r>
            <a:r>
              <a:rPr lang="en-US" sz="1400" b="1" dirty="0">
                <a:latin typeface="Tahoma" pitchFamily="34" charset="0"/>
                <a:ea typeface="Tahoma" pitchFamily="34" charset="0"/>
                <a:cs typeface="Tahoma" pitchFamily="34" charset="0"/>
              </a:rPr>
              <a:t>      </a:t>
            </a:r>
            <a:r>
              <a:rPr lang="id-ID" sz="1400" b="1" dirty="0" smtClean="0">
                <a:latin typeface="Tahoma" pitchFamily="34" charset="0"/>
                <a:ea typeface="Tahoma" pitchFamily="34" charset="0"/>
                <a:cs typeface="Tahoma" pitchFamily="34" charset="0"/>
              </a:rPr>
              <a:t>     Adalah </a:t>
            </a:r>
            <a:r>
              <a:rPr lang="id-ID" sz="1400" b="1" dirty="0">
                <a:latin typeface="Tahoma" pitchFamily="34" charset="0"/>
                <a:ea typeface="Tahoma" pitchFamily="34" charset="0"/>
                <a:cs typeface="Tahoma" pitchFamily="34" charset="0"/>
              </a:rPr>
              <a:t>satuan nilai dari tiap butir kegiatan dan/atau akumulasi nilai butir-butir kegiatan yang </a:t>
            </a:r>
            <a:r>
              <a:rPr lang="id-ID" sz="1400" b="1" dirty="0">
                <a:solidFill>
                  <a:schemeClr val="accent1">
                    <a:lumMod val="75000"/>
                  </a:schemeClr>
                </a:solidFill>
                <a:latin typeface="Tahoma" pitchFamily="34" charset="0"/>
                <a:ea typeface="Tahoma" pitchFamily="34" charset="0"/>
                <a:cs typeface="Tahoma" pitchFamily="34" charset="0"/>
              </a:rPr>
              <a:t>harus dicapai </a:t>
            </a:r>
            <a:r>
              <a:rPr lang="id-ID" sz="1400" b="1" dirty="0">
                <a:latin typeface="Tahoma" pitchFamily="34" charset="0"/>
                <a:ea typeface="Tahoma" pitchFamily="34" charset="0"/>
                <a:cs typeface="Tahoma" pitchFamily="34" charset="0"/>
              </a:rPr>
              <a:t>oleh seorang PNS dalam rangka pembinaan karier dan jabatannya.</a:t>
            </a:r>
            <a:r>
              <a:rPr lang="id-ID" sz="1400" dirty="0">
                <a:latin typeface="Tahoma" pitchFamily="34" charset="0"/>
                <a:ea typeface="Tahoma" pitchFamily="34" charset="0"/>
                <a:cs typeface="Tahoma" pitchFamily="34" charset="0"/>
              </a:rPr>
              <a:t> </a:t>
            </a:r>
          </a:p>
          <a:p>
            <a:pPr marL="800100" indent="-800100" algn="just">
              <a:spcBef>
                <a:spcPct val="20000"/>
              </a:spcBef>
              <a:tabLst>
                <a:tab pos="457200" algn="l"/>
                <a:tab pos="800100" algn="l"/>
              </a:tabLst>
              <a:defRPr/>
            </a:pPr>
            <a:endParaRPr lang="id-ID" sz="2200" b="1" dirty="0">
              <a:solidFill>
                <a:srgbClr val="333300"/>
              </a:solidFill>
              <a:latin typeface="Arial" charset="0"/>
              <a:cs typeface="Arial" charset="0"/>
            </a:endParaRPr>
          </a:p>
        </p:txBody>
      </p:sp>
      <p:sp>
        <p:nvSpPr>
          <p:cNvPr id="7" name="Text Box 3"/>
          <p:cNvSpPr txBox="1">
            <a:spLocks noChangeArrowheads="1"/>
          </p:cNvSpPr>
          <p:nvPr/>
        </p:nvSpPr>
        <p:spPr bwMode="auto">
          <a:xfrm>
            <a:off x="82362" y="4221088"/>
            <a:ext cx="8615715" cy="2877711"/>
          </a:xfrm>
          <a:prstGeom prst="rect">
            <a:avLst/>
          </a:prstGeom>
          <a:noFill/>
          <a:ln w="9525">
            <a:noFill/>
            <a:miter lim="800000"/>
            <a:headEnd/>
            <a:tailEnd/>
          </a:ln>
        </p:spPr>
        <p:txBody>
          <a:bodyPr wrap="square">
            <a:spAutoFit/>
          </a:bodyPr>
          <a:lstStyle/>
          <a:p>
            <a:pPr marL="800100" indent="-800100" algn="just">
              <a:lnSpc>
                <a:spcPct val="150000"/>
              </a:lnSpc>
              <a:spcBef>
                <a:spcPct val="20000"/>
              </a:spcBef>
              <a:tabLst>
                <a:tab pos="457200" algn="l"/>
                <a:tab pos="800100" algn="l"/>
              </a:tabLst>
              <a:defRPr/>
            </a:pPr>
            <a:r>
              <a:rPr lang="id-ID" sz="2200" b="1" dirty="0">
                <a:solidFill>
                  <a:srgbClr val="333300"/>
                </a:solidFill>
                <a:latin typeface="Tahoma" pitchFamily="34" charset="0"/>
                <a:ea typeface="Tahoma" pitchFamily="34" charset="0"/>
                <a:cs typeface="Tahoma" pitchFamily="34" charset="0"/>
              </a:rPr>
              <a:t> </a:t>
            </a:r>
            <a:r>
              <a:rPr lang="id-ID" sz="2200" b="1" dirty="0" smtClean="0">
                <a:solidFill>
                  <a:srgbClr val="333300"/>
                </a:solidFill>
                <a:latin typeface="Tahoma" pitchFamily="34" charset="0"/>
                <a:ea typeface="Tahoma" pitchFamily="34" charset="0"/>
                <a:cs typeface="Tahoma" pitchFamily="34" charset="0"/>
              </a:rPr>
              <a:t>    </a:t>
            </a:r>
            <a:r>
              <a:rPr lang="en-US" sz="1400" b="1" dirty="0" smtClean="0">
                <a:solidFill>
                  <a:schemeClr val="accent1">
                    <a:lumMod val="75000"/>
                  </a:schemeClr>
                </a:solidFill>
                <a:latin typeface="Tahoma" pitchFamily="34" charset="0"/>
                <a:ea typeface="Tahoma" pitchFamily="34" charset="0"/>
                <a:cs typeface="Tahoma" pitchFamily="34" charset="0"/>
              </a:rPr>
              <a:t>c</a:t>
            </a:r>
            <a:r>
              <a:rPr lang="id-ID" sz="1400" b="1" dirty="0">
                <a:solidFill>
                  <a:schemeClr val="accent1">
                    <a:lumMod val="75000"/>
                  </a:schemeClr>
                </a:solidFill>
                <a:latin typeface="Tahoma" pitchFamily="34" charset="0"/>
                <a:ea typeface="Tahoma" pitchFamily="34" charset="0"/>
                <a:cs typeface="Tahoma" pitchFamily="34" charset="0"/>
              </a:rPr>
              <a:t>. Target</a:t>
            </a:r>
          </a:p>
          <a:p>
            <a:pPr marL="800100" indent="-800100" algn="just">
              <a:tabLst>
                <a:tab pos="457200" algn="l"/>
                <a:tab pos="800100" algn="l"/>
              </a:tabLst>
              <a:defRPr/>
            </a:pPr>
            <a:r>
              <a:rPr lang="id-ID" sz="1400" b="1" dirty="0">
                <a:solidFill>
                  <a:srgbClr val="333300"/>
                </a:solidFill>
                <a:latin typeface="Tahoma" pitchFamily="34" charset="0"/>
                <a:ea typeface="Tahoma" pitchFamily="34" charset="0"/>
                <a:cs typeface="Tahoma" pitchFamily="34" charset="0"/>
              </a:rPr>
              <a:t>		</a:t>
            </a:r>
            <a:r>
              <a:rPr lang="id-ID" sz="1400" b="1" dirty="0" smtClean="0">
                <a:solidFill>
                  <a:srgbClr val="333300"/>
                </a:solidFill>
                <a:latin typeface="Tahoma" pitchFamily="34" charset="0"/>
                <a:ea typeface="Tahoma" pitchFamily="34" charset="0"/>
                <a:cs typeface="Tahoma" pitchFamily="34" charset="0"/>
              </a:rPr>
              <a:t>Setiap </a:t>
            </a:r>
            <a:r>
              <a:rPr lang="id-ID" sz="1400" b="1" dirty="0">
                <a:solidFill>
                  <a:srgbClr val="333300"/>
                </a:solidFill>
                <a:latin typeface="Tahoma" pitchFamily="34" charset="0"/>
                <a:ea typeface="Tahoma" pitchFamily="34" charset="0"/>
                <a:cs typeface="Tahoma" pitchFamily="34" charset="0"/>
              </a:rPr>
              <a:t>pelaksanaan Kegiatan Tugas Jabatan harus ditetapkan target yang diwujudkan dengan jelas sebagai ukuran prestasi kerja, baik dari aspek kuantitas, kualitas, waktu dapat disertai biaya</a:t>
            </a:r>
            <a:r>
              <a:rPr lang="id-ID" sz="1400" b="1" dirty="0" smtClean="0">
                <a:solidFill>
                  <a:srgbClr val="333300"/>
                </a:solidFill>
                <a:latin typeface="Tahoma" pitchFamily="34" charset="0"/>
                <a:ea typeface="Tahoma" pitchFamily="34" charset="0"/>
                <a:cs typeface="Tahoma" pitchFamily="34" charset="0"/>
              </a:rPr>
              <a:t>.</a:t>
            </a:r>
          </a:p>
          <a:p>
            <a:pPr marL="800100" indent="-800100" algn="just">
              <a:tabLst>
                <a:tab pos="457200" algn="l"/>
                <a:tab pos="800100" algn="l"/>
              </a:tabLst>
              <a:defRPr/>
            </a:pPr>
            <a:endParaRPr lang="en-US" sz="800" b="1" dirty="0">
              <a:solidFill>
                <a:srgbClr val="333300"/>
              </a:solidFill>
              <a:latin typeface="Tahoma" pitchFamily="34" charset="0"/>
              <a:ea typeface="Tahoma" pitchFamily="34" charset="0"/>
              <a:cs typeface="Tahoma" pitchFamily="34" charset="0"/>
            </a:endParaRPr>
          </a:p>
          <a:p>
            <a:pPr marL="714375" indent="-714375" algn="just">
              <a:tabLst>
                <a:tab pos="446088" algn="l"/>
              </a:tabLst>
              <a:defRPr/>
            </a:pPr>
            <a:r>
              <a:rPr lang="en-US" sz="1400" b="1" dirty="0">
                <a:solidFill>
                  <a:srgbClr val="333300"/>
                </a:solidFill>
                <a:latin typeface="Tahoma" pitchFamily="34" charset="0"/>
                <a:ea typeface="Tahoma" pitchFamily="34" charset="0"/>
                <a:cs typeface="Tahoma" pitchFamily="34" charset="0"/>
              </a:rPr>
              <a:t>	</a:t>
            </a:r>
            <a:r>
              <a:rPr lang="en-US" sz="1400" b="1" dirty="0" smtClean="0">
                <a:solidFill>
                  <a:schemeClr val="accent1">
                    <a:lumMod val="75000"/>
                  </a:schemeClr>
                </a:solidFill>
                <a:latin typeface="Tahoma" pitchFamily="34" charset="0"/>
                <a:ea typeface="Tahoma" pitchFamily="34" charset="0"/>
                <a:cs typeface="Tahoma" pitchFamily="34" charset="0"/>
              </a:rPr>
              <a:t>d.</a:t>
            </a:r>
            <a:r>
              <a:rPr lang="id-ID" sz="1400" b="1" dirty="0" smtClean="0">
                <a:solidFill>
                  <a:schemeClr val="accent1">
                    <a:lumMod val="75000"/>
                  </a:schemeClr>
                </a:solidFill>
                <a:latin typeface="Tahoma" pitchFamily="34" charset="0"/>
                <a:ea typeface="Tahoma" pitchFamily="34" charset="0"/>
                <a:cs typeface="Tahoma" pitchFamily="34" charset="0"/>
              </a:rPr>
              <a:t>Tugas </a:t>
            </a:r>
            <a:r>
              <a:rPr lang="id-ID" sz="1400" b="1" dirty="0">
                <a:solidFill>
                  <a:schemeClr val="accent1">
                    <a:lumMod val="75000"/>
                  </a:schemeClr>
                </a:solidFill>
                <a:latin typeface="Tahoma" pitchFamily="34" charset="0"/>
                <a:ea typeface="Tahoma" pitchFamily="34" charset="0"/>
                <a:cs typeface="Tahoma" pitchFamily="34" charset="0"/>
              </a:rPr>
              <a:t>Tambahan dan/atau Kreativitas</a:t>
            </a:r>
          </a:p>
          <a:p>
            <a:pPr marL="714375" indent="-714375" algn="just">
              <a:tabLst>
                <a:tab pos="446088" algn="l"/>
              </a:tabLst>
              <a:defRPr/>
            </a:pPr>
            <a:r>
              <a:rPr lang="id-ID" sz="1400" b="1" dirty="0">
                <a:solidFill>
                  <a:srgbClr val="333300"/>
                </a:solidFill>
                <a:latin typeface="Tahoma" pitchFamily="34" charset="0"/>
                <a:ea typeface="Tahoma" pitchFamily="34" charset="0"/>
                <a:cs typeface="Tahoma" pitchFamily="34" charset="0"/>
              </a:rPr>
              <a:t>		</a:t>
            </a:r>
            <a:r>
              <a:rPr lang="id-ID" sz="1400" b="1" dirty="0" smtClean="0">
                <a:solidFill>
                  <a:srgbClr val="333300"/>
                </a:solidFill>
                <a:latin typeface="Tahoma" pitchFamily="34" charset="0"/>
                <a:ea typeface="Tahoma" pitchFamily="34" charset="0"/>
                <a:cs typeface="Tahoma" pitchFamily="34" charset="0"/>
              </a:rPr>
              <a:t>Selain </a:t>
            </a:r>
            <a:r>
              <a:rPr lang="id-ID" sz="1400" b="1" dirty="0">
                <a:solidFill>
                  <a:srgbClr val="333300"/>
                </a:solidFill>
                <a:latin typeface="Tahoma" pitchFamily="34" charset="0"/>
                <a:ea typeface="Tahoma" pitchFamily="34" charset="0"/>
                <a:cs typeface="Tahoma" pitchFamily="34" charset="0"/>
              </a:rPr>
              <a:t>melakukan Kegiatan Tugas Jabatan ap</a:t>
            </a:r>
            <a:r>
              <a:rPr lang="en-US" sz="1400" b="1" dirty="0">
                <a:solidFill>
                  <a:srgbClr val="333300"/>
                </a:solidFill>
                <a:latin typeface="Tahoma" pitchFamily="34" charset="0"/>
                <a:ea typeface="Tahoma" pitchFamily="34" charset="0"/>
                <a:cs typeface="Tahoma" pitchFamily="34" charset="0"/>
              </a:rPr>
              <a:t>a</a:t>
            </a:r>
            <a:r>
              <a:rPr lang="id-ID" sz="1400" b="1" dirty="0">
                <a:solidFill>
                  <a:srgbClr val="333300"/>
                </a:solidFill>
                <a:latin typeface="Tahoma" pitchFamily="34" charset="0"/>
                <a:ea typeface="Tahoma" pitchFamily="34" charset="0"/>
                <a:cs typeface="Tahoma" pitchFamily="34" charset="0"/>
              </a:rPr>
              <a:t>bila </a:t>
            </a:r>
            <a:r>
              <a:rPr lang="en-US" sz="1400" b="1" dirty="0">
                <a:solidFill>
                  <a:srgbClr val="333300"/>
                </a:solidFill>
                <a:latin typeface="Tahoma" pitchFamily="34" charset="0"/>
                <a:ea typeface="Tahoma" pitchFamily="34" charset="0"/>
                <a:cs typeface="Tahoma" pitchFamily="34" charset="0"/>
              </a:rPr>
              <a:t>  </a:t>
            </a:r>
            <a:r>
              <a:rPr lang="id-ID" sz="1400" b="1" dirty="0">
                <a:solidFill>
                  <a:srgbClr val="333300"/>
                </a:solidFill>
                <a:latin typeface="Tahoma" pitchFamily="34" charset="0"/>
                <a:ea typeface="Tahoma" pitchFamily="34" charset="0"/>
                <a:cs typeface="Tahoma" pitchFamily="34" charset="0"/>
              </a:rPr>
              <a:t>ada tugas tambahan terkait dengan jabatan dapat ditetapkan menjadi tugas tambahan dan/atau kreati</a:t>
            </a:r>
            <a:r>
              <a:rPr lang="en-US" sz="1400" b="1" dirty="0">
                <a:solidFill>
                  <a:srgbClr val="333300"/>
                </a:solidFill>
                <a:latin typeface="Tahoma" pitchFamily="34" charset="0"/>
                <a:ea typeface="Tahoma" pitchFamily="34" charset="0"/>
                <a:cs typeface="Tahoma" pitchFamily="34" charset="0"/>
              </a:rPr>
              <a:t>f</a:t>
            </a:r>
            <a:r>
              <a:rPr lang="id-ID" sz="1400" b="1" dirty="0">
                <a:solidFill>
                  <a:srgbClr val="333300"/>
                </a:solidFill>
                <a:latin typeface="Tahoma" pitchFamily="34" charset="0"/>
                <a:ea typeface="Tahoma" pitchFamily="34" charset="0"/>
                <a:cs typeface="Tahoma" pitchFamily="34" charset="0"/>
              </a:rPr>
              <a:t>itas dalam pelaksanaan Kegiatan Tugas Jabatan.</a:t>
            </a:r>
          </a:p>
          <a:p>
            <a:pPr marL="714375" indent="-714375" algn="just">
              <a:lnSpc>
                <a:spcPct val="150000"/>
              </a:lnSpc>
              <a:tabLst>
                <a:tab pos="446088" algn="l"/>
              </a:tabLst>
              <a:defRPr/>
            </a:pPr>
            <a:r>
              <a:rPr lang="id-ID" sz="2400" b="1" dirty="0">
                <a:solidFill>
                  <a:srgbClr val="333300"/>
                </a:solidFill>
                <a:latin typeface="Tahoma" pitchFamily="34" charset="0"/>
                <a:ea typeface="Tahoma" pitchFamily="34" charset="0"/>
                <a:cs typeface="Tahoma" pitchFamily="34" charset="0"/>
              </a:rPr>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71472" y="1785926"/>
            <a:ext cx="8215370"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defRPr/>
            </a:pPr>
            <a:r>
              <a:rPr lang="id-ID"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III</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Bagaimana</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Cara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Melakukan</a:t>
            </a:r>
            <a:r>
              <a:rPr lang="id-ID"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Penilaian</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Kinerja</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Dengan</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a:t>
            </a:r>
            <a:r>
              <a:rPr lang="en-US" sz="4000" b="1" cap="all" dirty="0" err="1">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Menggunakan</a:t>
            </a:r>
            <a:r>
              <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 SKP ??</a:t>
            </a:r>
            <a:r>
              <a:rPr lang="id-ID"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rPr>
              <a:t>?</a:t>
            </a:r>
            <a:endParaRPr lang="en-US" sz="4000" b="1" cap="all" dirty="0">
              <a:ln w="0"/>
              <a:solidFill>
                <a:srgbClr val="002060"/>
              </a:solidFill>
              <a:effectLst>
                <a:reflection blurRad="12700" stA="50000" endPos="50000" dist="5000" dir="5400000" sy="-100000" rotWithShape="0"/>
              </a:effectLst>
              <a:latin typeface="Berlin Sans FB Demi" pitchFamily="34" charset="0"/>
              <a:ea typeface="Tahoma" pitchFamily="34" charset="0"/>
              <a:cs typeface="Tahoma" pitchFamily="34" charset="0"/>
            </a:endParaRPr>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285750" y="533399"/>
            <a:ext cx="8134110" cy="1073152"/>
            <a:chOff x="150750" y="935747"/>
            <a:chExt cx="8134260" cy="982410"/>
          </a:xfrm>
        </p:grpSpPr>
        <p:sp>
          <p:nvSpPr>
            <p:cNvPr id="25613" name="Rectangle 6"/>
            <p:cNvSpPr>
              <a:spLocks noChangeArrowheads="1"/>
            </p:cNvSpPr>
            <p:nvPr/>
          </p:nvSpPr>
          <p:spPr bwMode="auto">
            <a:xfrm>
              <a:off x="712500" y="988375"/>
              <a:ext cx="7572510" cy="929782"/>
            </a:xfrm>
            <a:prstGeom prst="rect">
              <a:avLst/>
            </a:prstGeom>
            <a:noFill/>
            <a:ln w="9525">
              <a:noFill/>
              <a:miter lim="800000"/>
              <a:headEnd/>
              <a:tailEnd/>
            </a:ln>
          </p:spPr>
          <p:txBody>
            <a:bodyPr>
              <a:spAutoFit/>
            </a:bodyPr>
            <a:lstStyle/>
            <a:p>
              <a:pPr algn="ctr">
                <a:spcBef>
                  <a:spcPts val="500"/>
                </a:spcBef>
              </a:pPr>
              <a:r>
                <a:rPr lang="id-ID" sz="2000" b="1" dirty="0">
                  <a:latin typeface="Tahoma" pitchFamily="34" charset="0"/>
                  <a:cs typeface="Tahoma" pitchFamily="34" charset="0"/>
                </a:rPr>
                <a:t>Penilaian SKP meliputi aspek kuantitas, kualitas,  waktu, </a:t>
              </a:r>
              <a:r>
                <a:rPr lang="en-US" sz="2000" b="1" dirty="0" err="1">
                  <a:latin typeface="Tahoma" pitchFamily="34" charset="0"/>
                  <a:cs typeface="Tahoma" pitchFamily="34" charset="0"/>
                </a:rPr>
                <a:t>dan</a:t>
              </a:r>
              <a:r>
                <a:rPr lang="en-US" sz="2000" b="1" dirty="0">
                  <a:latin typeface="Tahoma" pitchFamily="34" charset="0"/>
                  <a:cs typeface="Tahoma" pitchFamily="34" charset="0"/>
                </a:rPr>
                <a:t>/</a:t>
              </a:r>
              <a:r>
                <a:rPr lang="en-US" sz="2000" b="1" dirty="0" err="1">
                  <a:latin typeface="Tahoma" pitchFamily="34" charset="0"/>
                  <a:cs typeface="Tahoma" pitchFamily="34" charset="0"/>
                </a:rPr>
                <a:t>atau</a:t>
              </a:r>
              <a:r>
                <a:rPr lang="en-US" sz="2000" b="1" dirty="0">
                  <a:latin typeface="Tahoma" pitchFamily="34" charset="0"/>
                  <a:cs typeface="Tahoma" pitchFamily="34" charset="0"/>
                </a:rPr>
                <a:t> </a:t>
              </a:r>
              <a:r>
                <a:rPr lang="id-ID" sz="2000" b="1" dirty="0">
                  <a:latin typeface="Tahoma" pitchFamily="34" charset="0"/>
                  <a:cs typeface="Tahoma" pitchFamily="34" charset="0"/>
                </a:rPr>
                <a:t>sesuai dengan karakteristik, sifat, dan jenis kegiatan pada masing-masing unit kerja.</a:t>
              </a:r>
            </a:p>
          </p:txBody>
        </p:sp>
        <p:sp>
          <p:nvSpPr>
            <p:cNvPr id="8" name="Right Arrow 7"/>
            <p:cNvSpPr/>
            <p:nvPr/>
          </p:nvSpPr>
          <p:spPr>
            <a:xfrm>
              <a:off x="150750" y="935747"/>
              <a:ext cx="500072" cy="466499"/>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500"/>
                </a:spcBef>
                <a:spcAft>
                  <a:spcPts val="0"/>
                </a:spcAft>
                <a:defRPr/>
              </a:pPr>
              <a:endParaRPr lang="en-US" dirty="0">
                <a:solidFill>
                  <a:schemeClr val="accent1"/>
                </a:solidFill>
              </a:endParaRPr>
            </a:p>
          </p:txBody>
        </p:sp>
      </p:grpSp>
      <p:sp>
        <p:nvSpPr>
          <p:cNvPr id="25603" name="Rectangle 11"/>
          <p:cNvSpPr>
            <a:spLocks noChangeArrowheads="1"/>
          </p:cNvSpPr>
          <p:nvPr/>
        </p:nvSpPr>
        <p:spPr bwMode="auto">
          <a:xfrm>
            <a:off x="285750" y="1928813"/>
            <a:ext cx="7200900" cy="400050"/>
          </a:xfrm>
          <a:prstGeom prst="rect">
            <a:avLst/>
          </a:prstGeom>
          <a:noFill/>
          <a:ln w="9525">
            <a:noFill/>
            <a:miter lim="800000"/>
            <a:headEnd/>
            <a:tailEnd/>
          </a:ln>
        </p:spPr>
        <p:txBody>
          <a:bodyPr>
            <a:spAutoFit/>
          </a:bodyPr>
          <a:lstStyle/>
          <a:p>
            <a:r>
              <a:rPr lang="id-ID" sz="2000" b="1">
                <a:latin typeface="Tahoma" pitchFamily="34" charset="0"/>
                <a:cs typeface="Tahoma" pitchFamily="34" charset="0"/>
              </a:rPr>
              <a:t>Formula Rumus Penilaian Capaian SKP, aspek : </a:t>
            </a:r>
            <a:endParaRPr lang="en-US" sz="2000">
              <a:latin typeface="Tahoma" pitchFamily="34" charset="0"/>
              <a:cs typeface="Tahoma" pitchFamily="34" charset="0"/>
            </a:endParaRPr>
          </a:p>
        </p:txBody>
      </p:sp>
      <p:sp>
        <p:nvSpPr>
          <p:cNvPr id="11268" name="Rectangle 12"/>
          <p:cNvSpPr>
            <a:spLocks noChangeArrowheads="1"/>
          </p:cNvSpPr>
          <p:nvPr/>
        </p:nvSpPr>
        <p:spPr bwMode="auto">
          <a:xfrm>
            <a:off x="714375" y="2500313"/>
            <a:ext cx="7072313" cy="1887537"/>
          </a:xfrm>
          <a:prstGeom prst="rect">
            <a:avLst/>
          </a:prstGeom>
          <a:noFill/>
          <a:ln w="9525">
            <a:noFill/>
            <a:miter lim="800000"/>
            <a:headEnd/>
            <a:tailEnd/>
          </a:ln>
        </p:spPr>
        <p:txBody>
          <a:bodyPr>
            <a:spAutoFit/>
          </a:bodyPr>
          <a:lstStyle/>
          <a:p>
            <a:pPr marL="225425" indent="-225425">
              <a:spcBef>
                <a:spcPts val="500"/>
              </a:spcBef>
              <a:buFont typeface="Wingdings" pitchFamily="2" charset="2"/>
              <a:buNone/>
              <a:tabLst>
                <a:tab pos="225425" algn="l"/>
              </a:tabLst>
              <a:defRPr/>
            </a:pPr>
            <a:r>
              <a:rPr lang="en-US" sz="2000" dirty="0">
                <a:latin typeface="Tahoma" pitchFamily="34" charset="0"/>
                <a:ea typeface="Tahoma" pitchFamily="34" charset="0"/>
                <a:cs typeface="Tahoma" pitchFamily="34" charset="0"/>
              </a:rPr>
              <a:t>a. </a:t>
            </a:r>
            <a:r>
              <a:rPr lang="id-ID" sz="2000" dirty="0">
                <a:latin typeface="Tahoma" pitchFamily="34" charset="0"/>
                <a:ea typeface="Tahoma" pitchFamily="34" charset="0"/>
                <a:cs typeface="Tahoma" pitchFamily="34" charset="0"/>
              </a:rPr>
              <a:t>ku</a:t>
            </a:r>
            <a:r>
              <a:rPr lang="en-US" sz="2000" dirty="0">
                <a:latin typeface="Tahoma" pitchFamily="34" charset="0"/>
                <a:ea typeface="Tahoma" pitchFamily="34" charset="0"/>
                <a:cs typeface="Tahoma" pitchFamily="34" charset="0"/>
              </a:rPr>
              <a:t>an</a:t>
            </a:r>
            <a:r>
              <a:rPr lang="id-ID" sz="2000" dirty="0">
                <a:latin typeface="Tahoma" pitchFamily="34" charset="0"/>
                <a:ea typeface="Tahoma" pitchFamily="34" charset="0"/>
                <a:cs typeface="Tahoma" pitchFamily="34" charset="0"/>
              </a:rPr>
              <a:t>titas, </a:t>
            </a:r>
            <a:r>
              <a:rPr lang="en-US" sz="2000" dirty="0">
                <a:latin typeface="Tahoma" pitchFamily="34" charset="0"/>
                <a:ea typeface="Tahoma" pitchFamily="34" charset="0"/>
                <a:cs typeface="Tahoma" pitchFamily="34" charset="0"/>
              </a:rPr>
              <a:t> </a:t>
            </a:r>
          </a:p>
          <a:p>
            <a:pPr marL="225425" indent="-225425">
              <a:spcBef>
                <a:spcPts val="500"/>
              </a:spcBef>
              <a:buFont typeface="Wingdings" pitchFamily="2" charset="2"/>
              <a:buNone/>
              <a:tabLst>
                <a:tab pos="225425" algn="l"/>
              </a:tabLst>
              <a:defRPr/>
            </a:pPr>
            <a:r>
              <a:rPr lang="en-US" sz="2000" dirty="0">
                <a:latin typeface="Tahoma" pitchFamily="34" charset="0"/>
                <a:ea typeface="Tahoma" pitchFamily="34" charset="0"/>
                <a:cs typeface="Tahoma" pitchFamily="34" charset="0"/>
              </a:rPr>
              <a:t>          </a:t>
            </a:r>
            <a:r>
              <a:rPr lang="id-ID" sz="2000" dirty="0">
                <a:latin typeface="Tahoma" pitchFamily="34" charset="0"/>
                <a:ea typeface="Tahoma" pitchFamily="34" charset="0"/>
                <a:cs typeface="Tahoma" pitchFamily="34" charset="0"/>
              </a:rPr>
              <a:t>Penilaian SKP </a:t>
            </a:r>
            <a:r>
              <a:rPr lang="id-ID" sz="2000" i="1" dirty="0">
                <a:latin typeface="Tahoma" pitchFamily="34" charset="0"/>
                <a:ea typeface="Tahoma" pitchFamily="34" charset="0"/>
                <a:cs typeface="Tahoma" pitchFamily="34" charset="0"/>
              </a:rPr>
              <a:t>(kuant)</a:t>
            </a:r>
            <a:r>
              <a:rPr lang="id-ID" sz="2000" dirty="0">
                <a:latin typeface="Tahoma" pitchFamily="34" charset="0"/>
                <a:ea typeface="Tahoma" pitchFamily="34" charset="0"/>
                <a:cs typeface="Tahoma" pitchFamily="34" charset="0"/>
              </a:rPr>
              <a:t> </a:t>
            </a:r>
            <a:r>
              <a:rPr lang="id-ID" sz="2000" dirty="0">
                <a:solidFill>
                  <a:schemeClr val="accent1">
                    <a:lumMod val="75000"/>
                  </a:schemeClr>
                </a:solidFill>
                <a:latin typeface="Tahoma" pitchFamily="34" charset="0"/>
                <a:ea typeface="Tahoma" pitchFamily="34" charset="0"/>
                <a:cs typeface="Tahoma" pitchFamily="34" charset="0"/>
              </a:rPr>
              <a:t>=</a:t>
            </a: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X  100</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Ket : Ro = Realisasi Output</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To = Target Output</a:t>
            </a:r>
            <a:endParaRPr lang="id-ID" sz="2000" dirty="0">
              <a:solidFill>
                <a:schemeClr val="accent1">
                  <a:lumMod val="75000"/>
                </a:schemeClr>
              </a:solidFill>
              <a:latin typeface="Tahoma" pitchFamily="34" charset="0"/>
              <a:ea typeface="Tahoma" pitchFamily="34" charset="0"/>
              <a:cs typeface="Tahoma" pitchFamily="34" charset="0"/>
            </a:endParaRPr>
          </a:p>
        </p:txBody>
      </p:sp>
      <p:grpSp>
        <p:nvGrpSpPr>
          <p:cNvPr id="3" name="Group 6"/>
          <p:cNvGrpSpPr>
            <a:grpSpLocks/>
          </p:cNvGrpSpPr>
          <p:nvPr/>
        </p:nvGrpSpPr>
        <p:grpSpPr bwMode="auto">
          <a:xfrm>
            <a:off x="4286250" y="2786063"/>
            <a:ext cx="1308100" cy="708025"/>
            <a:chOff x="2448" y="1025"/>
            <a:chExt cx="824" cy="446"/>
          </a:xfrm>
        </p:grpSpPr>
        <p:sp>
          <p:nvSpPr>
            <p:cNvPr id="11275" name="Text Box 7"/>
            <p:cNvSpPr txBox="1">
              <a:spLocks noChangeArrowheads="1"/>
            </p:cNvSpPr>
            <p:nvPr/>
          </p:nvSpPr>
          <p:spPr bwMode="auto">
            <a:xfrm>
              <a:off x="2448" y="1025"/>
              <a:ext cx="824" cy="446"/>
            </a:xfrm>
            <a:prstGeom prst="rect">
              <a:avLst/>
            </a:prstGeom>
            <a:noFill/>
            <a:ln w="12700" cap="sq">
              <a:noFill/>
              <a:miter lim="800000"/>
              <a:headEnd type="none" w="sm" len="sm"/>
              <a:tailEnd type="none" w="sm" len="sm"/>
            </a:ln>
          </p:spPr>
          <p:txBody>
            <a:bodyPr>
              <a:spAutoFit/>
            </a:bodyPr>
            <a:lstStyle/>
            <a:p>
              <a:pPr algn="ctr" eaLnBrk="0" hangingPunct="0">
                <a:defRPr/>
              </a:pPr>
              <a:r>
                <a:rPr lang="en-US" sz="2000" b="1" i="1" dirty="0">
                  <a:solidFill>
                    <a:schemeClr val="accent1">
                      <a:lumMod val="75000"/>
                    </a:schemeClr>
                  </a:solidFill>
                  <a:latin typeface="Century Gothic" pitchFamily="34" charset="0"/>
                  <a:cs typeface="Arial" charset="0"/>
                </a:rPr>
                <a:t>RO</a:t>
              </a:r>
            </a:p>
            <a:p>
              <a:pPr algn="ctr" eaLnBrk="0" hangingPunct="0">
                <a:defRPr/>
              </a:pPr>
              <a:r>
                <a:rPr lang="en-US" sz="2000" b="1" i="1" dirty="0">
                  <a:solidFill>
                    <a:schemeClr val="accent1">
                      <a:lumMod val="75000"/>
                    </a:schemeClr>
                  </a:solidFill>
                  <a:latin typeface="Century Gothic" pitchFamily="34" charset="0"/>
                  <a:cs typeface="Arial" charset="0"/>
                </a:rPr>
                <a:t>TO</a:t>
              </a:r>
            </a:p>
          </p:txBody>
        </p:sp>
        <p:sp>
          <p:nvSpPr>
            <p:cNvPr id="25612" name="Line 8"/>
            <p:cNvSpPr>
              <a:spLocks noChangeShapeType="1"/>
            </p:cNvSpPr>
            <p:nvPr/>
          </p:nvSpPr>
          <p:spPr bwMode="auto">
            <a:xfrm flipV="1">
              <a:off x="2608" y="1212"/>
              <a:ext cx="499" cy="0"/>
            </a:xfrm>
            <a:prstGeom prst="line">
              <a:avLst/>
            </a:prstGeom>
            <a:noFill/>
            <a:ln w="9525">
              <a:solidFill>
                <a:srgbClr val="FF0000"/>
              </a:solidFill>
              <a:round/>
              <a:headEnd/>
              <a:tailEnd/>
            </a:ln>
          </p:spPr>
          <p:txBody>
            <a:bodyPr/>
            <a:lstStyle/>
            <a:p>
              <a:endParaRPr lang="id-ID"/>
            </a:p>
          </p:txBody>
        </p:sp>
      </p:grpSp>
      <p:sp>
        <p:nvSpPr>
          <p:cNvPr id="11270" name="Rectangle 16"/>
          <p:cNvSpPr>
            <a:spLocks noChangeArrowheads="1"/>
          </p:cNvSpPr>
          <p:nvPr/>
        </p:nvSpPr>
        <p:spPr bwMode="auto">
          <a:xfrm>
            <a:off x="814388" y="4475163"/>
            <a:ext cx="6318250" cy="1887537"/>
          </a:xfrm>
          <a:prstGeom prst="rect">
            <a:avLst/>
          </a:prstGeom>
          <a:noFill/>
          <a:ln w="9525">
            <a:noFill/>
            <a:miter lim="800000"/>
            <a:headEnd/>
            <a:tailEnd/>
          </a:ln>
        </p:spPr>
        <p:txBody>
          <a:bodyPr>
            <a:spAutoFit/>
          </a:bodyPr>
          <a:lstStyle/>
          <a:p>
            <a:pPr marL="225425" indent="-225425">
              <a:spcBef>
                <a:spcPts val="500"/>
              </a:spcBef>
              <a:buFont typeface="Wingdings" pitchFamily="2" charset="2"/>
              <a:buNone/>
              <a:tabLst>
                <a:tab pos="225425" algn="l"/>
              </a:tabLst>
              <a:defRPr/>
            </a:pPr>
            <a:r>
              <a:rPr lang="id-ID" sz="2000" dirty="0">
                <a:latin typeface="Tahoma" pitchFamily="34" charset="0"/>
                <a:ea typeface="Tahoma" pitchFamily="34" charset="0"/>
                <a:cs typeface="Tahoma" pitchFamily="34" charset="0"/>
              </a:rPr>
              <a:t>b. kualitas, </a:t>
            </a:r>
          </a:p>
          <a:p>
            <a:pPr marL="225425" indent="-225425">
              <a:spcBef>
                <a:spcPts val="500"/>
              </a:spcBef>
              <a:buFont typeface="Wingdings" pitchFamily="2" charset="2"/>
              <a:buNone/>
              <a:tabLst>
                <a:tab pos="225425" algn="l"/>
              </a:tabLst>
              <a:defRPr/>
            </a:pPr>
            <a:r>
              <a:rPr lang="id-ID" sz="2000" dirty="0">
                <a:solidFill>
                  <a:schemeClr val="accent1">
                    <a:lumMod val="75000"/>
                  </a:schemeClr>
                </a:solidFill>
                <a:latin typeface="Tahoma" pitchFamily="34" charset="0"/>
                <a:ea typeface="Tahoma" pitchFamily="34" charset="0"/>
                <a:cs typeface="Tahoma" pitchFamily="34" charset="0"/>
              </a:rPr>
              <a:t>          Penilaian SKP </a:t>
            </a:r>
            <a:r>
              <a:rPr lang="id-ID" sz="2000" i="1" dirty="0">
                <a:solidFill>
                  <a:schemeClr val="accent1">
                    <a:lumMod val="75000"/>
                  </a:schemeClr>
                </a:solidFill>
                <a:latin typeface="Tahoma" pitchFamily="34" charset="0"/>
                <a:ea typeface="Tahoma" pitchFamily="34" charset="0"/>
                <a:cs typeface="Tahoma" pitchFamily="34" charset="0"/>
              </a:rPr>
              <a:t>(kual)</a:t>
            </a:r>
            <a:r>
              <a:rPr lang="id-ID" sz="2000" dirty="0">
                <a:solidFill>
                  <a:schemeClr val="accent1">
                    <a:lumMod val="75000"/>
                  </a:schemeClr>
                </a:solidFill>
                <a:latin typeface="Tahoma" pitchFamily="34" charset="0"/>
                <a:ea typeface="Tahoma" pitchFamily="34" charset="0"/>
                <a:cs typeface="Tahoma" pitchFamily="34" charset="0"/>
              </a:rPr>
              <a:t> =</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Ket : Rk = Realisasi Kualitas</a:t>
            </a:r>
          </a:p>
          <a:p>
            <a:pPr marL="225425" indent="-225425">
              <a:spcBef>
                <a:spcPts val="500"/>
              </a:spcBef>
              <a:buFont typeface="Wingdings" pitchFamily="2" charset="2"/>
              <a:buNone/>
              <a:tabLst>
                <a:tab pos="225425" algn="l"/>
              </a:tabLst>
              <a:defRPr/>
            </a:pPr>
            <a:r>
              <a:rPr lang="id-ID" sz="2000" b="1" i="1" dirty="0">
                <a:solidFill>
                  <a:schemeClr val="accent1">
                    <a:lumMod val="75000"/>
                  </a:schemeClr>
                </a:solidFill>
                <a:latin typeface="Tahoma" pitchFamily="34" charset="0"/>
                <a:ea typeface="Tahoma" pitchFamily="34" charset="0"/>
                <a:cs typeface="Tahoma" pitchFamily="34" charset="0"/>
                <a:sym typeface="Symbol" pitchFamily="18" charset="2"/>
              </a:rPr>
              <a:t>                  TK = Target Kualitas</a:t>
            </a:r>
            <a:endParaRPr lang="id-ID" sz="2000" dirty="0">
              <a:solidFill>
                <a:schemeClr val="accent1">
                  <a:lumMod val="75000"/>
                </a:schemeClr>
              </a:solidFill>
              <a:latin typeface="Tahoma" pitchFamily="34" charset="0"/>
              <a:ea typeface="Tahoma" pitchFamily="34" charset="0"/>
              <a:cs typeface="Tahoma" pitchFamily="34" charset="0"/>
            </a:endParaRPr>
          </a:p>
        </p:txBody>
      </p:sp>
      <p:grpSp>
        <p:nvGrpSpPr>
          <p:cNvPr id="4" name="Group 6"/>
          <p:cNvGrpSpPr>
            <a:grpSpLocks/>
          </p:cNvGrpSpPr>
          <p:nvPr/>
        </p:nvGrpSpPr>
        <p:grpSpPr bwMode="auto">
          <a:xfrm>
            <a:off x="3978275" y="4714875"/>
            <a:ext cx="1308100" cy="708025"/>
            <a:chOff x="2448" y="1071"/>
            <a:chExt cx="824" cy="446"/>
          </a:xfrm>
        </p:grpSpPr>
        <p:sp>
          <p:nvSpPr>
            <p:cNvPr id="11273" name="Text Box 7"/>
            <p:cNvSpPr txBox="1">
              <a:spLocks noChangeArrowheads="1"/>
            </p:cNvSpPr>
            <p:nvPr/>
          </p:nvSpPr>
          <p:spPr bwMode="auto">
            <a:xfrm>
              <a:off x="2448" y="1071"/>
              <a:ext cx="824" cy="446"/>
            </a:xfrm>
            <a:prstGeom prst="rect">
              <a:avLst/>
            </a:prstGeom>
            <a:noFill/>
            <a:ln w="12700" cap="sq">
              <a:noFill/>
              <a:miter lim="800000"/>
              <a:headEnd type="none" w="sm" len="sm"/>
              <a:tailEnd type="none" w="sm" len="sm"/>
            </a:ln>
          </p:spPr>
          <p:txBody>
            <a:bodyPr>
              <a:spAutoFit/>
            </a:bodyPr>
            <a:lstStyle/>
            <a:p>
              <a:pPr algn="ctr" eaLnBrk="0" hangingPunct="0">
                <a:defRPr/>
              </a:pPr>
              <a:r>
                <a:rPr lang="en-US" sz="2000" b="1" i="1" dirty="0">
                  <a:solidFill>
                    <a:schemeClr val="accent1">
                      <a:lumMod val="75000"/>
                    </a:schemeClr>
                  </a:solidFill>
                  <a:latin typeface="Century Gothic" pitchFamily="34" charset="0"/>
                  <a:cs typeface="Arial" charset="0"/>
                </a:rPr>
                <a:t>RK</a:t>
              </a:r>
            </a:p>
            <a:p>
              <a:pPr algn="ctr" eaLnBrk="0" hangingPunct="0">
                <a:defRPr/>
              </a:pPr>
              <a:r>
                <a:rPr lang="en-US" sz="2000" b="1" i="1" dirty="0">
                  <a:solidFill>
                    <a:schemeClr val="accent1">
                      <a:lumMod val="75000"/>
                    </a:schemeClr>
                  </a:solidFill>
                  <a:latin typeface="Century Gothic" pitchFamily="34" charset="0"/>
                  <a:cs typeface="Arial" charset="0"/>
                </a:rPr>
                <a:t>TK</a:t>
              </a:r>
            </a:p>
          </p:txBody>
        </p:sp>
        <p:sp>
          <p:nvSpPr>
            <p:cNvPr id="25610" name="Line 8"/>
            <p:cNvSpPr>
              <a:spLocks noChangeShapeType="1"/>
            </p:cNvSpPr>
            <p:nvPr/>
          </p:nvSpPr>
          <p:spPr bwMode="auto">
            <a:xfrm flipV="1">
              <a:off x="2608" y="1267"/>
              <a:ext cx="499" cy="0"/>
            </a:xfrm>
            <a:prstGeom prst="line">
              <a:avLst/>
            </a:prstGeom>
            <a:noFill/>
            <a:ln w="9525">
              <a:solidFill>
                <a:srgbClr val="FF0000"/>
              </a:solidFill>
              <a:round/>
              <a:headEnd/>
              <a:tailEnd/>
            </a:ln>
          </p:spPr>
          <p:txBody>
            <a:bodyPr/>
            <a:lstStyle/>
            <a:p>
              <a:endParaRPr lang="id-ID"/>
            </a:p>
          </p:txBody>
        </p:sp>
      </p:grpSp>
      <p:sp>
        <p:nvSpPr>
          <p:cNvPr id="11272" name="Rectangle 25"/>
          <p:cNvSpPr>
            <a:spLocks noChangeArrowheads="1"/>
          </p:cNvSpPr>
          <p:nvPr/>
        </p:nvSpPr>
        <p:spPr bwMode="auto">
          <a:xfrm>
            <a:off x="5014913" y="4816475"/>
            <a:ext cx="858837" cy="369888"/>
          </a:xfrm>
          <a:prstGeom prst="rect">
            <a:avLst/>
          </a:prstGeom>
          <a:noFill/>
          <a:ln w="9525">
            <a:noFill/>
            <a:miter lim="800000"/>
            <a:headEnd/>
            <a:tailEnd/>
          </a:ln>
        </p:spPr>
        <p:txBody>
          <a:bodyPr wrap="none">
            <a:spAutoFit/>
          </a:bodyPr>
          <a:lstStyle/>
          <a:p>
            <a:pPr>
              <a:defRPr/>
            </a:pPr>
            <a:r>
              <a:rPr lang="id-ID" b="1" i="1" dirty="0">
                <a:solidFill>
                  <a:schemeClr val="accent1">
                    <a:lumMod val="75000"/>
                  </a:schemeClr>
                </a:solidFill>
                <a:latin typeface="Century Gothic" pitchFamily="34" charset="0"/>
                <a:cs typeface="Arial" charset="0"/>
                <a:sym typeface="Symbol" pitchFamily="18" charset="2"/>
              </a:rPr>
              <a:t>X  100</a:t>
            </a:r>
            <a:endParaRPr lang="en-US" dirty="0">
              <a:solidFill>
                <a:schemeClr val="accent1">
                  <a:lumMod val="75000"/>
                </a:schemeClr>
              </a:solidFill>
              <a:latin typeface="Century Schoolbook" pitchFamily="18"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sz="half" idx="2"/>
          </p:nvPr>
        </p:nvSpPr>
        <p:spPr>
          <a:xfrm>
            <a:off x="631825" y="334963"/>
            <a:ext cx="7983538" cy="6291262"/>
          </a:xfrm>
        </p:spPr>
        <p:txBody>
          <a:bodyPr/>
          <a:lstStyle/>
          <a:p>
            <a:pPr marL="225425" indent="-225425" eaLnBrk="1" hangingPunct="1">
              <a:spcBef>
                <a:spcPts val="500"/>
              </a:spcBef>
              <a:buFont typeface="Wingdings" pitchFamily="2" charset="2"/>
              <a:buNone/>
              <a:tabLst>
                <a:tab pos="225425" algn="l"/>
              </a:tabLst>
              <a:defRPr/>
            </a:pPr>
            <a:endParaRPr lang="en-US" sz="1800" dirty="0" smtClean="0">
              <a:latin typeface="Berlin Sans FB Demi" pitchFamily="34" charset="0"/>
            </a:endParaRPr>
          </a:p>
          <a:p>
            <a:pPr marL="225425" indent="-225425" eaLnBrk="1" hangingPunct="1">
              <a:spcBef>
                <a:spcPts val="500"/>
              </a:spcBef>
              <a:buFont typeface="Wingdings" pitchFamily="2" charset="2"/>
              <a:buNone/>
              <a:tabLst>
                <a:tab pos="225425" algn="l"/>
              </a:tabLst>
              <a:defRPr/>
            </a:pPr>
            <a:r>
              <a:rPr lang="id-ID" sz="2000" dirty="0" smtClean="0">
                <a:latin typeface="Tahoma" pitchFamily="34" charset="0"/>
                <a:ea typeface="Tahoma" pitchFamily="34" charset="0"/>
                <a:cs typeface="Tahoma" pitchFamily="34" charset="0"/>
              </a:rPr>
              <a:t>c. waktu</a:t>
            </a:r>
            <a:r>
              <a:rPr lang="en-US" sz="2000" dirty="0" smtClean="0">
                <a:latin typeface="Tahoma" pitchFamily="34" charset="0"/>
                <a:ea typeface="Tahoma" pitchFamily="34" charset="0"/>
                <a:cs typeface="Tahoma" pitchFamily="34" charset="0"/>
              </a:rPr>
              <a:t>,</a:t>
            </a:r>
            <a:endParaRPr lang="id-ID" sz="2000" dirty="0" smtClean="0">
              <a:latin typeface="Tahoma" pitchFamily="34" charset="0"/>
              <a:ea typeface="Tahoma" pitchFamily="34" charset="0"/>
              <a:cs typeface="Tahoma" pitchFamily="34" charset="0"/>
            </a:endParaRPr>
          </a:p>
          <a:p>
            <a:pPr marL="225425" indent="-225425" eaLnBrk="1" hangingPunct="1">
              <a:spcBef>
                <a:spcPts val="500"/>
              </a:spcBef>
              <a:buFont typeface="Wingdings" pitchFamily="2" charset="2"/>
              <a:buNone/>
              <a:tabLst>
                <a:tab pos="225425" algn="l"/>
              </a:tabLst>
              <a:defRPr/>
            </a:pPr>
            <a:r>
              <a:rPr lang="id-ID" sz="2000" dirty="0" smtClean="0">
                <a:latin typeface="Tahoma" pitchFamily="34" charset="0"/>
                <a:ea typeface="Tahoma" pitchFamily="34" charset="0"/>
                <a:cs typeface="Tahoma" pitchFamily="34" charset="0"/>
              </a:rPr>
              <a:t>         Penilaian SKP </a:t>
            </a:r>
            <a:r>
              <a:rPr lang="id-ID" sz="2000" i="1" dirty="0" smtClean="0">
                <a:latin typeface="Tahoma" pitchFamily="34" charset="0"/>
                <a:ea typeface="Tahoma" pitchFamily="34" charset="0"/>
                <a:cs typeface="Tahoma" pitchFamily="34" charset="0"/>
              </a:rPr>
              <a:t>(waktu) </a:t>
            </a:r>
            <a:r>
              <a:rPr lang="id-ID" sz="2000" dirty="0" smtClean="0">
                <a:latin typeface="Tahoma" pitchFamily="34" charset="0"/>
                <a:ea typeface="Tahoma" pitchFamily="34" charset="0"/>
                <a:cs typeface="Tahoma" pitchFamily="34" charset="0"/>
              </a:rPr>
              <a:t>= </a:t>
            </a:r>
          </a:p>
          <a:p>
            <a:pPr marL="225425" indent="-225425" eaLnBrk="1" hangingPunct="1">
              <a:spcBef>
                <a:spcPts val="500"/>
              </a:spcBef>
              <a:buFont typeface="Wingdings" pitchFamily="2" charset="2"/>
              <a:buNone/>
              <a:tabLst>
                <a:tab pos="225425" algn="l"/>
              </a:tabLst>
              <a:defRPr/>
            </a:pPr>
            <a:r>
              <a:rPr lang="id-ID" sz="2000" b="1" i="1" dirty="0" smtClean="0">
                <a:solidFill>
                  <a:srgbClr val="FF0000"/>
                </a:solidFill>
                <a:latin typeface="Tahoma" pitchFamily="34" charset="0"/>
                <a:ea typeface="Tahoma" pitchFamily="34" charset="0"/>
                <a:cs typeface="Tahoma" pitchFamily="34" charset="0"/>
                <a:sym typeface="Symbol" pitchFamily="18" charset="2"/>
              </a:rPr>
              <a:t>        </a:t>
            </a:r>
          </a:p>
          <a:p>
            <a:pPr marL="225425" indent="-225425" eaLnBrk="1" hangingPunct="1">
              <a:spcBef>
                <a:spcPts val="500"/>
              </a:spcBef>
              <a:buFont typeface="Wingdings" pitchFamily="2" charset="2"/>
              <a:buNone/>
              <a:tabLst>
                <a:tab pos="225425" algn="l"/>
              </a:tabLst>
              <a:defRPr/>
            </a:pPr>
            <a:r>
              <a:rPr lang="id-ID" sz="2000" b="1" i="1" dirty="0" smtClean="0">
                <a:solidFill>
                  <a:srgbClr val="FF0000"/>
                </a:solidFill>
                <a:latin typeface="Tahoma" pitchFamily="34" charset="0"/>
                <a:ea typeface="Tahoma" pitchFamily="34" charset="0"/>
                <a:cs typeface="Tahoma" pitchFamily="34" charset="0"/>
                <a:sym typeface="Symbol" pitchFamily="18" charset="2"/>
              </a:rPr>
              <a:t>       </a:t>
            </a: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Ket : NT = Nilai Tertimbang =1,76</a:t>
            </a:r>
          </a:p>
          <a:p>
            <a:pPr marL="225425" indent="-225425" eaLnBrk="1" hangingPunct="1">
              <a:spcBef>
                <a:spcPts val="500"/>
              </a:spcBef>
              <a:buFont typeface="Wingdings" pitchFamily="2" charset="2"/>
              <a:buNone/>
              <a:tabLst>
                <a:tab pos="225425" algn="l"/>
              </a:tabLst>
              <a:defRPr/>
            </a:pP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                TW = Target Waktu</a:t>
            </a:r>
          </a:p>
          <a:p>
            <a:pPr marL="225425" indent="-225425" eaLnBrk="1" hangingPunct="1">
              <a:spcBef>
                <a:spcPts val="500"/>
              </a:spcBef>
              <a:buFont typeface="Wingdings" pitchFamily="2" charset="2"/>
              <a:buNone/>
              <a:tabLst>
                <a:tab pos="225425" algn="l"/>
              </a:tabLst>
              <a:defRPr/>
            </a:pP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                RW = Realisasi Waktu</a:t>
            </a:r>
            <a:endParaRPr lang="en-US" sz="2000" b="1" i="1" dirty="0" smtClean="0">
              <a:solidFill>
                <a:schemeClr val="accent1">
                  <a:lumMod val="75000"/>
                </a:schemeClr>
              </a:solidFill>
              <a:latin typeface="Tahoma" pitchFamily="34" charset="0"/>
              <a:ea typeface="Tahoma" pitchFamily="34" charset="0"/>
              <a:cs typeface="Tahoma" pitchFamily="34" charset="0"/>
              <a:sym typeface="Symbol" pitchFamily="18" charset="2"/>
            </a:endParaRPr>
          </a:p>
          <a:p>
            <a:pPr marL="225425" indent="-225425" eaLnBrk="1" hangingPunct="1">
              <a:spcBef>
                <a:spcPts val="500"/>
              </a:spcBef>
              <a:buFont typeface="Wingdings" pitchFamily="2" charset="2"/>
              <a:buNone/>
              <a:tabLst>
                <a:tab pos="225425" algn="l"/>
              </a:tabLst>
              <a:defRPr/>
            </a:pPr>
            <a:endParaRPr lang="id-ID" sz="1800" dirty="0" smtClean="0">
              <a:latin typeface="Berlin Sans FB Demi" pitchFamily="34" charset="0"/>
            </a:endParaRPr>
          </a:p>
          <a:p>
            <a:pPr marL="225425" indent="-225425" eaLnBrk="1" hangingPunct="1">
              <a:spcBef>
                <a:spcPts val="500"/>
              </a:spcBef>
              <a:buFont typeface="Wingdings" pitchFamily="2" charset="2"/>
              <a:buNone/>
              <a:tabLst>
                <a:tab pos="225425" algn="l"/>
              </a:tabLst>
              <a:defRPr/>
            </a:pPr>
            <a:r>
              <a:rPr lang="id-ID" sz="1800" dirty="0" smtClean="0">
                <a:latin typeface="Berlin Sans FB Demi" pitchFamily="34" charset="0"/>
              </a:rPr>
              <a:t>     </a:t>
            </a:r>
            <a:r>
              <a:rPr lang="id-ID" sz="2000" dirty="0" smtClean="0">
                <a:latin typeface="Tahoma" pitchFamily="34" charset="0"/>
                <a:ea typeface="Tahoma" pitchFamily="34" charset="0"/>
                <a:cs typeface="Tahoma" pitchFamily="34" charset="0"/>
              </a:rPr>
              <a:t>d. biaya.</a:t>
            </a:r>
          </a:p>
          <a:p>
            <a:pPr marL="225425" indent="-225425" eaLnBrk="1" hangingPunct="1">
              <a:spcBef>
                <a:spcPts val="500"/>
              </a:spcBef>
              <a:buFont typeface="Wingdings" pitchFamily="2" charset="2"/>
              <a:buNone/>
              <a:tabLst>
                <a:tab pos="225425" algn="l"/>
              </a:tabLst>
              <a:defRPr/>
            </a:pPr>
            <a:r>
              <a:rPr lang="id-ID" sz="2000" dirty="0" smtClean="0">
                <a:latin typeface="Tahoma" pitchFamily="34" charset="0"/>
                <a:ea typeface="Tahoma" pitchFamily="34" charset="0"/>
                <a:cs typeface="Tahoma" pitchFamily="34" charset="0"/>
              </a:rPr>
              <a:t>         Penilaian SKP (biaya) =</a:t>
            </a:r>
          </a:p>
          <a:p>
            <a:pPr marL="225425" indent="-225425" eaLnBrk="1" hangingPunct="1">
              <a:spcBef>
                <a:spcPts val="500"/>
              </a:spcBef>
              <a:buFont typeface="Wingdings" pitchFamily="2" charset="2"/>
              <a:buNone/>
              <a:tabLst>
                <a:tab pos="225425" algn="l"/>
              </a:tabLst>
              <a:defRPr/>
            </a:pPr>
            <a:endParaRPr lang="id-ID" sz="2000" dirty="0" smtClean="0">
              <a:latin typeface="Tahoma" pitchFamily="34" charset="0"/>
              <a:ea typeface="Tahoma" pitchFamily="34" charset="0"/>
              <a:cs typeface="Tahoma" pitchFamily="34" charset="0"/>
            </a:endParaRPr>
          </a:p>
          <a:p>
            <a:pPr marL="225425" indent="-225425" eaLnBrk="1" hangingPunct="1">
              <a:spcBef>
                <a:spcPts val="500"/>
              </a:spcBef>
              <a:buFont typeface="Wingdings" pitchFamily="2" charset="2"/>
              <a:buNone/>
              <a:tabLst>
                <a:tab pos="225425" algn="l"/>
              </a:tabLst>
              <a:defRPr/>
            </a:pPr>
            <a:r>
              <a:rPr lang="id-ID" sz="2000" b="1" i="1" dirty="0" smtClean="0">
                <a:solidFill>
                  <a:srgbClr val="FF0000"/>
                </a:solidFill>
                <a:latin typeface="Tahoma" pitchFamily="34" charset="0"/>
                <a:ea typeface="Tahoma" pitchFamily="34" charset="0"/>
                <a:cs typeface="Tahoma" pitchFamily="34" charset="0"/>
                <a:sym typeface="Symbol" pitchFamily="18" charset="2"/>
              </a:rPr>
              <a:t>        </a:t>
            </a: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Ket : NT = Nilai Tertimbang =1,76</a:t>
            </a:r>
          </a:p>
          <a:p>
            <a:pPr marL="225425" indent="-225425" eaLnBrk="1" hangingPunct="1">
              <a:spcBef>
                <a:spcPts val="500"/>
              </a:spcBef>
              <a:buFont typeface="Wingdings" pitchFamily="2" charset="2"/>
              <a:buNone/>
              <a:tabLst>
                <a:tab pos="225425" algn="l"/>
              </a:tabLst>
              <a:defRPr/>
            </a:pP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                TB = Target Biaya</a:t>
            </a:r>
          </a:p>
          <a:p>
            <a:pPr marL="225425" indent="-225425" eaLnBrk="1" hangingPunct="1">
              <a:spcBef>
                <a:spcPts val="500"/>
              </a:spcBef>
              <a:buFont typeface="Wingdings" pitchFamily="2" charset="2"/>
              <a:buNone/>
              <a:tabLst>
                <a:tab pos="225425" algn="l"/>
              </a:tabLst>
              <a:defRPr/>
            </a:pPr>
            <a:r>
              <a:rPr lang="id-ID" sz="2000" b="1" i="1" dirty="0" smtClean="0">
                <a:solidFill>
                  <a:schemeClr val="accent1">
                    <a:lumMod val="75000"/>
                  </a:schemeClr>
                </a:solidFill>
                <a:latin typeface="Tahoma" pitchFamily="34" charset="0"/>
                <a:ea typeface="Tahoma" pitchFamily="34" charset="0"/>
                <a:cs typeface="Tahoma" pitchFamily="34" charset="0"/>
                <a:sym typeface="Symbol" pitchFamily="18" charset="2"/>
              </a:rPr>
              <a:t>                RB = Realisasi Biaya</a:t>
            </a:r>
            <a:endParaRPr lang="en-US" sz="2000" b="1" i="1" dirty="0" smtClean="0">
              <a:solidFill>
                <a:schemeClr val="accent1">
                  <a:lumMod val="75000"/>
                </a:schemeClr>
              </a:solidFill>
              <a:latin typeface="Tahoma" pitchFamily="34" charset="0"/>
              <a:ea typeface="Tahoma" pitchFamily="34" charset="0"/>
              <a:cs typeface="Tahoma" pitchFamily="34" charset="0"/>
              <a:sym typeface="Symbol" pitchFamily="18" charset="2"/>
            </a:endParaRPr>
          </a:p>
        </p:txBody>
      </p:sp>
      <p:grpSp>
        <p:nvGrpSpPr>
          <p:cNvPr id="2" name="Group 3"/>
          <p:cNvGrpSpPr>
            <a:grpSpLocks/>
          </p:cNvGrpSpPr>
          <p:nvPr/>
        </p:nvGrpSpPr>
        <p:grpSpPr bwMode="auto">
          <a:xfrm>
            <a:off x="4143375" y="1000125"/>
            <a:ext cx="2233613" cy="646113"/>
            <a:chOff x="2946" y="-1238"/>
            <a:chExt cx="1570" cy="1319"/>
          </a:xfrm>
        </p:grpSpPr>
        <p:sp>
          <p:nvSpPr>
            <p:cNvPr id="12297" name="Text Box 4"/>
            <p:cNvSpPr txBox="1">
              <a:spLocks noChangeArrowheads="1"/>
            </p:cNvSpPr>
            <p:nvPr/>
          </p:nvSpPr>
          <p:spPr bwMode="auto">
            <a:xfrm>
              <a:off x="2964" y="-1238"/>
              <a:ext cx="1552" cy="1319"/>
            </a:xfrm>
            <a:prstGeom prst="rect">
              <a:avLst/>
            </a:prstGeom>
            <a:noFill/>
            <a:ln w="12700" cap="sq">
              <a:noFill/>
              <a:miter lim="800000"/>
              <a:headEnd type="none" w="sm" len="sm"/>
              <a:tailEnd type="none" w="sm" len="sm"/>
            </a:ln>
          </p:spPr>
          <p:txBody>
            <a:bodyPr>
              <a:spAutoFit/>
            </a:bodyPr>
            <a:lstStyle/>
            <a:p>
              <a:pPr algn="ctr" eaLnBrk="0" hangingPunct="0">
                <a:lnSpc>
                  <a:spcPct val="75000"/>
                </a:lnSpc>
                <a:spcBef>
                  <a:spcPct val="50000"/>
                </a:spcBef>
                <a:defRPr/>
              </a:pPr>
              <a:r>
                <a:rPr lang="en-US" b="1" i="1" dirty="0">
                  <a:solidFill>
                    <a:schemeClr val="accent1">
                      <a:lumMod val="75000"/>
                    </a:schemeClr>
                  </a:solidFill>
                  <a:latin typeface="Century Gothic" pitchFamily="34" charset="0"/>
                  <a:cs typeface="Arial" charset="0"/>
                </a:rPr>
                <a:t>NT.TW – RW</a:t>
              </a:r>
              <a:endParaRPr lang="en-US" b="1" i="1" baseline="30000" dirty="0">
                <a:solidFill>
                  <a:schemeClr val="accent1">
                    <a:lumMod val="75000"/>
                  </a:schemeClr>
                </a:solidFill>
                <a:latin typeface="Century Gothic" pitchFamily="34" charset="0"/>
                <a:cs typeface="Arial" charset="0"/>
              </a:endParaRPr>
            </a:p>
            <a:p>
              <a:pPr algn="ctr" eaLnBrk="0" hangingPunct="0">
                <a:lnSpc>
                  <a:spcPct val="75000"/>
                </a:lnSpc>
                <a:spcBef>
                  <a:spcPct val="50000"/>
                </a:spcBef>
                <a:defRPr/>
              </a:pPr>
              <a:r>
                <a:rPr lang="en-US" b="1" i="1" dirty="0">
                  <a:solidFill>
                    <a:schemeClr val="accent1">
                      <a:lumMod val="75000"/>
                    </a:schemeClr>
                  </a:solidFill>
                  <a:latin typeface="Century Gothic" pitchFamily="34" charset="0"/>
                  <a:cs typeface="Arial" charset="0"/>
                </a:rPr>
                <a:t>TW</a:t>
              </a:r>
            </a:p>
          </p:txBody>
        </p:sp>
        <p:sp>
          <p:nvSpPr>
            <p:cNvPr id="26634" name="Line 5"/>
            <p:cNvSpPr>
              <a:spLocks noChangeShapeType="1"/>
            </p:cNvSpPr>
            <p:nvPr/>
          </p:nvSpPr>
          <p:spPr bwMode="auto">
            <a:xfrm flipV="1">
              <a:off x="2946" y="-704"/>
              <a:ext cx="1497" cy="0"/>
            </a:xfrm>
            <a:prstGeom prst="line">
              <a:avLst/>
            </a:prstGeom>
            <a:noFill/>
            <a:ln w="9525">
              <a:solidFill>
                <a:srgbClr val="FF0000"/>
              </a:solidFill>
              <a:round/>
              <a:headEnd/>
              <a:tailEnd/>
            </a:ln>
          </p:spPr>
          <p:txBody>
            <a:bodyPr/>
            <a:lstStyle/>
            <a:p>
              <a:endParaRPr lang="id-ID"/>
            </a:p>
          </p:txBody>
        </p:sp>
      </p:grpSp>
      <p:sp>
        <p:nvSpPr>
          <p:cNvPr id="12292" name="Rectangle 29"/>
          <p:cNvSpPr>
            <a:spLocks noChangeArrowheads="1"/>
          </p:cNvSpPr>
          <p:nvPr/>
        </p:nvSpPr>
        <p:spPr bwMode="auto">
          <a:xfrm>
            <a:off x="6238875" y="1063625"/>
            <a:ext cx="858838" cy="368300"/>
          </a:xfrm>
          <a:prstGeom prst="rect">
            <a:avLst/>
          </a:prstGeom>
          <a:noFill/>
          <a:ln w="9525">
            <a:noFill/>
            <a:miter lim="800000"/>
            <a:headEnd/>
            <a:tailEnd/>
          </a:ln>
        </p:spPr>
        <p:txBody>
          <a:bodyPr wrap="none">
            <a:spAutoFit/>
          </a:bodyPr>
          <a:lstStyle/>
          <a:p>
            <a:pPr>
              <a:defRPr/>
            </a:pPr>
            <a:r>
              <a:rPr lang="id-ID" b="1" i="1" dirty="0">
                <a:solidFill>
                  <a:schemeClr val="accent1">
                    <a:lumMod val="75000"/>
                  </a:schemeClr>
                </a:solidFill>
                <a:latin typeface="Century Gothic" pitchFamily="34" charset="0"/>
                <a:cs typeface="Arial" charset="0"/>
                <a:sym typeface="Symbol" pitchFamily="18" charset="2"/>
              </a:rPr>
              <a:t>X  100</a:t>
            </a:r>
            <a:endParaRPr lang="en-US" dirty="0">
              <a:solidFill>
                <a:schemeClr val="accent1">
                  <a:lumMod val="75000"/>
                </a:schemeClr>
              </a:solidFill>
              <a:latin typeface="Century Schoolbook" pitchFamily="18" charset="0"/>
              <a:cs typeface="Arial" charset="0"/>
            </a:endParaRPr>
          </a:p>
        </p:txBody>
      </p:sp>
      <p:grpSp>
        <p:nvGrpSpPr>
          <p:cNvPr id="3" name="Group 3"/>
          <p:cNvGrpSpPr>
            <a:grpSpLocks/>
          </p:cNvGrpSpPr>
          <p:nvPr/>
        </p:nvGrpSpPr>
        <p:grpSpPr bwMode="auto">
          <a:xfrm>
            <a:off x="4071938" y="3571875"/>
            <a:ext cx="2233612" cy="646113"/>
            <a:chOff x="2946" y="663"/>
            <a:chExt cx="1570" cy="407"/>
          </a:xfrm>
        </p:grpSpPr>
        <p:sp>
          <p:nvSpPr>
            <p:cNvPr id="12295" name="Text Box 4"/>
            <p:cNvSpPr txBox="1">
              <a:spLocks noChangeArrowheads="1"/>
            </p:cNvSpPr>
            <p:nvPr/>
          </p:nvSpPr>
          <p:spPr bwMode="auto">
            <a:xfrm>
              <a:off x="2964" y="663"/>
              <a:ext cx="1552" cy="407"/>
            </a:xfrm>
            <a:prstGeom prst="rect">
              <a:avLst/>
            </a:prstGeom>
            <a:noFill/>
            <a:ln w="12700" cap="sq">
              <a:noFill/>
              <a:miter lim="800000"/>
              <a:headEnd type="none" w="sm" len="sm"/>
              <a:tailEnd type="none" w="sm" len="sm"/>
            </a:ln>
          </p:spPr>
          <p:txBody>
            <a:bodyPr>
              <a:spAutoFit/>
            </a:bodyPr>
            <a:lstStyle/>
            <a:p>
              <a:pPr algn="ctr" eaLnBrk="0" hangingPunct="0">
                <a:lnSpc>
                  <a:spcPct val="75000"/>
                </a:lnSpc>
                <a:spcBef>
                  <a:spcPct val="50000"/>
                </a:spcBef>
                <a:defRPr/>
              </a:pPr>
              <a:r>
                <a:rPr lang="en-US" b="1" i="1" dirty="0">
                  <a:solidFill>
                    <a:schemeClr val="accent1">
                      <a:lumMod val="75000"/>
                    </a:schemeClr>
                  </a:solidFill>
                  <a:latin typeface="Century Gothic" pitchFamily="34" charset="0"/>
                  <a:cs typeface="Arial" charset="0"/>
                </a:rPr>
                <a:t>NT.TB – RB</a:t>
              </a:r>
              <a:endParaRPr lang="en-US" b="1" i="1" baseline="30000" dirty="0">
                <a:solidFill>
                  <a:schemeClr val="accent1">
                    <a:lumMod val="75000"/>
                  </a:schemeClr>
                </a:solidFill>
                <a:latin typeface="Century Gothic" pitchFamily="34" charset="0"/>
                <a:cs typeface="Arial" charset="0"/>
              </a:endParaRPr>
            </a:p>
            <a:p>
              <a:pPr algn="ctr" eaLnBrk="0" hangingPunct="0">
                <a:lnSpc>
                  <a:spcPct val="75000"/>
                </a:lnSpc>
                <a:spcBef>
                  <a:spcPct val="50000"/>
                </a:spcBef>
                <a:defRPr/>
              </a:pPr>
              <a:r>
                <a:rPr lang="en-US" b="1" i="1" dirty="0">
                  <a:solidFill>
                    <a:schemeClr val="accent1">
                      <a:lumMod val="75000"/>
                    </a:schemeClr>
                  </a:solidFill>
                  <a:latin typeface="Century Gothic" pitchFamily="34" charset="0"/>
                  <a:cs typeface="Arial" charset="0"/>
                </a:rPr>
                <a:t>TB</a:t>
              </a:r>
            </a:p>
          </p:txBody>
        </p:sp>
        <p:sp>
          <p:nvSpPr>
            <p:cNvPr id="26632" name="Line 5"/>
            <p:cNvSpPr>
              <a:spLocks noChangeShapeType="1"/>
            </p:cNvSpPr>
            <p:nvPr/>
          </p:nvSpPr>
          <p:spPr bwMode="auto">
            <a:xfrm flipV="1">
              <a:off x="2946" y="804"/>
              <a:ext cx="1497" cy="0"/>
            </a:xfrm>
            <a:prstGeom prst="line">
              <a:avLst/>
            </a:prstGeom>
            <a:noFill/>
            <a:ln w="9525">
              <a:solidFill>
                <a:srgbClr val="FF0000"/>
              </a:solidFill>
              <a:round/>
              <a:headEnd/>
              <a:tailEnd/>
            </a:ln>
          </p:spPr>
          <p:txBody>
            <a:bodyPr/>
            <a:lstStyle/>
            <a:p>
              <a:endParaRPr lang="id-ID"/>
            </a:p>
          </p:txBody>
        </p:sp>
      </p:grpSp>
      <p:sp>
        <p:nvSpPr>
          <p:cNvPr id="12294" name="Rectangle 33"/>
          <p:cNvSpPr>
            <a:spLocks noChangeArrowheads="1"/>
          </p:cNvSpPr>
          <p:nvPr/>
        </p:nvSpPr>
        <p:spPr bwMode="auto">
          <a:xfrm>
            <a:off x="6286500" y="3571875"/>
            <a:ext cx="860425" cy="369888"/>
          </a:xfrm>
          <a:prstGeom prst="rect">
            <a:avLst/>
          </a:prstGeom>
          <a:noFill/>
          <a:ln w="9525">
            <a:noFill/>
            <a:miter lim="800000"/>
            <a:headEnd/>
            <a:tailEnd/>
          </a:ln>
        </p:spPr>
        <p:txBody>
          <a:bodyPr wrap="none">
            <a:spAutoFit/>
          </a:bodyPr>
          <a:lstStyle/>
          <a:p>
            <a:pPr>
              <a:defRPr/>
            </a:pPr>
            <a:r>
              <a:rPr lang="id-ID" b="1" i="1" dirty="0">
                <a:solidFill>
                  <a:schemeClr val="accent1">
                    <a:lumMod val="75000"/>
                  </a:schemeClr>
                </a:solidFill>
                <a:latin typeface="Century Gothic" pitchFamily="34" charset="0"/>
                <a:cs typeface="Arial" charset="0"/>
                <a:sym typeface="Symbol" pitchFamily="18" charset="2"/>
              </a:rPr>
              <a:t>X  100</a:t>
            </a:r>
            <a:endParaRPr lang="en-US" dirty="0">
              <a:solidFill>
                <a:schemeClr val="accent1">
                  <a:lumMod val="75000"/>
                </a:schemeClr>
              </a:solidFill>
              <a:latin typeface="Century Schoolbook" pitchFamily="18"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399</TotalTime>
  <Words>2434</Words>
  <Application>Microsoft Office PowerPoint</Application>
  <PresentationFormat>On-screen Show (4:3)</PresentationFormat>
  <Paragraphs>768</Paragraphs>
  <Slides>31</Slides>
  <Notes>1</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31</vt:i4>
      </vt:variant>
    </vt:vector>
  </HeadingPairs>
  <TitlesOfParts>
    <vt:vector size="49" baseType="lpstr">
      <vt:lpstr>Aharoni</vt:lpstr>
      <vt:lpstr>Albertus</vt:lpstr>
      <vt:lpstr>Arial</vt:lpstr>
      <vt:lpstr>Arial Black</vt:lpstr>
      <vt:lpstr>Berlin Sans FB</vt:lpstr>
      <vt:lpstr>Berlin Sans FB Demi</vt:lpstr>
      <vt:lpstr>Calibri</vt:lpstr>
      <vt:lpstr>Century Gothic</vt:lpstr>
      <vt:lpstr>Century Schoolbook</vt:lpstr>
      <vt:lpstr>Segoe UI</vt:lpstr>
      <vt:lpstr>Symbol</vt:lpstr>
      <vt:lpstr>Tahoma</vt:lpstr>
      <vt:lpstr>Times New Roman</vt:lpstr>
      <vt:lpstr>Trebuchet MS</vt:lpstr>
      <vt:lpstr>Wingdings</vt:lpstr>
      <vt:lpstr>Wingdings 2</vt:lpstr>
      <vt:lpstr>Wingdings 3</vt:lpstr>
      <vt:lpstr>Facet</vt:lpstr>
      <vt:lpstr>PowerPoint Presentation</vt:lpstr>
      <vt:lpstr>PRESENTATION OUT 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ASPEK PERILAKU KERJA DALAM SKP</vt:lpstr>
      <vt:lpstr>Tata Cara Penilaian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BKN</dc:creator>
  <cp:lastModifiedBy>HP10</cp:lastModifiedBy>
  <cp:revision>35</cp:revision>
  <dcterms:created xsi:type="dcterms:W3CDTF">2013-10-11T08:55:34Z</dcterms:created>
  <dcterms:modified xsi:type="dcterms:W3CDTF">2016-08-26T10:33:08Z</dcterms:modified>
</cp:coreProperties>
</file>