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8" r:id="rId2"/>
    <p:sldMasterId id="2147483756" r:id="rId3"/>
    <p:sldMasterId id="2147483774" r:id="rId4"/>
    <p:sldMasterId id="2147483792" r:id="rId5"/>
    <p:sldMasterId id="2147483810" r:id="rId6"/>
    <p:sldMasterId id="2147483828" r:id="rId7"/>
    <p:sldMasterId id="2147483840" r:id="rId8"/>
    <p:sldMasterId id="2147483852" r:id="rId9"/>
    <p:sldMasterId id="2147483864" r:id="rId10"/>
  </p:sldMasterIdLst>
  <p:notesMasterIdLst>
    <p:notesMasterId r:id="rId55"/>
  </p:notesMasterIdLst>
  <p:handoutMasterIdLst>
    <p:handoutMasterId r:id="rId56"/>
  </p:handoutMasterIdLst>
  <p:sldIdLst>
    <p:sldId id="256" r:id="rId11"/>
    <p:sldId id="304" r:id="rId12"/>
    <p:sldId id="297" r:id="rId13"/>
    <p:sldId id="319" r:id="rId14"/>
    <p:sldId id="298" r:id="rId15"/>
    <p:sldId id="299" r:id="rId16"/>
    <p:sldId id="300" r:id="rId17"/>
    <p:sldId id="301" r:id="rId18"/>
    <p:sldId id="308" r:id="rId19"/>
    <p:sldId id="309" r:id="rId20"/>
    <p:sldId id="306" r:id="rId21"/>
    <p:sldId id="307" r:id="rId22"/>
    <p:sldId id="260" r:id="rId23"/>
    <p:sldId id="261" r:id="rId24"/>
    <p:sldId id="262" r:id="rId25"/>
    <p:sldId id="320" r:id="rId26"/>
    <p:sldId id="321" r:id="rId27"/>
    <p:sldId id="263" r:id="rId28"/>
    <p:sldId id="264" r:id="rId29"/>
    <p:sldId id="322" r:id="rId30"/>
    <p:sldId id="323" r:id="rId31"/>
    <p:sldId id="324" r:id="rId32"/>
    <p:sldId id="325" r:id="rId33"/>
    <p:sldId id="333" r:id="rId34"/>
    <p:sldId id="334" r:id="rId35"/>
    <p:sldId id="327" r:id="rId36"/>
    <p:sldId id="328" r:id="rId37"/>
    <p:sldId id="329" r:id="rId38"/>
    <p:sldId id="330" r:id="rId39"/>
    <p:sldId id="331" r:id="rId40"/>
    <p:sldId id="332" r:id="rId41"/>
    <p:sldId id="318" r:id="rId42"/>
    <p:sldId id="315" r:id="rId43"/>
    <p:sldId id="316" r:id="rId44"/>
    <p:sldId id="287" r:id="rId45"/>
    <p:sldId id="335" r:id="rId46"/>
    <p:sldId id="290" r:id="rId47"/>
    <p:sldId id="291" r:id="rId48"/>
    <p:sldId id="292" r:id="rId49"/>
    <p:sldId id="293" r:id="rId50"/>
    <p:sldId id="294" r:id="rId51"/>
    <p:sldId id="296" r:id="rId52"/>
    <p:sldId id="286" r:id="rId53"/>
    <p:sldId id="295" r:id="rId54"/>
  </p:sldIdLst>
  <p:sldSz cx="9144000" cy="6858000" type="screen4x3"/>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F57B4-4655-47C2-8EF5-194103221E92}"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id-ID"/>
        </a:p>
      </dgm:t>
    </dgm:pt>
    <dgm:pt modelId="{BAFD95E2-4D34-4F1A-9B67-F23CDA74B921}">
      <dgm:prSet phldrT="[Text]"/>
      <dgm:spPr/>
      <dgm:t>
        <a:bodyPr/>
        <a:lstStyle/>
        <a:p>
          <a:r>
            <a:rPr lang="id-ID" dirty="0" smtClean="0">
              <a:latin typeface="Segoe UI" pitchFamily="34" charset="0"/>
              <a:ea typeface="Segoe UI" pitchFamily="34" charset="0"/>
              <a:cs typeface="Segoe UI" pitchFamily="34" charset="0"/>
            </a:rPr>
            <a:t>Sasaran Kerja Pegawai (SKP) </a:t>
          </a:r>
        </a:p>
        <a:p>
          <a:r>
            <a:rPr lang="id-ID" dirty="0" smtClean="0">
              <a:latin typeface="Segoe UI" pitchFamily="34" charset="0"/>
              <a:ea typeface="Segoe UI" pitchFamily="34" charset="0"/>
              <a:cs typeface="Segoe UI" pitchFamily="34" charset="0"/>
            </a:rPr>
            <a:t>= 60%</a:t>
          </a:r>
          <a:endParaRPr lang="id-ID" dirty="0">
            <a:latin typeface="Segoe UI" pitchFamily="34" charset="0"/>
            <a:ea typeface="Segoe UI" pitchFamily="34" charset="0"/>
            <a:cs typeface="Segoe UI" pitchFamily="34" charset="0"/>
          </a:endParaRPr>
        </a:p>
      </dgm:t>
    </dgm:pt>
    <dgm:pt modelId="{4B114F93-E9AD-491B-9505-286766F38EA7}" type="parTrans" cxnId="{97401ECA-8B9F-473B-83C4-33F4125AC6E7}">
      <dgm:prSet/>
      <dgm:spPr/>
      <dgm:t>
        <a:bodyPr/>
        <a:lstStyle/>
        <a:p>
          <a:endParaRPr lang="id-ID"/>
        </a:p>
      </dgm:t>
    </dgm:pt>
    <dgm:pt modelId="{AB72668C-1B5B-40AA-8ADC-C6E3B924D775}" type="sibTrans" cxnId="{97401ECA-8B9F-473B-83C4-33F4125AC6E7}">
      <dgm:prSet/>
      <dgm:spPr/>
      <dgm:t>
        <a:bodyPr/>
        <a:lstStyle/>
        <a:p>
          <a:endParaRPr lang="id-ID"/>
        </a:p>
      </dgm:t>
    </dgm:pt>
    <dgm:pt modelId="{35D49FE2-EC81-4E97-BF12-5AD7AC8E880F}">
      <dgm:prSet phldrT="[Text]"/>
      <dgm:spPr/>
      <dgm:t>
        <a:bodyPr/>
        <a:lstStyle/>
        <a:p>
          <a:r>
            <a:rPr lang="id-ID" dirty="0" smtClean="0">
              <a:latin typeface="Segoe UI" pitchFamily="34" charset="0"/>
              <a:ea typeface="Segoe UI" pitchFamily="34" charset="0"/>
              <a:cs typeface="Segoe UI" pitchFamily="34" charset="0"/>
            </a:rPr>
            <a:t>Perilaku Kerja (PK) = 40%</a:t>
          </a:r>
          <a:endParaRPr lang="id-ID" dirty="0">
            <a:latin typeface="Segoe UI" pitchFamily="34" charset="0"/>
            <a:ea typeface="Segoe UI" pitchFamily="34" charset="0"/>
            <a:cs typeface="Segoe UI" pitchFamily="34" charset="0"/>
          </a:endParaRPr>
        </a:p>
      </dgm:t>
    </dgm:pt>
    <dgm:pt modelId="{BE647C1F-B88B-4C2C-9E49-9CB42FED5994}" type="parTrans" cxnId="{577BE151-0B45-4E2F-A1B3-2320E9D4EA3A}">
      <dgm:prSet/>
      <dgm:spPr/>
      <dgm:t>
        <a:bodyPr/>
        <a:lstStyle/>
        <a:p>
          <a:endParaRPr lang="id-ID"/>
        </a:p>
      </dgm:t>
    </dgm:pt>
    <dgm:pt modelId="{78F4264C-0E24-48C2-8002-C19725AFFED8}" type="sibTrans" cxnId="{577BE151-0B45-4E2F-A1B3-2320E9D4EA3A}">
      <dgm:prSet/>
      <dgm:spPr/>
      <dgm:t>
        <a:bodyPr/>
        <a:lstStyle/>
        <a:p>
          <a:endParaRPr lang="id-ID"/>
        </a:p>
      </dgm:t>
    </dgm:pt>
    <dgm:pt modelId="{2DFC8DFC-D819-4687-9998-E1AB4E26C196}">
      <dgm:prSet phldrT="[Text]"/>
      <dgm:spPr/>
      <dgm:t>
        <a:bodyPr/>
        <a:lstStyle/>
        <a:p>
          <a:r>
            <a:rPr lang="id-ID" dirty="0" smtClean="0">
              <a:latin typeface="Segoe UI" pitchFamily="34" charset="0"/>
              <a:ea typeface="Segoe UI" pitchFamily="34" charset="0"/>
              <a:cs typeface="Segoe UI" pitchFamily="34" charset="0"/>
            </a:rPr>
            <a:t>Penilaian Prestasi Kerja PNS terdiri atas:</a:t>
          </a:r>
          <a:endParaRPr lang="id-ID" dirty="0">
            <a:latin typeface="Segoe UI" pitchFamily="34" charset="0"/>
            <a:ea typeface="Segoe UI" pitchFamily="34" charset="0"/>
            <a:cs typeface="Segoe UI" pitchFamily="34" charset="0"/>
          </a:endParaRPr>
        </a:p>
      </dgm:t>
    </dgm:pt>
    <dgm:pt modelId="{7C8CF5C5-4C0C-481B-94A2-EABFE5584B6A}" type="sibTrans" cxnId="{390F68A7-E2D9-46A1-A3C5-069BD0FD6A4E}">
      <dgm:prSet/>
      <dgm:spPr/>
      <dgm:t>
        <a:bodyPr/>
        <a:lstStyle/>
        <a:p>
          <a:endParaRPr lang="id-ID"/>
        </a:p>
      </dgm:t>
    </dgm:pt>
    <dgm:pt modelId="{C9B61F69-9428-4E66-B574-750D04B4A003}" type="parTrans" cxnId="{390F68A7-E2D9-46A1-A3C5-069BD0FD6A4E}">
      <dgm:prSet/>
      <dgm:spPr/>
      <dgm:t>
        <a:bodyPr/>
        <a:lstStyle/>
        <a:p>
          <a:endParaRPr lang="id-ID"/>
        </a:p>
      </dgm:t>
    </dgm:pt>
    <dgm:pt modelId="{D70B223A-AD49-4C81-B79C-51C4F754D980}" type="pres">
      <dgm:prSet presAssocID="{0D0F57B4-4655-47C2-8EF5-194103221E92}" presName="diagram" presStyleCnt="0">
        <dgm:presLayoutVars>
          <dgm:chPref val="1"/>
          <dgm:dir/>
          <dgm:animOne val="branch"/>
          <dgm:animLvl val="lvl"/>
          <dgm:resizeHandles val="exact"/>
        </dgm:presLayoutVars>
      </dgm:prSet>
      <dgm:spPr/>
      <dgm:t>
        <a:bodyPr/>
        <a:lstStyle/>
        <a:p>
          <a:endParaRPr lang="id-ID"/>
        </a:p>
      </dgm:t>
    </dgm:pt>
    <dgm:pt modelId="{0D1D4D80-5F27-42B0-BE0A-B5EB96FA42E2}" type="pres">
      <dgm:prSet presAssocID="{2DFC8DFC-D819-4687-9998-E1AB4E26C196}" presName="root1" presStyleCnt="0"/>
      <dgm:spPr/>
    </dgm:pt>
    <dgm:pt modelId="{D6D7221E-B37C-4695-B960-FCD78759DE12}" type="pres">
      <dgm:prSet presAssocID="{2DFC8DFC-D819-4687-9998-E1AB4E26C196}" presName="LevelOneTextNode" presStyleLbl="node0" presStyleIdx="0" presStyleCnt="1">
        <dgm:presLayoutVars>
          <dgm:chPref val="3"/>
        </dgm:presLayoutVars>
      </dgm:prSet>
      <dgm:spPr/>
      <dgm:t>
        <a:bodyPr/>
        <a:lstStyle/>
        <a:p>
          <a:endParaRPr lang="id-ID"/>
        </a:p>
      </dgm:t>
    </dgm:pt>
    <dgm:pt modelId="{B89DDAB1-5717-4763-BC9E-26951840B04C}" type="pres">
      <dgm:prSet presAssocID="{2DFC8DFC-D819-4687-9998-E1AB4E26C196}" presName="level2hierChild" presStyleCnt="0"/>
      <dgm:spPr/>
    </dgm:pt>
    <dgm:pt modelId="{E91D2988-2C92-4725-A47B-A5110C470413}" type="pres">
      <dgm:prSet presAssocID="{4B114F93-E9AD-491B-9505-286766F38EA7}" presName="conn2-1" presStyleLbl="parChTrans1D2" presStyleIdx="0" presStyleCnt="2"/>
      <dgm:spPr/>
      <dgm:t>
        <a:bodyPr/>
        <a:lstStyle/>
        <a:p>
          <a:endParaRPr lang="id-ID"/>
        </a:p>
      </dgm:t>
    </dgm:pt>
    <dgm:pt modelId="{BCBC910A-1DCE-4C60-892A-13588733DD9C}" type="pres">
      <dgm:prSet presAssocID="{4B114F93-E9AD-491B-9505-286766F38EA7}" presName="connTx" presStyleLbl="parChTrans1D2" presStyleIdx="0" presStyleCnt="2"/>
      <dgm:spPr/>
      <dgm:t>
        <a:bodyPr/>
        <a:lstStyle/>
        <a:p>
          <a:endParaRPr lang="id-ID"/>
        </a:p>
      </dgm:t>
    </dgm:pt>
    <dgm:pt modelId="{72EDD1F8-F24B-47B1-9D21-9EDF7246E681}" type="pres">
      <dgm:prSet presAssocID="{BAFD95E2-4D34-4F1A-9B67-F23CDA74B921}" presName="root2" presStyleCnt="0"/>
      <dgm:spPr/>
    </dgm:pt>
    <dgm:pt modelId="{022BFA8B-8702-4ED0-BCD3-F2C65A74609E}" type="pres">
      <dgm:prSet presAssocID="{BAFD95E2-4D34-4F1A-9B67-F23CDA74B921}" presName="LevelTwoTextNode" presStyleLbl="node2" presStyleIdx="0" presStyleCnt="2">
        <dgm:presLayoutVars>
          <dgm:chPref val="3"/>
        </dgm:presLayoutVars>
      </dgm:prSet>
      <dgm:spPr/>
      <dgm:t>
        <a:bodyPr/>
        <a:lstStyle/>
        <a:p>
          <a:endParaRPr lang="id-ID"/>
        </a:p>
      </dgm:t>
    </dgm:pt>
    <dgm:pt modelId="{E45AA6C8-015E-4FF6-B712-CB4D3499B600}" type="pres">
      <dgm:prSet presAssocID="{BAFD95E2-4D34-4F1A-9B67-F23CDA74B921}" presName="level3hierChild" presStyleCnt="0"/>
      <dgm:spPr/>
    </dgm:pt>
    <dgm:pt modelId="{9AD70EC7-9609-4305-AB66-96C9F38D8F68}" type="pres">
      <dgm:prSet presAssocID="{BE647C1F-B88B-4C2C-9E49-9CB42FED5994}" presName="conn2-1" presStyleLbl="parChTrans1D2" presStyleIdx="1" presStyleCnt="2"/>
      <dgm:spPr/>
      <dgm:t>
        <a:bodyPr/>
        <a:lstStyle/>
        <a:p>
          <a:endParaRPr lang="id-ID"/>
        </a:p>
      </dgm:t>
    </dgm:pt>
    <dgm:pt modelId="{748D9B75-FBA3-4CD8-B051-437368FF3DC4}" type="pres">
      <dgm:prSet presAssocID="{BE647C1F-B88B-4C2C-9E49-9CB42FED5994}" presName="connTx" presStyleLbl="parChTrans1D2" presStyleIdx="1" presStyleCnt="2"/>
      <dgm:spPr/>
      <dgm:t>
        <a:bodyPr/>
        <a:lstStyle/>
        <a:p>
          <a:endParaRPr lang="id-ID"/>
        </a:p>
      </dgm:t>
    </dgm:pt>
    <dgm:pt modelId="{8CA75DCC-ACC8-4E45-8112-5EE9B083FE65}" type="pres">
      <dgm:prSet presAssocID="{35D49FE2-EC81-4E97-BF12-5AD7AC8E880F}" presName="root2" presStyleCnt="0"/>
      <dgm:spPr/>
    </dgm:pt>
    <dgm:pt modelId="{E9F89723-7815-4543-A94B-A18C56AF6F25}" type="pres">
      <dgm:prSet presAssocID="{35D49FE2-EC81-4E97-BF12-5AD7AC8E880F}" presName="LevelTwoTextNode" presStyleLbl="node2" presStyleIdx="1" presStyleCnt="2">
        <dgm:presLayoutVars>
          <dgm:chPref val="3"/>
        </dgm:presLayoutVars>
      </dgm:prSet>
      <dgm:spPr/>
      <dgm:t>
        <a:bodyPr/>
        <a:lstStyle/>
        <a:p>
          <a:endParaRPr lang="id-ID"/>
        </a:p>
      </dgm:t>
    </dgm:pt>
    <dgm:pt modelId="{4E46446E-E8A5-4E4C-AC77-4EBC15C4EF43}" type="pres">
      <dgm:prSet presAssocID="{35D49FE2-EC81-4E97-BF12-5AD7AC8E880F}" presName="level3hierChild" presStyleCnt="0"/>
      <dgm:spPr/>
    </dgm:pt>
  </dgm:ptLst>
  <dgm:cxnLst>
    <dgm:cxn modelId="{C8AFAEAF-5250-499D-B3F3-E3FAA35E84F9}" type="presOf" srcId="{0D0F57B4-4655-47C2-8EF5-194103221E92}" destId="{D70B223A-AD49-4C81-B79C-51C4F754D980}" srcOrd="0" destOrd="0" presId="urn:microsoft.com/office/officeart/2005/8/layout/hierarchy2"/>
    <dgm:cxn modelId="{97401ECA-8B9F-473B-83C4-33F4125AC6E7}" srcId="{2DFC8DFC-D819-4687-9998-E1AB4E26C196}" destId="{BAFD95E2-4D34-4F1A-9B67-F23CDA74B921}" srcOrd="0" destOrd="0" parTransId="{4B114F93-E9AD-491B-9505-286766F38EA7}" sibTransId="{AB72668C-1B5B-40AA-8ADC-C6E3B924D775}"/>
    <dgm:cxn modelId="{2C8E05BF-5F75-44B7-966D-AA9208942BC4}" type="presOf" srcId="{35D49FE2-EC81-4E97-BF12-5AD7AC8E880F}" destId="{E9F89723-7815-4543-A94B-A18C56AF6F25}" srcOrd="0" destOrd="0" presId="urn:microsoft.com/office/officeart/2005/8/layout/hierarchy2"/>
    <dgm:cxn modelId="{DC7F60A7-F114-4D1B-AB2E-0203E57CD948}" type="presOf" srcId="{BAFD95E2-4D34-4F1A-9B67-F23CDA74B921}" destId="{022BFA8B-8702-4ED0-BCD3-F2C65A74609E}" srcOrd="0" destOrd="0" presId="urn:microsoft.com/office/officeart/2005/8/layout/hierarchy2"/>
    <dgm:cxn modelId="{CF8CF05E-7D73-4BD5-947D-55DBC8306CE2}" type="presOf" srcId="{2DFC8DFC-D819-4687-9998-E1AB4E26C196}" destId="{D6D7221E-B37C-4695-B960-FCD78759DE12}" srcOrd="0" destOrd="0" presId="urn:microsoft.com/office/officeart/2005/8/layout/hierarchy2"/>
    <dgm:cxn modelId="{D5CF274C-DD01-4439-B99E-6AF1C68980ED}" type="presOf" srcId="{BE647C1F-B88B-4C2C-9E49-9CB42FED5994}" destId="{9AD70EC7-9609-4305-AB66-96C9F38D8F68}" srcOrd="0" destOrd="0" presId="urn:microsoft.com/office/officeart/2005/8/layout/hierarchy2"/>
    <dgm:cxn modelId="{577BE151-0B45-4E2F-A1B3-2320E9D4EA3A}" srcId="{2DFC8DFC-D819-4687-9998-E1AB4E26C196}" destId="{35D49FE2-EC81-4E97-BF12-5AD7AC8E880F}" srcOrd="1" destOrd="0" parTransId="{BE647C1F-B88B-4C2C-9E49-9CB42FED5994}" sibTransId="{78F4264C-0E24-48C2-8002-C19725AFFED8}"/>
    <dgm:cxn modelId="{FE68E47E-90A0-4985-82A8-8C5E11ED4DF6}" type="presOf" srcId="{4B114F93-E9AD-491B-9505-286766F38EA7}" destId="{BCBC910A-1DCE-4C60-892A-13588733DD9C}" srcOrd="1" destOrd="0" presId="urn:microsoft.com/office/officeart/2005/8/layout/hierarchy2"/>
    <dgm:cxn modelId="{390F68A7-E2D9-46A1-A3C5-069BD0FD6A4E}" srcId="{0D0F57B4-4655-47C2-8EF5-194103221E92}" destId="{2DFC8DFC-D819-4687-9998-E1AB4E26C196}" srcOrd="0" destOrd="0" parTransId="{C9B61F69-9428-4E66-B574-750D04B4A003}" sibTransId="{7C8CF5C5-4C0C-481B-94A2-EABFE5584B6A}"/>
    <dgm:cxn modelId="{C6A5B8D2-6CA9-4E6F-A949-2F9F2179795A}" type="presOf" srcId="{BE647C1F-B88B-4C2C-9E49-9CB42FED5994}" destId="{748D9B75-FBA3-4CD8-B051-437368FF3DC4}" srcOrd="1" destOrd="0" presId="urn:microsoft.com/office/officeart/2005/8/layout/hierarchy2"/>
    <dgm:cxn modelId="{430B7A2E-461F-428A-8C48-A0C25C159A29}" type="presOf" srcId="{4B114F93-E9AD-491B-9505-286766F38EA7}" destId="{E91D2988-2C92-4725-A47B-A5110C470413}" srcOrd="0" destOrd="0" presId="urn:microsoft.com/office/officeart/2005/8/layout/hierarchy2"/>
    <dgm:cxn modelId="{28CBE6F5-2405-43CE-BA14-7A0B6D0C14FC}" type="presParOf" srcId="{D70B223A-AD49-4C81-B79C-51C4F754D980}" destId="{0D1D4D80-5F27-42B0-BE0A-B5EB96FA42E2}" srcOrd="0" destOrd="0" presId="urn:microsoft.com/office/officeart/2005/8/layout/hierarchy2"/>
    <dgm:cxn modelId="{507B75C0-B5DA-412E-8FEE-8318AE455914}" type="presParOf" srcId="{0D1D4D80-5F27-42B0-BE0A-B5EB96FA42E2}" destId="{D6D7221E-B37C-4695-B960-FCD78759DE12}" srcOrd="0" destOrd="0" presId="urn:microsoft.com/office/officeart/2005/8/layout/hierarchy2"/>
    <dgm:cxn modelId="{87F41326-CEE9-4756-A0EA-43312446D9FD}" type="presParOf" srcId="{0D1D4D80-5F27-42B0-BE0A-B5EB96FA42E2}" destId="{B89DDAB1-5717-4763-BC9E-26951840B04C}" srcOrd="1" destOrd="0" presId="urn:microsoft.com/office/officeart/2005/8/layout/hierarchy2"/>
    <dgm:cxn modelId="{F8FE981D-4F83-4379-A9E6-6AF65CBCA56A}" type="presParOf" srcId="{B89DDAB1-5717-4763-BC9E-26951840B04C}" destId="{E91D2988-2C92-4725-A47B-A5110C470413}" srcOrd="0" destOrd="0" presId="urn:microsoft.com/office/officeart/2005/8/layout/hierarchy2"/>
    <dgm:cxn modelId="{6D15AD22-DBFC-41E3-B0CF-EFC62C1ABA83}" type="presParOf" srcId="{E91D2988-2C92-4725-A47B-A5110C470413}" destId="{BCBC910A-1DCE-4C60-892A-13588733DD9C}" srcOrd="0" destOrd="0" presId="urn:microsoft.com/office/officeart/2005/8/layout/hierarchy2"/>
    <dgm:cxn modelId="{48AAD22B-01E8-412D-B145-66126BBAD14C}" type="presParOf" srcId="{B89DDAB1-5717-4763-BC9E-26951840B04C}" destId="{72EDD1F8-F24B-47B1-9D21-9EDF7246E681}" srcOrd="1" destOrd="0" presId="urn:microsoft.com/office/officeart/2005/8/layout/hierarchy2"/>
    <dgm:cxn modelId="{127296A5-7E41-414F-8DB6-1471F4A459E5}" type="presParOf" srcId="{72EDD1F8-F24B-47B1-9D21-9EDF7246E681}" destId="{022BFA8B-8702-4ED0-BCD3-F2C65A74609E}" srcOrd="0" destOrd="0" presId="urn:microsoft.com/office/officeart/2005/8/layout/hierarchy2"/>
    <dgm:cxn modelId="{429342A1-F2A1-44E9-B996-AAEF72102891}" type="presParOf" srcId="{72EDD1F8-F24B-47B1-9D21-9EDF7246E681}" destId="{E45AA6C8-015E-4FF6-B712-CB4D3499B600}" srcOrd="1" destOrd="0" presId="urn:microsoft.com/office/officeart/2005/8/layout/hierarchy2"/>
    <dgm:cxn modelId="{27DD2E1A-AEB5-4E8D-8C13-599DE3732C71}" type="presParOf" srcId="{B89DDAB1-5717-4763-BC9E-26951840B04C}" destId="{9AD70EC7-9609-4305-AB66-96C9F38D8F68}" srcOrd="2" destOrd="0" presId="urn:microsoft.com/office/officeart/2005/8/layout/hierarchy2"/>
    <dgm:cxn modelId="{F4E818E4-AE18-47EF-9675-B077F8603D53}" type="presParOf" srcId="{9AD70EC7-9609-4305-AB66-96C9F38D8F68}" destId="{748D9B75-FBA3-4CD8-B051-437368FF3DC4}" srcOrd="0" destOrd="0" presId="urn:microsoft.com/office/officeart/2005/8/layout/hierarchy2"/>
    <dgm:cxn modelId="{3DCAD916-F91E-4E74-9E1C-1765DD8A69DD}" type="presParOf" srcId="{B89DDAB1-5717-4763-BC9E-26951840B04C}" destId="{8CA75DCC-ACC8-4E45-8112-5EE9B083FE65}" srcOrd="3" destOrd="0" presId="urn:microsoft.com/office/officeart/2005/8/layout/hierarchy2"/>
    <dgm:cxn modelId="{31D157FF-45B9-4E4F-A689-174ADCBCF54B}" type="presParOf" srcId="{8CA75DCC-ACC8-4E45-8112-5EE9B083FE65}" destId="{E9F89723-7815-4543-A94B-A18C56AF6F25}" srcOrd="0" destOrd="0" presId="urn:microsoft.com/office/officeart/2005/8/layout/hierarchy2"/>
    <dgm:cxn modelId="{E8538EA3-7CE0-4034-96FF-24B898712FFB}" type="presParOf" srcId="{8CA75DCC-ACC8-4E45-8112-5EE9B083FE65}" destId="{4E46446E-E8A5-4E4C-AC77-4EBC15C4EF4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A08EC-4098-4F45-900D-517BC1E1F73A}"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id-ID"/>
        </a:p>
      </dgm:t>
    </dgm:pt>
    <dgm:pt modelId="{C0CAB0F4-EB25-4DDE-95CD-EB36D2B8B895}">
      <dgm:prSet phldrT="[Text]"/>
      <dgm:spPr/>
      <dgm:t>
        <a:bodyPr/>
        <a:lstStyle/>
        <a:p>
          <a:r>
            <a:rPr lang="id-ID" smtClean="0"/>
            <a:t>1</a:t>
          </a:r>
          <a:endParaRPr lang="id-ID" dirty="0"/>
        </a:p>
      </dgm:t>
    </dgm:pt>
    <dgm:pt modelId="{793D7D57-8F44-4292-81CF-4833A3A3A637}" type="parTrans" cxnId="{31A99C9B-023D-42EF-9923-22BDAA206EBD}">
      <dgm:prSet/>
      <dgm:spPr/>
      <dgm:t>
        <a:bodyPr/>
        <a:lstStyle/>
        <a:p>
          <a:endParaRPr lang="id-ID"/>
        </a:p>
      </dgm:t>
    </dgm:pt>
    <dgm:pt modelId="{E02BC400-8633-4BDA-9111-54EB1C1F9614}" type="sibTrans" cxnId="{31A99C9B-023D-42EF-9923-22BDAA206EBD}">
      <dgm:prSet/>
      <dgm:spPr/>
      <dgm:t>
        <a:bodyPr/>
        <a:lstStyle/>
        <a:p>
          <a:endParaRPr lang="id-ID"/>
        </a:p>
      </dgm:t>
    </dgm:pt>
    <dgm:pt modelId="{5907A741-7933-4677-843F-04EEEC7CA1B6}">
      <dgm:prSet phldrT="[Text]"/>
      <dgm:spPr/>
      <dgm:t>
        <a:bodyPr/>
        <a:lstStyle/>
        <a:p>
          <a:r>
            <a:rPr lang="id-ID" dirty="0" smtClean="0"/>
            <a:t>2</a:t>
          </a:r>
          <a:endParaRPr lang="id-ID" dirty="0"/>
        </a:p>
      </dgm:t>
    </dgm:pt>
    <dgm:pt modelId="{DA89FD42-409D-46CF-A037-6FED43B93777}" type="parTrans" cxnId="{969602E1-958E-46A9-9F99-8610DB2A7094}">
      <dgm:prSet/>
      <dgm:spPr/>
      <dgm:t>
        <a:bodyPr/>
        <a:lstStyle/>
        <a:p>
          <a:endParaRPr lang="id-ID"/>
        </a:p>
      </dgm:t>
    </dgm:pt>
    <dgm:pt modelId="{10692961-2A9E-4D4A-82EC-CED92323B21A}" type="sibTrans" cxnId="{969602E1-958E-46A9-9F99-8610DB2A7094}">
      <dgm:prSet/>
      <dgm:spPr/>
      <dgm:t>
        <a:bodyPr/>
        <a:lstStyle/>
        <a:p>
          <a:endParaRPr lang="id-ID"/>
        </a:p>
      </dgm:t>
    </dgm:pt>
    <dgm:pt modelId="{F1A39575-29D3-4BF9-846B-E586F3D02EB4}">
      <dgm:prSet phldrT="[Text]" custT="1"/>
      <dgm:spPr/>
      <dgm:t>
        <a:bodyPr/>
        <a:lstStyle/>
        <a:p>
          <a:r>
            <a:rPr lang="id-ID" sz="2800" b="0" dirty="0" smtClean="0">
              <a:solidFill>
                <a:schemeClr val="accent1">
                  <a:lumMod val="50000"/>
                </a:schemeClr>
              </a:solidFill>
              <a:effectLst/>
              <a:latin typeface="Segoe UI" pitchFamily="34" charset="0"/>
              <a:ea typeface="Segoe UI" pitchFamily="34" charset="0"/>
              <a:cs typeface="Segoe UI" pitchFamily="34" charset="0"/>
            </a:rPr>
            <a:t>terukur</a:t>
          </a:r>
          <a:endParaRPr lang="id-ID" sz="2800" b="0" dirty="0">
            <a:solidFill>
              <a:schemeClr val="accent1">
                <a:lumMod val="50000"/>
              </a:schemeClr>
            </a:solidFill>
            <a:effectLst/>
            <a:latin typeface="Segoe UI" pitchFamily="34" charset="0"/>
            <a:ea typeface="Segoe UI" pitchFamily="34" charset="0"/>
            <a:cs typeface="Segoe UI" pitchFamily="34" charset="0"/>
          </a:endParaRPr>
        </a:p>
      </dgm:t>
    </dgm:pt>
    <dgm:pt modelId="{B7D21D42-FE60-49FC-83C9-21914EF87946}" type="parTrans" cxnId="{BEBF374D-0D64-44D5-9F60-AED39A9FC767}">
      <dgm:prSet/>
      <dgm:spPr/>
      <dgm:t>
        <a:bodyPr/>
        <a:lstStyle/>
        <a:p>
          <a:endParaRPr lang="id-ID"/>
        </a:p>
      </dgm:t>
    </dgm:pt>
    <dgm:pt modelId="{3DFEA815-BFB3-49A2-AA32-C77B70287F24}" type="sibTrans" cxnId="{BEBF374D-0D64-44D5-9F60-AED39A9FC767}">
      <dgm:prSet/>
      <dgm:spPr/>
      <dgm:t>
        <a:bodyPr/>
        <a:lstStyle/>
        <a:p>
          <a:endParaRPr lang="id-ID"/>
        </a:p>
      </dgm:t>
    </dgm:pt>
    <dgm:pt modelId="{092E9107-8F15-4F2D-AF30-A9E2DD57D2D3}">
      <dgm:prSet phldrT="[Text]"/>
      <dgm:spPr/>
      <dgm:t>
        <a:bodyPr/>
        <a:lstStyle/>
        <a:p>
          <a:r>
            <a:rPr lang="id-ID" dirty="0" smtClean="0"/>
            <a:t>3</a:t>
          </a:r>
          <a:endParaRPr lang="id-ID" dirty="0"/>
        </a:p>
      </dgm:t>
    </dgm:pt>
    <dgm:pt modelId="{325722FC-55F4-4A75-BD50-74E220BFD13C}" type="parTrans" cxnId="{919FE9D8-5AAF-4218-9FA6-AD109EA85F76}">
      <dgm:prSet/>
      <dgm:spPr/>
      <dgm:t>
        <a:bodyPr/>
        <a:lstStyle/>
        <a:p>
          <a:endParaRPr lang="id-ID"/>
        </a:p>
      </dgm:t>
    </dgm:pt>
    <dgm:pt modelId="{2386CF0C-83B1-4CB0-9AB0-3AEA541F6E0B}" type="sibTrans" cxnId="{919FE9D8-5AAF-4218-9FA6-AD109EA85F76}">
      <dgm:prSet/>
      <dgm:spPr/>
      <dgm:t>
        <a:bodyPr/>
        <a:lstStyle/>
        <a:p>
          <a:endParaRPr lang="id-ID"/>
        </a:p>
      </dgm:t>
    </dgm:pt>
    <dgm:pt modelId="{817E284C-67A1-4ECB-A8B8-C8E379D3BEF7}">
      <dgm:prSet phldrT="[Text]"/>
      <dgm:spPr/>
      <dgm:t>
        <a:bodyPr/>
        <a:lstStyle/>
        <a:p>
          <a:r>
            <a:rPr lang="id-ID" dirty="0" smtClean="0"/>
            <a:t>4</a:t>
          </a:r>
          <a:endParaRPr lang="id-ID" dirty="0"/>
        </a:p>
      </dgm:t>
    </dgm:pt>
    <dgm:pt modelId="{56ABA2AF-C792-4DBE-B391-B44E241687A5}" type="parTrans" cxnId="{D2A7A581-4226-4422-8DE4-45C3B90BF3A1}">
      <dgm:prSet/>
      <dgm:spPr/>
      <dgm:t>
        <a:bodyPr/>
        <a:lstStyle/>
        <a:p>
          <a:endParaRPr lang="id-ID"/>
        </a:p>
      </dgm:t>
    </dgm:pt>
    <dgm:pt modelId="{847AF42E-D8AA-4EDB-90C1-183EF1359218}" type="sibTrans" cxnId="{D2A7A581-4226-4422-8DE4-45C3B90BF3A1}">
      <dgm:prSet/>
      <dgm:spPr/>
      <dgm:t>
        <a:bodyPr/>
        <a:lstStyle/>
        <a:p>
          <a:endParaRPr lang="id-ID"/>
        </a:p>
      </dgm:t>
    </dgm:pt>
    <dgm:pt modelId="{E651871B-1560-472F-9EEA-F9C351016879}">
      <dgm:prSet phldrT="[Text]"/>
      <dgm:spPr/>
      <dgm:t>
        <a:bodyPr/>
        <a:lstStyle/>
        <a:p>
          <a:r>
            <a:rPr lang="id-ID" dirty="0" smtClean="0"/>
            <a:t>5</a:t>
          </a:r>
          <a:endParaRPr lang="id-ID" dirty="0"/>
        </a:p>
      </dgm:t>
    </dgm:pt>
    <dgm:pt modelId="{633388F7-52BB-4FB4-8047-91798CA8D813}" type="parTrans" cxnId="{CCF5289B-D0FC-4045-A6ED-5C3DC9C76164}">
      <dgm:prSet/>
      <dgm:spPr/>
      <dgm:t>
        <a:bodyPr/>
        <a:lstStyle/>
        <a:p>
          <a:endParaRPr lang="id-ID"/>
        </a:p>
      </dgm:t>
    </dgm:pt>
    <dgm:pt modelId="{BAD3469C-472B-4FB8-A6DB-29F7D5D6E44F}" type="sibTrans" cxnId="{CCF5289B-D0FC-4045-A6ED-5C3DC9C76164}">
      <dgm:prSet/>
      <dgm:spPr/>
      <dgm:t>
        <a:bodyPr/>
        <a:lstStyle/>
        <a:p>
          <a:endParaRPr lang="id-ID"/>
        </a:p>
      </dgm:t>
    </dgm:pt>
    <dgm:pt modelId="{4234F19E-FA0C-423D-9FB3-FD77A62FCD3A}">
      <dgm:prSet phldrT="[Text]" custT="1"/>
      <dgm:spPr/>
      <dgm:t>
        <a:bodyPr/>
        <a:lstStyle/>
        <a:p>
          <a:r>
            <a:rPr lang="id-ID" sz="2800" b="0" dirty="0" smtClean="0">
              <a:solidFill>
                <a:schemeClr val="accent1">
                  <a:lumMod val="50000"/>
                </a:schemeClr>
              </a:solidFill>
              <a:effectLst/>
              <a:latin typeface="Segoe UI" pitchFamily="34" charset="0"/>
              <a:ea typeface="Segoe UI" pitchFamily="34" charset="0"/>
              <a:cs typeface="Segoe UI" pitchFamily="34" charset="0"/>
            </a:rPr>
            <a:t>objektif</a:t>
          </a:r>
          <a:endParaRPr lang="id-ID" sz="2800" b="0" dirty="0">
            <a:solidFill>
              <a:schemeClr val="accent1">
                <a:lumMod val="50000"/>
              </a:schemeClr>
            </a:solidFill>
            <a:effectLst/>
            <a:latin typeface="Segoe UI" pitchFamily="34" charset="0"/>
            <a:ea typeface="Segoe UI" pitchFamily="34" charset="0"/>
            <a:cs typeface="Segoe UI" pitchFamily="34" charset="0"/>
          </a:endParaRPr>
        </a:p>
      </dgm:t>
    </dgm:pt>
    <dgm:pt modelId="{FD832011-7EC6-4658-8F6B-01E9160A19D5}" type="sibTrans" cxnId="{200F966F-369F-42EC-927D-60FF9FBB4E84}">
      <dgm:prSet/>
      <dgm:spPr/>
      <dgm:t>
        <a:bodyPr/>
        <a:lstStyle/>
        <a:p>
          <a:endParaRPr lang="id-ID"/>
        </a:p>
      </dgm:t>
    </dgm:pt>
    <dgm:pt modelId="{B3ABBE1C-EFEF-4036-BA42-68D86CBC14DE}" type="parTrans" cxnId="{200F966F-369F-42EC-927D-60FF9FBB4E84}">
      <dgm:prSet/>
      <dgm:spPr/>
      <dgm:t>
        <a:bodyPr/>
        <a:lstStyle/>
        <a:p>
          <a:endParaRPr lang="id-ID"/>
        </a:p>
      </dgm:t>
    </dgm:pt>
    <dgm:pt modelId="{237A04E0-85F8-4C1A-8BEF-1C0A2CF0097F}">
      <dgm:prSet custT="1"/>
      <dgm:spPr/>
      <dgm:t>
        <a:bodyPr/>
        <a:lstStyle/>
        <a:p>
          <a:r>
            <a:rPr lang="id-ID" sz="2800" b="0" dirty="0" smtClean="0">
              <a:solidFill>
                <a:schemeClr val="accent1">
                  <a:lumMod val="50000"/>
                </a:schemeClr>
              </a:solidFill>
              <a:effectLst/>
              <a:latin typeface="Segoe UI" pitchFamily="34" charset="0"/>
              <a:ea typeface="Segoe UI" pitchFamily="34" charset="0"/>
              <a:cs typeface="Segoe UI" pitchFamily="34" charset="0"/>
            </a:rPr>
            <a:t>akuntabel</a:t>
          </a:r>
          <a:endParaRPr lang="id-ID" sz="2800" b="0" dirty="0">
            <a:solidFill>
              <a:schemeClr val="accent1">
                <a:lumMod val="50000"/>
              </a:schemeClr>
            </a:solidFill>
            <a:effectLst/>
            <a:latin typeface="Segoe UI" pitchFamily="34" charset="0"/>
            <a:ea typeface="Segoe UI" pitchFamily="34" charset="0"/>
            <a:cs typeface="Segoe UI" pitchFamily="34" charset="0"/>
          </a:endParaRPr>
        </a:p>
      </dgm:t>
    </dgm:pt>
    <dgm:pt modelId="{73D2186A-F8E0-441F-BE63-7A5D60D9154E}" type="parTrans" cxnId="{24F3ECC2-0076-4E82-9D5C-EEAD6CB25AC8}">
      <dgm:prSet/>
      <dgm:spPr/>
      <dgm:t>
        <a:bodyPr/>
        <a:lstStyle/>
        <a:p>
          <a:endParaRPr lang="id-ID"/>
        </a:p>
      </dgm:t>
    </dgm:pt>
    <dgm:pt modelId="{15FEBDA7-10AF-4888-937C-C8C275B7F843}" type="sibTrans" cxnId="{24F3ECC2-0076-4E82-9D5C-EEAD6CB25AC8}">
      <dgm:prSet/>
      <dgm:spPr/>
      <dgm:t>
        <a:bodyPr/>
        <a:lstStyle/>
        <a:p>
          <a:endParaRPr lang="id-ID"/>
        </a:p>
      </dgm:t>
    </dgm:pt>
    <dgm:pt modelId="{1F5EC7F4-99F6-455D-AE6C-1A1FAF9A57F5}">
      <dgm:prSet custT="1"/>
      <dgm:spPr/>
      <dgm:t>
        <a:bodyPr/>
        <a:lstStyle/>
        <a:p>
          <a:r>
            <a:rPr lang="id-ID" sz="2800" b="0" dirty="0" smtClean="0">
              <a:solidFill>
                <a:schemeClr val="accent1">
                  <a:lumMod val="50000"/>
                </a:schemeClr>
              </a:solidFill>
              <a:effectLst/>
              <a:latin typeface="Segoe UI" pitchFamily="34" charset="0"/>
              <a:ea typeface="Segoe UI" pitchFamily="34" charset="0"/>
              <a:cs typeface="Segoe UI" pitchFamily="34" charset="0"/>
            </a:rPr>
            <a:t>partisipatif</a:t>
          </a:r>
          <a:endParaRPr lang="id-ID" sz="2800" b="0" dirty="0">
            <a:solidFill>
              <a:schemeClr val="accent1">
                <a:lumMod val="50000"/>
              </a:schemeClr>
            </a:solidFill>
            <a:effectLst/>
            <a:latin typeface="Segoe UI" pitchFamily="34" charset="0"/>
            <a:ea typeface="Segoe UI" pitchFamily="34" charset="0"/>
            <a:cs typeface="Segoe UI" pitchFamily="34" charset="0"/>
          </a:endParaRPr>
        </a:p>
      </dgm:t>
    </dgm:pt>
    <dgm:pt modelId="{DE4863B5-6BC9-482B-8F5F-E834DE4817A7}" type="parTrans" cxnId="{77FD1532-178D-4700-9159-3CE258C93E3B}">
      <dgm:prSet/>
      <dgm:spPr/>
      <dgm:t>
        <a:bodyPr/>
        <a:lstStyle/>
        <a:p>
          <a:endParaRPr lang="id-ID"/>
        </a:p>
      </dgm:t>
    </dgm:pt>
    <dgm:pt modelId="{21CE11C2-B535-46ED-BD90-E2B0732CE310}" type="sibTrans" cxnId="{77FD1532-178D-4700-9159-3CE258C93E3B}">
      <dgm:prSet/>
      <dgm:spPr/>
      <dgm:t>
        <a:bodyPr/>
        <a:lstStyle/>
        <a:p>
          <a:endParaRPr lang="id-ID"/>
        </a:p>
      </dgm:t>
    </dgm:pt>
    <dgm:pt modelId="{D02C96A5-3CD4-4D22-A60C-8448497174EB}">
      <dgm:prSet custT="1"/>
      <dgm:spPr/>
      <dgm:t>
        <a:bodyPr/>
        <a:lstStyle/>
        <a:p>
          <a:r>
            <a:rPr lang="id-ID" sz="2800" b="0" dirty="0" smtClean="0">
              <a:solidFill>
                <a:schemeClr val="accent1">
                  <a:lumMod val="50000"/>
                </a:schemeClr>
              </a:solidFill>
              <a:effectLst/>
              <a:latin typeface="Segoe UI" pitchFamily="34" charset="0"/>
              <a:ea typeface="Segoe UI" pitchFamily="34" charset="0"/>
              <a:cs typeface="Segoe UI" pitchFamily="34" charset="0"/>
            </a:rPr>
            <a:t>transparan</a:t>
          </a:r>
          <a:endParaRPr lang="id-ID" sz="2800" b="0" dirty="0">
            <a:solidFill>
              <a:schemeClr val="accent1">
                <a:lumMod val="50000"/>
              </a:schemeClr>
            </a:solidFill>
            <a:effectLst/>
            <a:latin typeface="Segoe UI" pitchFamily="34" charset="0"/>
            <a:ea typeface="Segoe UI" pitchFamily="34" charset="0"/>
            <a:cs typeface="Segoe UI" pitchFamily="34" charset="0"/>
          </a:endParaRPr>
        </a:p>
      </dgm:t>
    </dgm:pt>
    <dgm:pt modelId="{CCA72D55-455B-4635-B531-F1935DC936B6}" type="parTrans" cxnId="{85A3602F-2E87-45BB-90A4-0FFCD08AC7AD}">
      <dgm:prSet/>
      <dgm:spPr/>
      <dgm:t>
        <a:bodyPr/>
        <a:lstStyle/>
        <a:p>
          <a:endParaRPr lang="id-ID"/>
        </a:p>
      </dgm:t>
    </dgm:pt>
    <dgm:pt modelId="{003FDDD2-2384-4896-B858-CBA056B6A6F3}" type="sibTrans" cxnId="{85A3602F-2E87-45BB-90A4-0FFCD08AC7AD}">
      <dgm:prSet/>
      <dgm:spPr/>
      <dgm:t>
        <a:bodyPr/>
        <a:lstStyle/>
        <a:p>
          <a:endParaRPr lang="id-ID"/>
        </a:p>
      </dgm:t>
    </dgm:pt>
    <dgm:pt modelId="{00CD0C69-8DA7-49E9-A3F3-9D366C397C0E}" type="pres">
      <dgm:prSet presAssocID="{D8DA08EC-4098-4F45-900D-517BC1E1F73A}" presName="linearFlow" presStyleCnt="0">
        <dgm:presLayoutVars>
          <dgm:dir/>
          <dgm:animLvl val="lvl"/>
          <dgm:resizeHandles val="exact"/>
        </dgm:presLayoutVars>
      </dgm:prSet>
      <dgm:spPr/>
      <dgm:t>
        <a:bodyPr/>
        <a:lstStyle/>
        <a:p>
          <a:endParaRPr lang="id-ID"/>
        </a:p>
      </dgm:t>
    </dgm:pt>
    <dgm:pt modelId="{0E78F9C3-3DA6-4B34-8002-38FA7C7095A5}" type="pres">
      <dgm:prSet presAssocID="{C0CAB0F4-EB25-4DDE-95CD-EB36D2B8B895}" presName="composite" presStyleCnt="0"/>
      <dgm:spPr/>
    </dgm:pt>
    <dgm:pt modelId="{F66928DE-0C46-472C-8149-E62C3D10597F}" type="pres">
      <dgm:prSet presAssocID="{C0CAB0F4-EB25-4DDE-95CD-EB36D2B8B895}" presName="parentText" presStyleLbl="alignNode1" presStyleIdx="0" presStyleCnt="5">
        <dgm:presLayoutVars>
          <dgm:chMax val="1"/>
          <dgm:bulletEnabled val="1"/>
        </dgm:presLayoutVars>
      </dgm:prSet>
      <dgm:spPr/>
      <dgm:t>
        <a:bodyPr/>
        <a:lstStyle/>
        <a:p>
          <a:endParaRPr lang="id-ID"/>
        </a:p>
      </dgm:t>
    </dgm:pt>
    <dgm:pt modelId="{B49B0B0E-E51A-4659-BA41-5337AA6BD012}" type="pres">
      <dgm:prSet presAssocID="{C0CAB0F4-EB25-4DDE-95CD-EB36D2B8B895}" presName="descendantText" presStyleLbl="alignAcc1" presStyleIdx="0" presStyleCnt="5">
        <dgm:presLayoutVars>
          <dgm:bulletEnabled val="1"/>
        </dgm:presLayoutVars>
      </dgm:prSet>
      <dgm:spPr/>
      <dgm:t>
        <a:bodyPr/>
        <a:lstStyle/>
        <a:p>
          <a:endParaRPr lang="id-ID"/>
        </a:p>
      </dgm:t>
    </dgm:pt>
    <dgm:pt modelId="{CE69EFE5-1BE7-4394-AEB7-433B5C55520D}" type="pres">
      <dgm:prSet presAssocID="{E02BC400-8633-4BDA-9111-54EB1C1F9614}" presName="sp" presStyleCnt="0"/>
      <dgm:spPr/>
    </dgm:pt>
    <dgm:pt modelId="{BD4D31FE-FA23-4DA6-9B58-A0CF4576B950}" type="pres">
      <dgm:prSet presAssocID="{5907A741-7933-4677-843F-04EEEC7CA1B6}" presName="composite" presStyleCnt="0"/>
      <dgm:spPr/>
    </dgm:pt>
    <dgm:pt modelId="{BB1B8591-B9D7-4B6B-80AF-F390AD4AD5FC}" type="pres">
      <dgm:prSet presAssocID="{5907A741-7933-4677-843F-04EEEC7CA1B6}" presName="parentText" presStyleLbl="alignNode1" presStyleIdx="1" presStyleCnt="5">
        <dgm:presLayoutVars>
          <dgm:chMax val="1"/>
          <dgm:bulletEnabled val="1"/>
        </dgm:presLayoutVars>
      </dgm:prSet>
      <dgm:spPr/>
      <dgm:t>
        <a:bodyPr/>
        <a:lstStyle/>
        <a:p>
          <a:endParaRPr lang="id-ID"/>
        </a:p>
      </dgm:t>
    </dgm:pt>
    <dgm:pt modelId="{41DBA885-24D7-4AEE-BA31-E0EC5D57AE68}" type="pres">
      <dgm:prSet presAssocID="{5907A741-7933-4677-843F-04EEEC7CA1B6}" presName="descendantText" presStyleLbl="alignAcc1" presStyleIdx="1" presStyleCnt="5">
        <dgm:presLayoutVars>
          <dgm:bulletEnabled val="1"/>
        </dgm:presLayoutVars>
      </dgm:prSet>
      <dgm:spPr/>
      <dgm:t>
        <a:bodyPr/>
        <a:lstStyle/>
        <a:p>
          <a:endParaRPr lang="id-ID"/>
        </a:p>
      </dgm:t>
    </dgm:pt>
    <dgm:pt modelId="{F8BC0E07-0ED7-49D2-987B-95EE12C47653}" type="pres">
      <dgm:prSet presAssocID="{10692961-2A9E-4D4A-82EC-CED92323B21A}" presName="sp" presStyleCnt="0"/>
      <dgm:spPr/>
    </dgm:pt>
    <dgm:pt modelId="{14A4E8A8-D977-411E-A7DC-9DBFD9AAAF03}" type="pres">
      <dgm:prSet presAssocID="{092E9107-8F15-4F2D-AF30-A9E2DD57D2D3}" presName="composite" presStyleCnt="0"/>
      <dgm:spPr/>
    </dgm:pt>
    <dgm:pt modelId="{8CA0A282-9CC2-47C5-BA0D-F54A33EB349E}" type="pres">
      <dgm:prSet presAssocID="{092E9107-8F15-4F2D-AF30-A9E2DD57D2D3}" presName="parentText" presStyleLbl="alignNode1" presStyleIdx="2" presStyleCnt="5">
        <dgm:presLayoutVars>
          <dgm:chMax val="1"/>
          <dgm:bulletEnabled val="1"/>
        </dgm:presLayoutVars>
      </dgm:prSet>
      <dgm:spPr/>
      <dgm:t>
        <a:bodyPr/>
        <a:lstStyle/>
        <a:p>
          <a:endParaRPr lang="id-ID"/>
        </a:p>
      </dgm:t>
    </dgm:pt>
    <dgm:pt modelId="{35DBB3F7-9CED-4154-AC27-45EDA2E85AE0}" type="pres">
      <dgm:prSet presAssocID="{092E9107-8F15-4F2D-AF30-A9E2DD57D2D3}" presName="descendantText" presStyleLbl="alignAcc1" presStyleIdx="2" presStyleCnt="5">
        <dgm:presLayoutVars>
          <dgm:bulletEnabled val="1"/>
        </dgm:presLayoutVars>
      </dgm:prSet>
      <dgm:spPr/>
      <dgm:t>
        <a:bodyPr/>
        <a:lstStyle/>
        <a:p>
          <a:endParaRPr lang="id-ID"/>
        </a:p>
      </dgm:t>
    </dgm:pt>
    <dgm:pt modelId="{4780B84A-AFC5-4C8B-B245-7FD958B7DC06}" type="pres">
      <dgm:prSet presAssocID="{2386CF0C-83B1-4CB0-9AB0-3AEA541F6E0B}" presName="sp" presStyleCnt="0"/>
      <dgm:spPr/>
    </dgm:pt>
    <dgm:pt modelId="{119B2335-DC41-4BD5-8CB2-29FC5C666A02}" type="pres">
      <dgm:prSet presAssocID="{817E284C-67A1-4ECB-A8B8-C8E379D3BEF7}" presName="composite" presStyleCnt="0"/>
      <dgm:spPr/>
    </dgm:pt>
    <dgm:pt modelId="{BAC4818A-AC58-41E1-9415-493D464A9D0A}" type="pres">
      <dgm:prSet presAssocID="{817E284C-67A1-4ECB-A8B8-C8E379D3BEF7}" presName="parentText" presStyleLbl="alignNode1" presStyleIdx="3" presStyleCnt="5">
        <dgm:presLayoutVars>
          <dgm:chMax val="1"/>
          <dgm:bulletEnabled val="1"/>
        </dgm:presLayoutVars>
      </dgm:prSet>
      <dgm:spPr/>
      <dgm:t>
        <a:bodyPr/>
        <a:lstStyle/>
        <a:p>
          <a:endParaRPr lang="id-ID"/>
        </a:p>
      </dgm:t>
    </dgm:pt>
    <dgm:pt modelId="{C2E7B428-BFFE-4E78-A452-515E9089C5E5}" type="pres">
      <dgm:prSet presAssocID="{817E284C-67A1-4ECB-A8B8-C8E379D3BEF7}" presName="descendantText" presStyleLbl="alignAcc1" presStyleIdx="3" presStyleCnt="5">
        <dgm:presLayoutVars>
          <dgm:bulletEnabled val="1"/>
        </dgm:presLayoutVars>
      </dgm:prSet>
      <dgm:spPr/>
      <dgm:t>
        <a:bodyPr/>
        <a:lstStyle/>
        <a:p>
          <a:endParaRPr lang="id-ID"/>
        </a:p>
      </dgm:t>
    </dgm:pt>
    <dgm:pt modelId="{A6853E0B-98FC-4131-81A0-D3613B3C5733}" type="pres">
      <dgm:prSet presAssocID="{847AF42E-D8AA-4EDB-90C1-183EF1359218}" presName="sp" presStyleCnt="0"/>
      <dgm:spPr/>
    </dgm:pt>
    <dgm:pt modelId="{A62F15BE-53AE-42DF-AD53-926831FE5B33}" type="pres">
      <dgm:prSet presAssocID="{E651871B-1560-472F-9EEA-F9C351016879}" presName="composite" presStyleCnt="0"/>
      <dgm:spPr/>
    </dgm:pt>
    <dgm:pt modelId="{9A8AB8AA-F1AB-408A-BBE5-66969F071372}" type="pres">
      <dgm:prSet presAssocID="{E651871B-1560-472F-9EEA-F9C351016879}" presName="parentText" presStyleLbl="alignNode1" presStyleIdx="4" presStyleCnt="5">
        <dgm:presLayoutVars>
          <dgm:chMax val="1"/>
          <dgm:bulletEnabled val="1"/>
        </dgm:presLayoutVars>
      </dgm:prSet>
      <dgm:spPr/>
      <dgm:t>
        <a:bodyPr/>
        <a:lstStyle/>
        <a:p>
          <a:endParaRPr lang="id-ID"/>
        </a:p>
      </dgm:t>
    </dgm:pt>
    <dgm:pt modelId="{92EDF621-3675-4D4D-A257-417B5BAD0367}" type="pres">
      <dgm:prSet presAssocID="{E651871B-1560-472F-9EEA-F9C351016879}" presName="descendantText" presStyleLbl="alignAcc1" presStyleIdx="4" presStyleCnt="5">
        <dgm:presLayoutVars>
          <dgm:bulletEnabled val="1"/>
        </dgm:presLayoutVars>
      </dgm:prSet>
      <dgm:spPr/>
      <dgm:t>
        <a:bodyPr/>
        <a:lstStyle/>
        <a:p>
          <a:endParaRPr lang="id-ID"/>
        </a:p>
      </dgm:t>
    </dgm:pt>
  </dgm:ptLst>
  <dgm:cxnLst>
    <dgm:cxn modelId="{919FE9D8-5AAF-4218-9FA6-AD109EA85F76}" srcId="{D8DA08EC-4098-4F45-900D-517BC1E1F73A}" destId="{092E9107-8F15-4F2D-AF30-A9E2DD57D2D3}" srcOrd="2" destOrd="0" parTransId="{325722FC-55F4-4A75-BD50-74E220BFD13C}" sibTransId="{2386CF0C-83B1-4CB0-9AB0-3AEA541F6E0B}"/>
    <dgm:cxn modelId="{200F966F-369F-42EC-927D-60FF9FBB4E84}" srcId="{C0CAB0F4-EB25-4DDE-95CD-EB36D2B8B895}" destId="{4234F19E-FA0C-423D-9FB3-FD77A62FCD3A}" srcOrd="0" destOrd="0" parTransId="{B3ABBE1C-EFEF-4036-BA42-68D86CBC14DE}" sibTransId="{FD832011-7EC6-4658-8F6B-01E9160A19D5}"/>
    <dgm:cxn modelId="{85A3602F-2E87-45BB-90A4-0FFCD08AC7AD}" srcId="{E651871B-1560-472F-9EEA-F9C351016879}" destId="{D02C96A5-3CD4-4D22-A60C-8448497174EB}" srcOrd="0" destOrd="0" parTransId="{CCA72D55-455B-4635-B531-F1935DC936B6}" sibTransId="{003FDDD2-2384-4896-B858-CBA056B6A6F3}"/>
    <dgm:cxn modelId="{EBE935F1-309A-4970-AD87-8D96E0025B79}" type="presOf" srcId="{E651871B-1560-472F-9EEA-F9C351016879}" destId="{9A8AB8AA-F1AB-408A-BBE5-66969F071372}" srcOrd="0" destOrd="0" presId="urn:microsoft.com/office/officeart/2005/8/layout/chevron2"/>
    <dgm:cxn modelId="{969602E1-958E-46A9-9F99-8610DB2A7094}" srcId="{D8DA08EC-4098-4F45-900D-517BC1E1F73A}" destId="{5907A741-7933-4677-843F-04EEEC7CA1B6}" srcOrd="1" destOrd="0" parTransId="{DA89FD42-409D-46CF-A037-6FED43B93777}" sibTransId="{10692961-2A9E-4D4A-82EC-CED92323B21A}"/>
    <dgm:cxn modelId="{524C1086-D8A6-4BA6-82D7-1B836CE30525}" type="presOf" srcId="{4234F19E-FA0C-423D-9FB3-FD77A62FCD3A}" destId="{B49B0B0E-E51A-4659-BA41-5337AA6BD012}" srcOrd="0" destOrd="0" presId="urn:microsoft.com/office/officeart/2005/8/layout/chevron2"/>
    <dgm:cxn modelId="{65C4F4E2-B701-442E-96F9-37EE8C801B68}" type="presOf" srcId="{5907A741-7933-4677-843F-04EEEC7CA1B6}" destId="{BB1B8591-B9D7-4B6B-80AF-F390AD4AD5FC}" srcOrd="0" destOrd="0" presId="urn:microsoft.com/office/officeart/2005/8/layout/chevron2"/>
    <dgm:cxn modelId="{24F3ECC2-0076-4E82-9D5C-EEAD6CB25AC8}" srcId="{092E9107-8F15-4F2D-AF30-A9E2DD57D2D3}" destId="{237A04E0-85F8-4C1A-8BEF-1C0A2CF0097F}" srcOrd="0" destOrd="0" parTransId="{73D2186A-F8E0-441F-BE63-7A5D60D9154E}" sibTransId="{15FEBDA7-10AF-4888-937C-C8C275B7F843}"/>
    <dgm:cxn modelId="{A4185319-F608-4F40-95C9-3883D82CC92D}" type="presOf" srcId="{C0CAB0F4-EB25-4DDE-95CD-EB36D2B8B895}" destId="{F66928DE-0C46-472C-8149-E62C3D10597F}" srcOrd="0" destOrd="0" presId="urn:microsoft.com/office/officeart/2005/8/layout/chevron2"/>
    <dgm:cxn modelId="{72863CAB-8E3A-44A4-87CE-7FC5EEF8B99B}" type="presOf" srcId="{D02C96A5-3CD4-4D22-A60C-8448497174EB}" destId="{92EDF621-3675-4D4D-A257-417B5BAD0367}" srcOrd="0" destOrd="0" presId="urn:microsoft.com/office/officeart/2005/8/layout/chevron2"/>
    <dgm:cxn modelId="{5C267CF9-E4E5-4AA7-AEE3-A9D020340EFF}" type="presOf" srcId="{1F5EC7F4-99F6-455D-AE6C-1A1FAF9A57F5}" destId="{C2E7B428-BFFE-4E78-A452-515E9089C5E5}" srcOrd="0" destOrd="0" presId="urn:microsoft.com/office/officeart/2005/8/layout/chevron2"/>
    <dgm:cxn modelId="{36768BD7-D2F7-43B1-8AD3-C00B315FA10A}" type="presOf" srcId="{D8DA08EC-4098-4F45-900D-517BC1E1F73A}" destId="{00CD0C69-8DA7-49E9-A3F3-9D366C397C0E}" srcOrd="0" destOrd="0" presId="urn:microsoft.com/office/officeart/2005/8/layout/chevron2"/>
    <dgm:cxn modelId="{77FD1532-178D-4700-9159-3CE258C93E3B}" srcId="{817E284C-67A1-4ECB-A8B8-C8E379D3BEF7}" destId="{1F5EC7F4-99F6-455D-AE6C-1A1FAF9A57F5}" srcOrd="0" destOrd="0" parTransId="{DE4863B5-6BC9-482B-8F5F-E834DE4817A7}" sibTransId="{21CE11C2-B535-46ED-BD90-E2B0732CE310}"/>
    <dgm:cxn modelId="{CCF5289B-D0FC-4045-A6ED-5C3DC9C76164}" srcId="{D8DA08EC-4098-4F45-900D-517BC1E1F73A}" destId="{E651871B-1560-472F-9EEA-F9C351016879}" srcOrd="4" destOrd="0" parTransId="{633388F7-52BB-4FB4-8047-91798CA8D813}" sibTransId="{BAD3469C-472B-4FB8-A6DB-29F7D5D6E44F}"/>
    <dgm:cxn modelId="{1F1FB72D-AA71-432E-A76D-07E3A3A79B0B}" type="presOf" srcId="{817E284C-67A1-4ECB-A8B8-C8E379D3BEF7}" destId="{BAC4818A-AC58-41E1-9415-493D464A9D0A}" srcOrd="0" destOrd="0" presId="urn:microsoft.com/office/officeart/2005/8/layout/chevron2"/>
    <dgm:cxn modelId="{BEBF374D-0D64-44D5-9F60-AED39A9FC767}" srcId="{5907A741-7933-4677-843F-04EEEC7CA1B6}" destId="{F1A39575-29D3-4BF9-846B-E586F3D02EB4}" srcOrd="0" destOrd="0" parTransId="{B7D21D42-FE60-49FC-83C9-21914EF87946}" sibTransId="{3DFEA815-BFB3-49A2-AA32-C77B70287F24}"/>
    <dgm:cxn modelId="{F25D4B71-137E-4733-8D9A-697C97E93807}" type="presOf" srcId="{F1A39575-29D3-4BF9-846B-E586F3D02EB4}" destId="{41DBA885-24D7-4AEE-BA31-E0EC5D57AE68}" srcOrd="0" destOrd="0" presId="urn:microsoft.com/office/officeart/2005/8/layout/chevron2"/>
    <dgm:cxn modelId="{D2A7A581-4226-4422-8DE4-45C3B90BF3A1}" srcId="{D8DA08EC-4098-4F45-900D-517BC1E1F73A}" destId="{817E284C-67A1-4ECB-A8B8-C8E379D3BEF7}" srcOrd="3" destOrd="0" parTransId="{56ABA2AF-C792-4DBE-B391-B44E241687A5}" sibTransId="{847AF42E-D8AA-4EDB-90C1-183EF1359218}"/>
    <dgm:cxn modelId="{2E38BC54-BE27-45C2-A2C2-C261B021C71A}" type="presOf" srcId="{237A04E0-85F8-4C1A-8BEF-1C0A2CF0097F}" destId="{35DBB3F7-9CED-4154-AC27-45EDA2E85AE0}" srcOrd="0" destOrd="0" presId="urn:microsoft.com/office/officeart/2005/8/layout/chevron2"/>
    <dgm:cxn modelId="{0A474DF6-DD89-4F6E-9657-02B78FC5A060}" type="presOf" srcId="{092E9107-8F15-4F2D-AF30-A9E2DD57D2D3}" destId="{8CA0A282-9CC2-47C5-BA0D-F54A33EB349E}" srcOrd="0" destOrd="0" presId="urn:microsoft.com/office/officeart/2005/8/layout/chevron2"/>
    <dgm:cxn modelId="{31A99C9B-023D-42EF-9923-22BDAA206EBD}" srcId="{D8DA08EC-4098-4F45-900D-517BC1E1F73A}" destId="{C0CAB0F4-EB25-4DDE-95CD-EB36D2B8B895}" srcOrd="0" destOrd="0" parTransId="{793D7D57-8F44-4292-81CF-4833A3A3A637}" sibTransId="{E02BC400-8633-4BDA-9111-54EB1C1F9614}"/>
    <dgm:cxn modelId="{D103865B-A09D-481C-A462-D3C794DF8E21}" type="presParOf" srcId="{00CD0C69-8DA7-49E9-A3F3-9D366C397C0E}" destId="{0E78F9C3-3DA6-4B34-8002-38FA7C7095A5}" srcOrd="0" destOrd="0" presId="urn:microsoft.com/office/officeart/2005/8/layout/chevron2"/>
    <dgm:cxn modelId="{7CB6CFE7-689F-4FBA-8629-75197BD742EF}" type="presParOf" srcId="{0E78F9C3-3DA6-4B34-8002-38FA7C7095A5}" destId="{F66928DE-0C46-472C-8149-E62C3D10597F}" srcOrd="0" destOrd="0" presId="urn:microsoft.com/office/officeart/2005/8/layout/chevron2"/>
    <dgm:cxn modelId="{52E6CA80-0E6C-415E-8480-957EEABBD800}" type="presParOf" srcId="{0E78F9C3-3DA6-4B34-8002-38FA7C7095A5}" destId="{B49B0B0E-E51A-4659-BA41-5337AA6BD012}" srcOrd="1" destOrd="0" presId="urn:microsoft.com/office/officeart/2005/8/layout/chevron2"/>
    <dgm:cxn modelId="{CD0F7BE5-5D82-4855-9370-2767329F62C4}" type="presParOf" srcId="{00CD0C69-8DA7-49E9-A3F3-9D366C397C0E}" destId="{CE69EFE5-1BE7-4394-AEB7-433B5C55520D}" srcOrd="1" destOrd="0" presId="urn:microsoft.com/office/officeart/2005/8/layout/chevron2"/>
    <dgm:cxn modelId="{A74DFBCC-5585-406F-9406-7B9D068CBAC9}" type="presParOf" srcId="{00CD0C69-8DA7-49E9-A3F3-9D366C397C0E}" destId="{BD4D31FE-FA23-4DA6-9B58-A0CF4576B950}" srcOrd="2" destOrd="0" presId="urn:microsoft.com/office/officeart/2005/8/layout/chevron2"/>
    <dgm:cxn modelId="{BE11802A-74F9-497D-8428-E750766534A7}" type="presParOf" srcId="{BD4D31FE-FA23-4DA6-9B58-A0CF4576B950}" destId="{BB1B8591-B9D7-4B6B-80AF-F390AD4AD5FC}" srcOrd="0" destOrd="0" presId="urn:microsoft.com/office/officeart/2005/8/layout/chevron2"/>
    <dgm:cxn modelId="{8DCE9807-BDDF-4458-975D-32505AF02B10}" type="presParOf" srcId="{BD4D31FE-FA23-4DA6-9B58-A0CF4576B950}" destId="{41DBA885-24D7-4AEE-BA31-E0EC5D57AE68}" srcOrd="1" destOrd="0" presId="urn:microsoft.com/office/officeart/2005/8/layout/chevron2"/>
    <dgm:cxn modelId="{227C3DE4-99B4-496F-A000-A7E9AFCAFB5A}" type="presParOf" srcId="{00CD0C69-8DA7-49E9-A3F3-9D366C397C0E}" destId="{F8BC0E07-0ED7-49D2-987B-95EE12C47653}" srcOrd="3" destOrd="0" presId="urn:microsoft.com/office/officeart/2005/8/layout/chevron2"/>
    <dgm:cxn modelId="{6CBA0A83-4D22-49BD-AA45-1D790FB4CB0B}" type="presParOf" srcId="{00CD0C69-8DA7-49E9-A3F3-9D366C397C0E}" destId="{14A4E8A8-D977-411E-A7DC-9DBFD9AAAF03}" srcOrd="4" destOrd="0" presId="urn:microsoft.com/office/officeart/2005/8/layout/chevron2"/>
    <dgm:cxn modelId="{15265F79-BAA3-4F7E-ADE8-9918111C22F7}" type="presParOf" srcId="{14A4E8A8-D977-411E-A7DC-9DBFD9AAAF03}" destId="{8CA0A282-9CC2-47C5-BA0D-F54A33EB349E}" srcOrd="0" destOrd="0" presId="urn:microsoft.com/office/officeart/2005/8/layout/chevron2"/>
    <dgm:cxn modelId="{B412D3F8-DC54-49A9-B7DA-16E8360B15A6}" type="presParOf" srcId="{14A4E8A8-D977-411E-A7DC-9DBFD9AAAF03}" destId="{35DBB3F7-9CED-4154-AC27-45EDA2E85AE0}" srcOrd="1" destOrd="0" presId="urn:microsoft.com/office/officeart/2005/8/layout/chevron2"/>
    <dgm:cxn modelId="{83070E90-B94F-4B8E-BF92-63474F6B9F4F}" type="presParOf" srcId="{00CD0C69-8DA7-49E9-A3F3-9D366C397C0E}" destId="{4780B84A-AFC5-4C8B-B245-7FD958B7DC06}" srcOrd="5" destOrd="0" presId="urn:microsoft.com/office/officeart/2005/8/layout/chevron2"/>
    <dgm:cxn modelId="{27AF2B5D-2190-44E1-9501-9BBB4D7A047F}" type="presParOf" srcId="{00CD0C69-8DA7-49E9-A3F3-9D366C397C0E}" destId="{119B2335-DC41-4BD5-8CB2-29FC5C666A02}" srcOrd="6" destOrd="0" presId="urn:microsoft.com/office/officeart/2005/8/layout/chevron2"/>
    <dgm:cxn modelId="{F11D7C1D-F7FD-420B-9216-714AC1819EC9}" type="presParOf" srcId="{119B2335-DC41-4BD5-8CB2-29FC5C666A02}" destId="{BAC4818A-AC58-41E1-9415-493D464A9D0A}" srcOrd="0" destOrd="0" presId="urn:microsoft.com/office/officeart/2005/8/layout/chevron2"/>
    <dgm:cxn modelId="{9F1FE53D-8845-4CA3-8946-FF6F74699069}" type="presParOf" srcId="{119B2335-DC41-4BD5-8CB2-29FC5C666A02}" destId="{C2E7B428-BFFE-4E78-A452-515E9089C5E5}" srcOrd="1" destOrd="0" presId="urn:microsoft.com/office/officeart/2005/8/layout/chevron2"/>
    <dgm:cxn modelId="{DB75FF79-3A67-4E95-B99E-B79E1D605F49}" type="presParOf" srcId="{00CD0C69-8DA7-49E9-A3F3-9D366C397C0E}" destId="{A6853E0B-98FC-4131-81A0-D3613B3C5733}" srcOrd="7" destOrd="0" presId="urn:microsoft.com/office/officeart/2005/8/layout/chevron2"/>
    <dgm:cxn modelId="{323F50BB-0F3B-42BD-B631-B2750F725998}" type="presParOf" srcId="{00CD0C69-8DA7-49E9-A3F3-9D366C397C0E}" destId="{A62F15BE-53AE-42DF-AD53-926831FE5B33}" srcOrd="8" destOrd="0" presId="urn:microsoft.com/office/officeart/2005/8/layout/chevron2"/>
    <dgm:cxn modelId="{C784E658-CF9E-49CF-A9E5-61A4047521DC}" type="presParOf" srcId="{A62F15BE-53AE-42DF-AD53-926831FE5B33}" destId="{9A8AB8AA-F1AB-408A-BBE5-66969F071372}" srcOrd="0" destOrd="0" presId="urn:microsoft.com/office/officeart/2005/8/layout/chevron2"/>
    <dgm:cxn modelId="{006475AF-3776-475F-8AF4-5E96949A1735}" type="presParOf" srcId="{A62F15BE-53AE-42DF-AD53-926831FE5B33}" destId="{92EDF621-3675-4D4D-A257-417B5BAD03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EC0BD-0815-499C-9424-F60EB344DE21}" type="doc">
      <dgm:prSet loTypeId="urn:microsoft.com/office/officeart/2005/8/layout/vList2" loCatId="list" qsTypeId="urn:microsoft.com/office/officeart/2005/8/quickstyle/3d7" qsCatId="3D" csTypeId="urn:microsoft.com/office/officeart/2005/8/colors/colorful5" csCatId="colorful" phldr="1"/>
      <dgm:spPr/>
    </dgm:pt>
    <dgm:pt modelId="{461DB3A8-CD55-4CD1-B432-E2D330CCD069}">
      <dgm:prSet phldrT="[Text]" custT="1"/>
      <dgm:spPr/>
      <dgm:t>
        <a:bodyPr/>
        <a:lstStyle/>
        <a:p>
          <a:pPr algn="ctr"/>
          <a:r>
            <a:rPr lang="id-ID" sz="2800" dirty="0" smtClean="0">
              <a:latin typeface="Segoe UI" pitchFamily="34" charset="0"/>
              <a:ea typeface="Segoe UI" pitchFamily="34" charset="0"/>
              <a:cs typeface="Segoe UI" pitchFamily="34" charset="0"/>
            </a:rPr>
            <a:t>Jelas</a:t>
          </a:r>
          <a:endParaRPr lang="id-ID" sz="2800" dirty="0">
            <a:latin typeface="Segoe UI" pitchFamily="34" charset="0"/>
            <a:ea typeface="Segoe UI" pitchFamily="34" charset="0"/>
            <a:cs typeface="Segoe UI" pitchFamily="34" charset="0"/>
          </a:endParaRPr>
        </a:p>
      </dgm:t>
    </dgm:pt>
    <dgm:pt modelId="{6D7EEEE9-C702-4413-9885-62261D0EE92F}" type="parTrans" cxnId="{45890615-96BB-4079-ABD8-74798BE12752}">
      <dgm:prSet/>
      <dgm:spPr/>
      <dgm:t>
        <a:bodyPr/>
        <a:lstStyle/>
        <a:p>
          <a:endParaRPr lang="id-ID"/>
        </a:p>
      </dgm:t>
    </dgm:pt>
    <dgm:pt modelId="{0C014DA4-6859-46C3-9A61-10300A5E9135}" type="sibTrans" cxnId="{45890615-96BB-4079-ABD8-74798BE12752}">
      <dgm:prSet/>
      <dgm:spPr/>
      <dgm:t>
        <a:bodyPr/>
        <a:lstStyle/>
        <a:p>
          <a:endParaRPr lang="id-ID"/>
        </a:p>
      </dgm:t>
    </dgm:pt>
    <dgm:pt modelId="{40701F65-6C4F-44B1-89A6-0AAE3BB1BF16}">
      <dgm:prSet phldrT="[Text]" custT="1"/>
      <dgm:spPr/>
      <dgm:t>
        <a:bodyPr/>
        <a:lstStyle/>
        <a:p>
          <a:pPr algn="ctr"/>
          <a:r>
            <a:rPr lang="id-ID" sz="2800" dirty="0" smtClean="0">
              <a:latin typeface="Segoe UI" pitchFamily="34" charset="0"/>
              <a:ea typeface="Segoe UI" pitchFamily="34" charset="0"/>
              <a:cs typeface="Segoe UI" pitchFamily="34" charset="0"/>
            </a:rPr>
            <a:t>Dapat dicapai</a:t>
          </a:r>
          <a:endParaRPr lang="id-ID" sz="2800" dirty="0">
            <a:latin typeface="Segoe UI" pitchFamily="34" charset="0"/>
            <a:ea typeface="Segoe UI" pitchFamily="34" charset="0"/>
            <a:cs typeface="Segoe UI" pitchFamily="34" charset="0"/>
          </a:endParaRPr>
        </a:p>
      </dgm:t>
    </dgm:pt>
    <dgm:pt modelId="{7DB8797B-0990-4757-9C4B-0E5CC207B999}" type="parTrans" cxnId="{5B9FE05E-B4D8-4B48-9ABB-71C69C2D0750}">
      <dgm:prSet/>
      <dgm:spPr/>
      <dgm:t>
        <a:bodyPr/>
        <a:lstStyle/>
        <a:p>
          <a:endParaRPr lang="id-ID"/>
        </a:p>
      </dgm:t>
    </dgm:pt>
    <dgm:pt modelId="{A5BBE230-A4EA-46EB-AF6D-874274FC05CB}" type="sibTrans" cxnId="{5B9FE05E-B4D8-4B48-9ABB-71C69C2D0750}">
      <dgm:prSet/>
      <dgm:spPr/>
      <dgm:t>
        <a:bodyPr/>
        <a:lstStyle/>
        <a:p>
          <a:endParaRPr lang="id-ID"/>
        </a:p>
      </dgm:t>
    </dgm:pt>
    <dgm:pt modelId="{25E91FD4-2ECA-4099-83B8-E5AEF80EDC71}">
      <dgm:prSet phldrT="[Text]" custT="1"/>
      <dgm:spPr/>
      <dgm:t>
        <a:bodyPr/>
        <a:lstStyle/>
        <a:p>
          <a:pPr algn="ctr"/>
          <a:r>
            <a:rPr lang="id-ID" sz="2400" dirty="0" smtClean="0">
              <a:latin typeface="Segoe UI" pitchFamily="34" charset="0"/>
              <a:ea typeface="Segoe UI" pitchFamily="34" charset="0"/>
              <a:cs typeface="Segoe UI" pitchFamily="34" charset="0"/>
            </a:rPr>
            <a:t>Memiliki target waktu</a:t>
          </a:r>
          <a:endParaRPr lang="id-ID" sz="2400" dirty="0">
            <a:latin typeface="Segoe UI" pitchFamily="34" charset="0"/>
            <a:ea typeface="Segoe UI" pitchFamily="34" charset="0"/>
            <a:cs typeface="Segoe UI" pitchFamily="34" charset="0"/>
          </a:endParaRPr>
        </a:p>
      </dgm:t>
    </dgm:pt>
    <dgm:pt modelId="{B1D19E2A-8A7C-422E-8283-C833C884035B}" type="parTrans" cxnId="{730CA92F-1169-49BC-855C-2FD7D762F430}">
      <dgm:prSet/>
      <dgm:spPr/>
      <dgm:t>
        <a:bodyPr/>
        <a:lstStyle/>
        <a:p>
          <a:endParaRPr lang="id-ID"/>
        </a:p>
      </dgm:t>
    </dgm:pt>
    <dgm:pt modelId="{B048789D-4CB5-4BBE-904B-20254F3A7161}" type="sibTrans" cxnId="{730CA92F-1169-49BC-855C-2FD7D762F430}">
      <dgm:prSet/>
      <dgm:spPr/>
      <dgm:t>
        <a:bodyPr/>
        <a:lstStyle/>
        <a:p>
          <a:endParaRPr lang="id-ID"/>
        </a:p>
      </dgm:t>
    </dgm:pt>
    <dgm:pt modelId="{F1E3CB80-97B9-40C4-8FD9-FC16E011047F}">
      <dgm:prSet phldrT="[Text]" custT="1"/>
      <dgm:spPr/>
      <dgm:t>
        <a:bodyPr/>
        <a:lstStyle/>
        <a:p>
          <a:pPr algn="ctr"/>
          <a:r>
            <a:rPr lang="id-ID" sz="2800" dirty="0" smtClean="0">
              <a:latin typeface="Segoe UI" pitchFamily="34" charset="0"/>
              <a:ea typeface="Segoe UI" pitchFamily="34" charset="0"/>
              <a:cs typeface="Segoe UI" pitchFamily="34" charset="0"/>
            </a:rPr>
            <a:t>Dapat diukur</a:t>
          </a:r>
          <a:endParaRPr lang="id-ID" sz="2800" dirty="0">
            <a:latin typeface="Segoe UI" pitchFamily="34" charset="0"/>
            <a:ea typeface="Segoe UI" pitchFamily="34" charset="0"/>
            <a:cs typeface="Segoe UI" pitchFamily="34" charset="0"/>
          </a:endParaRPr>
        </a:p>
      </dgm:t>
    </dgm:pt>
    <dgm:pt modelId="{B844FD02-32E8-461A-8A93-AF1BE32A241E}" type="parTrans" cxnId="{54210D1D-FB25-4BD3-91BE-135519086617}">
      <dgm:prSet/>
      <dgm:spPr/>
      <dgm:t>
        <a:bodyPr/>
        <a:lstStyle/>
        <a:p>
          <a:endParaRPr lang="id-ID"/>
        </a:p>
      </dgm:t>
    </dgm:pt>
    <dgm:pt modelId="{539935FA-8229-4075-BBB4-2D051273DFEF}" type="sibTrans" cxnId="{54210D1D-FB25-4BD3-91BE-135519086617}">
      <dgm:prSet/>
      <dgm:spPr/>
      <dgm:t>
        <a:bodyPr/>
        <a:lstStyle/>
        <a:p>
          <a:endParaRPr lang="id-ID"/>
        </a:p>
      </dgm:t>
    </dgm:pt>
    <dgm:pt modelId="{7AA32A39-AB32-431B-A4F2-64E9F9121542}">
      <dgm:prSet phldrT="[Text]" custT="1"/>
      <dgm:spPr/>
      <dgm:t>
        <a:bodyPr/>
        <a:lstStyle/>
        <a:p>
          <a:pPr algn="ctr"/>
          <a:r>
            <a:rPr lang="id-ID" sz="2800" dirty="0" smtClean="0">
              <a:latin typeface="Segoe UI" pitchFamily="34" charset="0"/>
              <a:ea typeface="Segoe UI" pitchFamily="34" charset="0"/>
              <a:cs typeface="Segoe UI" pitchFamily="34" charset="0"/>
            </a:rPr>
            <a:t>Relevan</a:t>
          </a:r>
          <a:endParaRPr lang="id-ID" sz="2800" dirty="0">
            <a:latin typeface="Segoe UI" pitchFamily="34" charset="0"/>
            <a:ea typeface="Segoe UI" pitchFamily="34" charset="0"/>
            <a:cs typeface="Segoe UI" pitchFamily="34" charset="0"/>
          </a:endParaRPr>
        </a:p>
      </dgm:t>
    </dgm:pt>
    <dgm:pt modelId="{0E6C3B12-60AB-416E-ADD7-D2B6FF8413FF}" type="parTrans" cxnId="{CD922523-52B7-470D-993A-CA56A2354983}">
      <dgm:prSet/>
      <dgm:spPr/>
      <dgm:t>
        <a:bodyPr/>
        <a:lstStyle/>
        <a:p>
          <a:endParaRPr lang="id-ID"/>
        </a:p>
      </dgm:t>
    </dgm:pt>
    <dgm:pt modelId="{8D69E28B-D440-4EDB-84A8-15003C628EA1}" type="sibTrans" cxnId="{CD922523-52B7-470D-993A-CA56A2354983}">
      <dgm:prSet/>
      <dgm:spPr/>
      <dgm:t>
        <a:bodyPr/>
        <a:lstStyle/>
        <a:p>
          <a:endParaRPr lang="id-ID"/>
        </a:p>
      </dgm:t>
    </dgm:pt>
    <dgm:pt modelId="{30CE508E-559F-451F-84EE-6823352D92E5}" type="pres">
      <dgm:prSet presAssocID="{826EC0BD-0815-499C-9424-F60EB344DE21}" presName="linear" presStyleCnt="0">
        <dgm:presLayoutVars>
          <dgm:animLvl val="lvl"/>
          <dgm:resizeHandles val="exact"/>
        </dgm:presLayoutVars>
      </dgm:prSet>
      <dgm:spPr/>
    </dgm:pt>
    <dgm:pt modelId="{CD4D21B0-A694-4507-860C-C0A49D83A75A}" type="pres">
      <dgm:prSet presAssocID="{461DB3A8-CD55-4CD1-B432-E2D330CCD069}" presName="parentText" presStyleLbl="node1" presStyleIdx="0" presStyleCnt="5">
        <dgm:presLayoutVars>
          <dgm:chMax val="0"/>
          <dgm:bulletEnabled val="1"/>
        </dgm:presLayoutVars>
      </dgm:prSet>
      <dgm:spPr/>
      <dgm:t>
        <a:bodyPr/>
        <a:lstStyle/>
        <a:p>
          <a:endParaRPr lang="id-ID"/>
        </a:p>
      </dgm:t>
    </dgm:pt>
    <dgm:pt modelId="{B82E57C9-F43D-44AF-B469-36B9ED5E38A3}" type="pres">
      <dgm:prSet presAssocID="{0C014DA4-6859-46C3-9A61-10300A5E9135}" presName="spacer" presStyleCnt="0"/>
      <dgm:spPr/>
    </dgm:pt>
    <dgm:pt modelId="{D5F72165-BB9E-4778-9C8E-E6B2B0F45157}" type="pres">
      <dgm:prSet presAssocID="{F1E3CB80-97B9-40C4-8FD9-FC16E011047F}" presName="parentText" presStyleLbl="node1" presStyleIdx="1" presStyleCnt="5">
        <dgm:presLayoutVars>
          <dgm:chMax val="0"/>
          <dgm:bulletEnabled val="1"/>
        </dgm:presLayoutVars>
      </dgm:prSet>
      <dgm:spPr/>
      <dgm:t>
        <a:bodyPr/>
        <a:lstStyle/>
        <a:p>
          <a:endParaRPr lang="id-ID"/>
        </a:p>
      </dgm:t>
    </dgm:pt>
    <dgm:pt modelId="{BFA4E6A7-B495-499D-A0A6-C3D413162B62}" type="pres">
      <dgm:prSet presAssocID="{539935FA-8229-4075-BBB4-2D051273DFEF}" presName="spacer" presStyleCnt="0"/>
      <dgm:spPr/>
    </dgm:pt>
    <dgm:pt modelId="{13E245CF-22FB-4F22-B513-D071E6E61334}" type="pres">
      <dgm:prSet presAssocID="{7AA32A39-AB32-431B-A4F2-64E9F9121542}" presName="parentText" presStyleLbl="node1" presStyleIdx="2" presStyleCnt="5">
        <dgm:presLayoutVars>
          <dgm:chMax val="0"/>
          <dgm:bulletEnabled val="1"/>
        </dgm:presLayoutVars>
      </dgm:prSet>
      <dgm:spPr/>
      <dgm:t>
        <a:bodyPr/>
        <a:lstStyle/>
        <a:p>
          <a:endParaRPr lang="id-ID"/>
        </a:p>
      </dgm:t>
    </dgm:pt>
    <dgm:pt modelId="{1A7D2118-6248-4B25-8675-D5F7904A2D12}" type="pres">
      <dgm:prSet presAssocID="{8D69E28B-D440-4EDB-84A8-15003C628EA1}" presName="spacer" presStyleCnt="0"/>
      <dgm:spPr/>
    </dgm:pt>
    <dgm:pt modelId="{67360E1F-6FE9-4883-8090-EA4FA8507390}" type="pres">
      <dgm:prSet presAssocID="{40701F65-6C4F-44B1-89A6-0AAE3BB1BF16}" presName="parentText" presStyleLbl="node1" presStyleIdx="3" presStyleCnt="5">
        <dgm:presLayoutVars>
          <dgm:chMax val="0"/>
          <dgm:bulletEnabled val="1"/>
        </dgm:presLayoutVars>
      </dgm:prSet>
      <dgm:spPr/>
      <dgm:t>
        <a:bodyPr/>
        <a:lstStyle/>
        <a:p>
          <a:endParaRPr lang="id-ID"/>
        </a:p>
      </dgm:t>
    </dgm:pt>
    <dgm:pt modelId="{FFF3741F-801E-4A8C-AF82-BB0548D25D54}" type="pres">
      <dgm:prSet presAssocID="{A5BBE230-A4EA-46EB-AF6D-874274FC05CB}" presName="spacer" presStyleCnt="0"/>
      <dgm:spPr/>
    </dgm:pt>
    <dgm:pt modelId="{FAF82666-C0E0-4B7B-845F-CB02697C6CA1}" type="pres">
      <dgm:prSet presAssocID="{25E91FD4-2ECA-4099-83B8-E5AEF80EDC71}" presName="parentText" presStyleLbl="node1" presStyleIdx="4" presStyleCnt="5">
        <dgm:presLayoutVars>
          <dgm:chMax val="0"/>
          <dgm:bulletEnabled val="1"/>
        </dgm:presLayoutVars>
      </dgm:prSet>
      <dgm:spPr/>
      <dgm:t>
        <a:bodyPr/>
        <a:lstStyle/>
        <a:p>
          <a:endParaRPr lang="id-ID"/>
        </a:p>
      </dgm:t>
    </dgm:pt>
  </dgm:ptLst>
  <dgm:cxnLst>
    <dgm:cxn modelId="{8F550076-4CA4-40F5-A603-A71D6429401F}" type="presOf" srcId="{7AA32A39-AB32-431B-A4F2-64E9F9121542}" destId="{13E245CF-22FB-4F22-B513-D071E6E61334}" srcOrd="0" destOrd="0" presId="urn:microsoft.com/office/officeart/2005/8/layout/vList2"/>
    <dgm:cxn modelId="{45890615-96BB-4079-ABD8-74798BE12752}" srcId="{826EC0BD-0815-499C-9424-F60EB344DE21}" destId="{461DB3A8-CD55-4CD1-B432-E2D330CCD069}" srcOrd="0" destOrd="0" parTransId="{6D7EEEE9-C702-4413-9885-62261D0EE92F}" sibTransId="{0C014DA4-6859-46C3-9A61-10300A5E9135}"/>
    <dgm:cxn modelId="{8956E2DD-08FD-433C-AB4C-5E62B02F57EC}" type="presOf" srcId="{40701F65-6C4F-44B1-89A6-0AAE3BB1BF16}" destId="{67360E1F-6FE9-4883-8090-EA4FA8507390}" srcOrd="0" destOrd="0" presId="urn:microsoft.com/office/officeart/2005/8/layout/vList2"/>
    <dgm:cxn modelId="{C0F72C80-AA92-44CC-80FC-41D9AED5349B}" type="presOf" srcId="{F1E3CB80-97B9-40C4-8FD9-FC16E011047F}" destId="{D5F72165-BB9E-4778-9C8E-E6B2B0F45157}" srcOrd="0" destOrd="0" presId="urn:microsoft.com/office/officeart/2005/8/layout/vList2"/>
    <dgm:cxn modelId="{08BC7095-CB5F-4BF4-AD95-925C10BC1B1F}" type="presOf" srcId="{826EC0BD-0815-499C-9424-F60EB344DE21}" destId="{30CE508E-559F-451F-84EE-6823352D92E5}" srcOrd="0" destOrd="0" presId="urn:microsoft.com/office/officeart/2005/8/layout/vList2"/>
    <dgm:cxn modelId="{12C42AE9-F6EB-4557-A0B8-D9A84AE375B6}" type="presOf" srcId="{461DB3A8-CD55-4CD1-B432-E2D330CCD069}" destId="{CD4D21B0-A694-4507-860C-C0A49D83A75A}" srcOrd="0" destOrd="0" presId="urn:microsoft.com/office/officeart/2005/8/layout/vList2"/>
    <dgm:cxn modelId="{54210D1D-FB25-4BD3-91BE-135519086617}" srcId="{826EC0BD-0815-499C-9424-F60EB344DE21}" destId="{F1E3CB80-97B9-40C4-8FD9-FC16E011047F}" srcOrd="1" destOrd="0" parTransId="{B844FD02-32E8-461A-8A93-AF1BE32A241E}" sibTransId="{539935FA-8229-4075-BBB4-2D051273DFEF}"/>
    <dgm:cxn modelId="{CD922523-52B7-470D-993A-CA56A2354983}" srcId="{826EC0BD-0815-499C-9424-F60EB344DE21}" destId="{7AA32A39-AB32-431B-A4F2-64E9F9121542}" srcOrd="2" destOrd="0" parTransId="{0E6C3B12-60AB-416E-ADD7-D2B6FF8413FF}" sibTransId="{8D69E28B-D440-4EDB-84A8-15003C628EA1}"/>
    <dgm:cxn modelId="{31482372-C861-483E-A237-42FB86A0FFF9}" type="presOf" srcId="{25E91FD4-2ECA-4099-83B8-E5AEF80EDC71}" destId="{FAF82666-C0E0-4B7B-845F-CB02697C6CA1}" srcOrd="0" destOrd="0" presId="urn:microsoft.com/office/officeart/2005/8/layout/vList2"/>
    <dgm:cxn modelId="{5B9FE05E-B4D8-4B48-9ABB-71C69C2D0750}" srcId="{826EC0BD-0815-499C-9424-F60EB344DE21}" destId="{40701F65-6C4F-44B1-89A6-0AAE3BB1BF16}" srcOrd="3" destOrd="0" parTransId="{7DB8797B-0990-4757-9C4B-0E5CC207B999}" sibTransId="{A5BBE230-A4EA-46EB-AF6D-874274FC05CB}"/>
    <dgm:cxn modelId="{730CA92F-1169-49BC-855C-2FD7D762F430}" srcId="{826EC0BD-0815-499C-9424-F60EB344DE21}" destId="{25E91FD4-2ECA-4099-83B8-E5AEF80EDC71}" srcOrd="4" destOrd="0" parTransId="{B1D19E2A-8A7C-422E-8283-C833C884035B}" sibTransId="{B048789D-4CB5-4BBE-904B-20254F3A7161}"/>
    <dgm:cxn modelId="{BCA7D0B3-E276-4204-8A58-9F41E843223A}" type="presParOf" srcId="{30CE508E-559F-451F-84EE-6823352D92E5}" destId="{CD4D21B0-A694-4507-860C-C0A49D83A75A}" srcOrd="0" destOrd="0" presId="urn:microsoft.com/office/officeart/2005/8/layout/vList2"/>
    <dgm:cxn modelId="{F0EC9AE5-4131-4E31-B6D6-8254992AFF5E}" type="presParOf" srcId="{30CE508E-559F-451F-84EE-6823352D92E5}" destId="{B82E57C9-F43D-44AF-B469-36B9ED5E38A3}" srcOrd="1" destOrd="0" presId="urn:microsoft.com/office/officeart/2005/8/layout/vList2"/>
    <dgm:cxn modelId="{77881FE6-D50A-4812-8C21-DC2D51C8BC5F}" type="presParOf" srcId="{30CE508E-559F-451F-84EE-6823352D92E5}" destId="{D5F72165-BB9E-4778-9C8E-E6B2B0F45157}" srcOrd="2" destOrd="0" presId="urn:microsoft.com/office/officeart/2005/8/layout/vList2"/>
    <dgm:cxn modelId="{E226E898-9529-4C6C-844A-AAA16584C24B}" type="presParOf" srcId="{30CE508E-559F-451F-84EE-6823352D92E5}" destId="{BFA4E6A7-B495-499D-A0A6-C3D413162B62}" srcOrd="3" destOrd="0" presId="urn:microsoft.com/office/officeart/2005/8/layout/vList2"/>
    <dgm:cxn modelId="{EF14011F-6044-4AAE-AED6-39F660CD95DC}" type="presParOf" srcId="{30CE508E-559F-451F-84EE-6823352D92E5}" destId="{13E245CF-22FB-4F22-B513-D071E6E61334}" srcOrd="4" destOrd="0" presId="urn:microsoft.com/office/officeart/2005/8/layout/vList2"/>
    <dgm:cxn modelId="{C9D03386-CD61-4464-BCE2-50E21A22D727}" type="presParOf" srcId="{30CE508E-559F-451F-84EE-6823352D92E5}" destId="{1A7D2118-6248-4B25-8675-D5F7904A2D12}" srcOrd="5" destOrd="0" presId="urn:microsoft.com/office/officeart/2005/8/layout/vList2"/>
    <dgm:cxn modelId="{B6478AC9-CDC8-4334-BF33-908F411208B6}" type="presParOf" srcId="{30CE508E-559F-451F-84EE-6823352D92E5}" destId="{67360E1F-6FE9-4883-8090-EA4FA8507390}" srcOrd="6" destOrd="0" presId="urn:microsoft.com/office/officeart/2005/8/layout/vList2"/>
    <dgm:cxn modelId="{244A966D-60D8-4A96-945A-AEE57CE0077E}" type="presParOf" srcId="{30CE508E-559F-451F-84EE-6823352D92E5}" destId="{FFF3741F-801E-4A8C-AF82-BB0548D25D54}" srcOrd="7" destOrd="0" presId="urn:microsoft.com/office/officeart/2005/8/layout/vList2"/>
    <dgm:cxn modelId="{6176FFAB-4912-47BC-AD4F-7F971B3BE921}" type="presParOf" srcId="{30CE508E-559F-451F-84EE-6823352D92E5}" destId="{FAF82666-C0E0-4B7B-845F-CB02697C6C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7221E-B37C-4695-B960-FCD78759DE12}">
      <dsp:nvSpPr>
        <dsp:cNvPr id="0" name=""/>
        <dsp:cNvSpPr/>
      </dsp:nvSpPr>
      <dsp:spPr>
        <a:xfrm>
          <a:off x="3333" y="956369"/>
          <a:ext cx="2219721" cy="110986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latin typeface="Segoe UI" pitchFamily="34" charset="0"/>
              <a:ea typeface="Segoe UI" pitchFamily="34" charset="0"/>
              <a:cs typeface="Segoe UI" pitchFamily="34" charset="0"/>
            </a:rPr>
            <a:t>Penilaian Prestasi Kerja PNS terdiri atas:</a:t>
          </a:r>
          <a:endParaRPr lang="id-ID" sz="1900" kern="1200" dirty="0">
            <a:latin typeface="Segoe UI" pitchFamily="34" charset="0"/>
            <a:ea typeface="Segoe UI" pitchFamily="34" charset="0"/>
            <a:cs typeface="Segoe UI" pitchFamily="34" charset="0"/>
          </a:endParaRPr>
        </a:p>
      </dsp:txBody>
      <dsp:txXfrm>
        <a:off x="35840" y="988876"/>
        <a:ext cx="2154707" cy="1044846"/>
      </dsp:txXfrm>
    </dsp:sp>
    <dsp:sp modelId="{E91D2988-2C92-4725-A47B-A5110C470413}">
      <dsp:nvSpPr>
        <dsp:cNvPr id="0" name=""/>
        <dsp:cNvSpPr/>
      </dsp:nvSpPr>
      <dsp:spPr>
        <a:xfrm rot="19457599">
          <a:off x="2120280" y="1159168"/>
          <a:ext cx="1093438" cy="66093"/>
        </a:xfrm>
        <a:custGeom>
          <a:avLst/>
          <a:gdLst/>
          <a:ahLst/>
          <a:cxnLst/>
          <a:rect l="0" t="0" r="0" b="0"/>
          <a:pathLst>
            <a:path>
              <a:moveTo>
                <a:pt x="0" y="33046"/>
              </a:moveTo>
              <a:lnTo>
                <a:pt x="1093438" y="33046"/>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639664" y="1164879"/>
        <a:ext cx="54671" cy="54671"/>
      </dsp:txXfrm>
    </dsp:sp>
    <dsp:sp modelId="{022BFA8B-8702-4ED0-BCD3-F2C65A74609E}">
      <dsp:nvSpPr>
        <dsp:cNvPr id="0" name=""/>
        <dsp:cNvSpPr/>
      </dsp:nvSpPr>
      <dsp:spPr>
        <a:xfrm>
          <a:off x="3110944" y="318199"/>
          <a:ext cx="2219721" cy="110986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latin typeface="Segoe UI" pitchFamily="34" charset="0"/>
              <a:ea typeface="Segoe UI" pitchFamily="34" charset="0"/>
              <a:cs typeface="Segoe UI" pitchFamily="34" charset="0"/>
            </a:rPr>
            <a:t>Sasaran Kerja Pegawai (SKP) </a:t>
          </a:r>
        </a:p>
        <a:p>
          <a:pPr lvl="0" algn="ctr" defTabSz="844550">
            <a:lnSpc>
              <a:spcPct val="90000"/>
            </a:lnSpc>
            <a:spcBef>
              <a:spcPct val="0"/>
            </a:spcBef>
            <a:spcAft>
              <a:spcPct val="35000"/>
            </a:spcAft>
          </a:pPr>
          <a:r>
            <a:rPr lang="id-ID" sz="1900" kern="1200" dirty="0" smtClean="0">
              <a:latin typeface="Segoe UI" pitchFamily="34" charset="0"/>
              <a:ea typeface="Segoe UI" pitchFamily="34" charset="0"/>
              <a:cs typeface="Segoe UI" pitchFamily="34" charset="0"/>
            </a:rPr>
            <a:t>= 60%</a:t>
          </a:r>
          <a:endParaRPr lang="id-ID" sz="1900" kern="1200" dirty="0">
            <a:latin typeface="Segoe UI" pitchFamily="34" charset="0"/>
            <a:ea typeface="Segoe UI" pitchFamily="34" charset="0"/>
            <a:cs typeface="Segoe UI" pitchFamily="34" charset="0"/>
          </a:endParaRPr>
        </a:p>
      </dsp:txBody>
      <dsp:txXfrm>
        <a:off x="3143451" y="350706"/>
        <a:ext cx="2154707" cy="1044846"/>
      </dsp:txXfrm>
    </dsp:sp>
    <dsp:sp modelId="{9AD70EC7-9609-4305-AB66-96C9F38D8F68}">
      <dsp:nvSpPr>
        <dsp:cNvPr id="0" name=""/>
        <dsp:cNvSpPr/>
      </dsp:nvSpPr>
      <dsp:spPr>
        <a:xfrm rot="2142401">
          <a:off x="2120280" y="1797338"/>
          <a:ext cx="1093438" cy="66093"/>
        </a:xfrm>
        <a:custGeom>
          <a:avLst/>
          <a:gdLst/>
          <a:ahLst/>
          <a:cxnLst/>
          <a:rect l="0" t="0" r="0" b="0"/>
          <a:pathLst>
            <a:path>
              <a:moveTo>
                <a:pt x="0" y="33046"/>
              </a:moveTo>
              <a:lnTo>
                <a:pt x="1093438" y="33046"/>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639664" y="1803049"/>
        <a:ext cx="54671" cy="54671"/>
      </dsp:txXfrm>
    </dsp:sp>
    <dsp:sp modelId="{E9F89723-7815-4543-A94B-A18C56AF6F25}">
      <dsp:nvSpPr>
        <dsp:cNvPr id="0" name=""/>
        <dsp:cNvSpPr/>
      </dsp:nvSpPr>
      <dsp:spPr>
        <a:xfrm>
          <a:off x="3110944" y="1594539"/>
          <a:ext cx="2219721" cy="110986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d-ID" sz="1900" kern="1200" dirty="0" smtClean="0">
              <a:latin typeface="Segoe UI" pitchFamily="34" charset="0"/>
              <a:ea typeface="Segoe UI" pitchFamily="34" charset="0"/>
              <a:cs typeface="Segoe UI" pitchFamily="34" charset="0"/>
            </a:rPr>
            <a:t>Perilaku Kerja (PK) = 40%</a:t>
          </a:r>
          <a:endParaRPr lang="id-ID" sz="1900" kern="1200" dirty="0">
            <a:latin typeface="Segoe UI" pitchFamily="34" charset="0"/>
            <a:ea typeface="Segoe UI" pitchFamily="34" charset="0"/>
            <a:cs typeface="Segoe UI" pitchFamily="34" charset="0"/>
          </a:endParaRPr>
        </a:p>
      </dsp:txBody>
      <dsp:txXfrm>
        <a:off x="3143451" y="1627046"/>
        <a:ext cx="2154707" cy="1044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28DE-0C46-472C-8149-E62C3D10597F}">
      <dsp:nvSpPr>
        <dsp:cNvPr id="0" name=""/>
        <dsp:cNvSpPr/>
      </dsp:nvSpPr>
      <dsp:spPr>
        <a:xfrm rot="5400000">
          <a:off x="-117204" y="119700"/>
          <a:ext cx="781365" cy="546955"/>
        </a:xfrm>
        <a:prstGeom prst="chevron">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smtClean="0"/>
            <a:t>1</a:t>
          </a:r>
          <a:endParaRPr lang="id-ID" sz="1500" kern="1200" dirty="0"/>
        </a:p>
      </dsp:txBody>
      <dsp:txXfrm rot="-5400000">
        <a:off x="2" y="275973"/>
        <a:ext cx="546955" cy="234410"/>
      </dsp:txXfrm>
    </dsp:sp>
    <dsp:sp modelId="{B49B0B0E-E51A-4659-BA41-5337AA6BD012}">
      <dsp:nvSpPr>
        <dsp:cNvPr id="0" name=""/>
        <dsp:cNvSpPr/>
      </dsp:nvSpPr>
      <dsp:spPr>
        <a:xfrm rot="5400000">
          <a:off x="3486634" y="-2937183"/>
          <a:ext cx="507887" cy="6387244"/>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d-ID" sz="2800" b="0" kern="1200" dirty="0" smtClean="0">
              <a:solidFill>
                <a:schemeClr val="accent1">
                  <a:lumMod val="50000"/>
                </a:schemeClr>
              </a:solidFill>
              <a:effectLst/>
              <a:latin typeface="Segoe UI" pitchFamily="34" charset="0"/>
              <a:ea typeface="Segoe UI" pitchFamily="34" charset="0"/>
              <a:cs typeface="Segoe UI" pitchFamily="34" charset="0"/>
            </a:rPr>
            <a:t>objektif</a:t>
          </a:r>
          <a:endParaRPr lang="id-ID" sz="2800" b="0" kern="1200" dirty="0">
            <a:solidFill>
              <a:schemeClr val="accent1">
                <a:lumMod val="50000"/>
              </a:schemeClr>
            </a:solidFill>
            <a:effectLst/>
            <a:latin typeface="Segoe UI" pitchFamily="34" charset="0"/>
            <a:ea typeface="Segoe UI" pitchFamily="34" charset="0"/>
            <a:cs typeface="Segoe UI" pitchFamily="34" charset="0"/>
          </a:endParaRPr>
        </a:p>
      </dsp:txBody>
      <dsp:txXfrm rot="-5400000">
        <a:off x="546956" y="27288"/>
        <a:ext cx="6362451" cy="458301"/>
      </dsp:txXfrm>
    </dsp:sp>
    <dsp:sp modelId="{BB1B8591-B9D7-4B6B-80AF-F390AD4AD5FC}">
      <dsp:nvSpPr>
        <dsp:cNvPr id="0" name=""/>
        <dsp:cNvSpPr/>
      </dsp:nvSpPr>
      <dsp:spPr>
        <a:xfrm rot="5400000">
          <a:off x="-117204" y="778773"/>
          <a:ext cx="781365" cy="546955"/>
        </a:xfrm>
        <a:prstGeom prst="chevron">
          <a:avLst/>
        </a:prstGeom>
        <a:gradFill rotWithShape="0">
          <a:gsLst>
            <a:gs pos="0">
              <a:schemeClr val="accent5">
                <a:hueOff val="1827658"/>
                <a:satOff val="199"/>
                <a:lumOff val="0"/>
                <a:alphaOff val="0"/>
                <a:tint val="98000"/>
                <a:lumMod val="114000"/>
              </a:schemeClr>
            </a:gs>
            <a:gs pos="100000">
              <a:schemeClr val="accent5">
                <a:hueOff val="1827658"/>
                <a:satOff val="199"/>
                <a:lumOff val="0"/>
                <a:alphaOff val="0"/>
                <a:shade val="90000"/>
                <a:lumMod val="84000"/>
              </a:schemeClr>
            </a:gs>
          </a:gsLst>
          <a:lin ang="5400000" scaled="0"/>
        </a:gradFill>
        <a:ln w="9525" cap="rnd" cmpd="sng" algn="ctr">
          <a:solidFill>
            <a:schemeClr val="accent5">
              <a:hueOff val="1827658"/>
              <a:satOff val="199"/>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2</a:t>
          </a:r>
          <a:endParaRPr lang="id-ID" sz="1500" kern="1200" dirty="0"/>
        </a:p>
      </dsp:txBody>
      <dsp:txXfrm rot="-5400000">
        <a:off x="2" y="935046"/>
        <a:ext cx="546955" cy="234410"/>
      </dsp:txXfrm>
    </dsp:sp>
    <dsp:sp modelId="{41DBA885-24D7-4AEE-BA31-E0EC5D57AE68}">
      <dsp:nvSpPr>
        <dsp:cNvPr id="0" name=""/>
        <dsp:cNvSpPr/>
      </dsp:nvSpPr>
      <dsp:spPr>
        <a:xfrm rot="5400000">
          <a:off x="3486634" y="-2278109"/>
          <a:ext cx="507887" cy="6387244"/>
        </a:xfrm>
        <a:prstGeom prst="round2SameRect">
          <a:avLst/>
        </a:prstGeom>
        <a:solidFill>
          <a:schemeClr val="lt1">
            <a:alpha val="90000"/>
            <a:hueOff val="0"/>
            <a:satOff val="0"/>
            <a:lumOff val="0"/>
            <a:alphaOff val="0"/>
          </a:schemeClr>
        </a:solidFill>
        <a:ln w="9525" cap="rnd" cmpd="sng" algn="ctr">
          <a:solidFill>
            <a:schemeClr val="accent5">
              <a:hueOff val="1827658"/>
              <a:satOff val="199"/>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d-ID" sz="2800" b="0" kern="1200" dirty="0" smtClean="0">
              <a:solidFill>
                <a:schemeClr val="accent1">
                  <a:lumMod val="50000"/>
                </a:schemeClr>
              </a:solidFill>
              <a:effectLst/>
              <a:latin typeface="Segoe UI" pitchFamily="34" charset="0"/>
              <a:ea typeface="Segoe UI" pitchFamily="34" charset="0"/>
              <a:cs typeface="Segoe UI" pitchFamily="34" charset="0"/>
            </a:rPr>
            <a:t>terukur</a:t>
          </a:r>
          <a:endParaRPr lang="id-ID" sz="2800" b="0" kern="1200" dirty="0">
            <a:solidFill>
              <a:schemeClr val="accent1">
                <a:lumMod val="50000"/>
              </a:schemeClr>
            </a:solidFill>
            <a:effectLst/>
            <a:latin typeface="Segoe UI" pitchFamily="34" charset="0"/>
            <a:ea typeface="Segoe UI" pitchFamily="34" charset="0"/>
            <a:cs typeface="Segoe UI" pitchFamily="34" charset="0"/>
          </a:endParaRPr>
        </a:p>
      </dsp:txBody>
      <dsp:txXfrm rot="-5400000">
        <a:off x="546956" y="686362"/>
        <a:ext cx="6362451" cy="458301"/>
      </dsp:txXfrm>
    </dsp:sp>
    <dsp:sp modelId="{8CA0A282-9CC2-47C5-BA0D-F54A33EB349E}">
      <dsp:nvSpPr>
        <dsp:cNvPr id="0" name=""/>
        <dsp:cNvSpPr/>
      </dsp:nvSpPr>
      <dsp:spPr>
        <a:xfrm rot="5400000">
          <a:off x="-117204" y="1437847"/>
          <a:ext cx="781365" cy="546955"/>
        </a:xfrm>
        <a:prstGeom prst="chevron">
          <a:avLst/>
        </a:prstGeom>
        <a:gradFill rotWithShape="0">
          <a:gsLst>
            <a:gs pos="0">
              <a:schemeClr val="accent5">
                <a:hueOff val="3655317"/>
                <a:satOff val="397"/>
                <a:lumOff val="-1"/>
                <a:alphaOff val="0"/>
                <a:tint val="98000"/>
                <a:lumMod val="114000"/>
              </a:schemeClr>
            </a:gs>
            <a:gs pos="100000">
              <a:schemeClr val="accent5">
                <a:hueOff val="3655317"/>
                <a:satOff val="397"/>
                <a:lumOff val="-1"/>
                <a:alphaOff val="0"/>
                <a:shade val="90000"/>
                <a:lumMod val="84000"/>
              </a:schemeClr>
            </a:gs>
          </a:gsLst>
          <a:lin ang="5400000" scaled="0"/>
        </a:gradFill>
        <a:ln w="9525" cap="rnd" cmpd="sng" algn="ctr">
          <a:solidFill>
            <a:schemeClr val="accent5">
              <a:hueOff val="3655317"/>
              <a:satOff val="397"/>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3</a:t>
          </a:r>
          <a:endParaRPr lang="id-ID" sz="1500" kern="1200" dirty="0"/>
        </a:p>
      </dsp:txBody>
      <dsp:txXfrm rot="-5400000">
        <a:off x="2" y="1594120"/>
        <a:ext cx="546955" cy="234410"/>
      </dsp:txXfrm>
    </dsp:sp>
    <dsp:sp modelId="{35DBB3F7-9CED-4154-AC27-45EDA2E85AE0}">
      <dsp:nvSpPr>
        <dsp:cNvPr id="0" name=""/>
        <dsp:cNvSpPr/>
      </dsp:nvSpPr>
      <dsp:spPr>
        <a:xfrm rot="5400000">
          <a:off x="3486634" y="-1619036"/>
          <a:ext cx="507887" cy="6387244"/>
        </a:xfrm>
        <a:prstGeom prst="round2SameRect">
          <a:avLst/>
        </a:prstGeom>
        <a:solidFill>
          <a:schemeClr val="lt1">
            <a:alpha val="90000"/>
            <a:hueOff val="0"/>
            <a:satOff val="0"/>
            <a:lumOff val="0"/>
            <a:alphaOff val="0"/>
          </a:schemeClr>
        </a:solidFill>
        <a:ln w="9525" cap="rnd" cmpd="sng" algn="ctr">
          <a:solidFill>
            <a:schemeClr val="accent5">
              <a:hueOff val="3655317"/>
              <a:satOff val="397"/>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d-ID" sz="2800" b="0" kern="1200" dirty="0" smtClean="0">
              <a:solidFill>
                <a:schemeClr val="accent1">
                  <a:lumMod val="50000"/>
                </a:schemeClr>
              </a:solidFill>
              <a:effectLst/>
              <a:latin typeface="Segoe UI" pitchFamily="34" charset="0"/>
              <a:ea typeface="Segoe UI" pitchFamily="34" charset="0"/>
              <a:cs typeface="Segoe UI" pitchFamily="34" charset="0"/>
            </a:rPr>
            <a:t>akuntabel</a:t>
          </a:r>
          <a:endParaRPr lang="id-ID" sz="2800" b="0" kern="1200" dirty="0">
            <a:solidFill>
              <a:schemeClr val="accent1">
                <a:lumMod val="50000"/>
              </a:schemeClr>
            </a:solidFill>
            <a:effectLst/>
            <a:latin typeface="Segoe UI" pitchFamily="34" charset="0"/>
            <a:ea typeface="Segoe UI" pitchFamily="34" charset="0"/>
            <a:cs typeface="Segoe UI" pitchFamily="34" charset="0"/>
          </a:endParaRPr>
        </a:p>
      </dsp:txBody>
      <dsp:txXfrm rot="-5400000">
        <a:off x="546956" y="1345435"/>
        <a:ext cx="6362451" cy="458301"/>
      </dsp:txXfrm>
    </dsp:sp>
    <dsp:sp modelId="{BAC4818A-AC58-41E1-9415-493D464A9D0A}">
      <dsp:nvSpPr>
        <dsp:cNvPr id="0" name=""/>
        <dsp:cNvSpPr/>
      </dsp:nvSpPr>
      <dsp:spPr>
        <a:xfrm rot="5400000">
          <a:off x="-117204" y="2096920"/>
          <a:ext cx="781365" cy="546955"/>
        </a:xfrm>
        <a:prstGeom prst="chevron">
          <a:avLst/>
        </a:prstGeom>
        <a:gradFill rotWithShape="0">
          <a:gsLst>
            <a:gs pos="0">
              <a:schemeClr val="accent5">
                <a:hueOff val="5482975"/>
                <a:satOff val="596"/>
                <a:lumOff val="-1"/>
                <a:alphaOff val="0"/>
                <a:tint val="98000"/>
                <a:lumMod val="114000"/>
              </a:schemeClr>
            </a:gs>
            <a:gs pos="100000">
              <a:schemeClr val="accent5">
                <a:hueOff val="5482975"/>
                <a:satOff val="596"/>
                <a:lumOff val="-1"/>
                <a:alphaOff val="0"/>
                <a:shade val="90000"/>
                <a:lumMod val="84000"/>
              </a:schemeClr>
            </a:gs>
          </a:gsLst>
          <a:lin ang="5400000" scaled="0"/>
        </a:gradFill>
        <a:ln w="9525" cap="rnd" cmpd="sng" algn="ctr">
          <a:solidFill>
            <a:schemeClr val="accent5">
              <a:hueOff val="5482975"/>
              <a:satOff val="596"/>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4</a:t>
          </a:r>
          <a:endParaRPr lang="id-ID" sz="1500" kern="1200" dirty="0"/>
        </a:p>
      </dsp:txBody>
      <dsp:txXfrm rot="-5400000">
        <a:off x="2" y="2253193"/>
        <a:ext cx="546955" cy="234410"/>
      </dsp:txXfrm>
    </dsp:sp>
    <dsp:sp modelId="{C2E7B428-BFFE-4E78-A452-515E9089C5E5}">
      <dsp:nvSpPr>
        <dsp:cNvPr id="0" name=""/>
        <dsp:cNvSpPr/>
      </dsp:nvSpPr>
      <dsp:spPr>
        <a:xfrm rot="5400000">
          <a:off x="3486634" y="-959962"/>
          <a:ext cx="507887" cy="6387244"/>
        </a:xfrm>
        <a:prstGeom prst="round2SameRect">
          <a:avLst/>
        </a:prstGeom>
        <a:solidFill>
          <a:schemeClr val="lt1">
            <a:alpha val="90000"/>
            <a:hueOff val="0"/>
            <a:satOff val="0"/>
            <a:lumOff val="0"/>
            <a:alphaOff val="0"/>
          </a:schemeClr>
        </a:solidFill>
        <a:ln w="9525" cap="rnd" cmpd="sng" algn="ctr">
          <a:solidFill>
            <a:schemeClr val="accent5">
              <a:hueOff val="5482975"/>
              <a:satOff val="596"/>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d-ID" sz="2800" b="0" kern="1200" dirty="0" smtClean="0">
              <a:solidFill>
                <a:schemeClr val="accent1">
                  <a:lumMod val="50000"/>
                </a:schemeClr>
              </a:solidFill>
              <a:effectLst/>
              <a:latin typeface="Segoe UI" pitchFamily="34" charset="0"/>
              <a:ea typeface="Segoe UI" pitchFamily="34" charset="0"/>
              <a:cs typeface="Segoe UI" pitchFamily="34" charset="0"/>
            </a:rPr>
            <a:t>partisipatif</a:t>
          </a:r>
          <a:endParaRPr lang="id-ID" sz="2800" b="0" kern="1200" dirty="0">
            <a:solidFill>
              <a:schemeClr val="accent1">
                <a:lumMod val="50000"/>
              </a:schemeClr>
            </a:solidFill>
            <a:effectLst/>
            <a:latin typeface="Segoe UI" pitchFamily="34" charset="0"/>
            <a:ea typeface="Segoe UI" pitchFamily="34" charset="0"/>
            <a:cs typeface="Segoe UI" pitchFamily="34" charset="0"/>
          </a:endParaRPr>
        </a:p>
      </dsp:txBody>
      <dsp:txXfrm rot="-5400000">
        <a:off x="546956" y="2004509"/>
        <a:ext cx="6362451" cy="458301"/>
      </dsp:txXfrm>
    </dsp:sp>
    <dsp:sp modelId="{9A8AB8AA-F1AB-408A-BBE5-66969F071372}">
      <dsp:nvSpPr>
        <dsp:cNvPr id="0" name=""/>
        <dsp:cNvSpPr/>
      </dsp:nvSpPr>
      <dsp:spPr>
        <a:xfrm rot="5400000">
          <a:off x="-117204" y="2755994"/>
          <a:ext cx="781365" cy="546955"/>
        </a:xfrm>
        <a:prstGeom prst="chevron">
          <a:avLst/>
        </a:prstGeom>
        <a:gradFill rotWithShape="0">
          <a:gsLst>
            <a:gs pos="0">
              <a:schemeClr val="accent5">
                <a:hueOff val="7310633"/>
                <a:satOff val="795"/>
                <a:lumOff val="-1"/>
                <a:alphaOff val="0"/>
                <a:tint val="98000"/>
                <a:lumMod val="114000"/>
              </a:schemeClr>
            </a:gs>
            <a:gs pos="100000">
              <a:schemeClr val="accent5">
                <a:hueOff val="7310633"/>
                <a:satOff val="795"/>
                <a:lumOff val="-1"/>
                <a:alphaOff val="0"/>
                <a:shade val="90000"/>
                <a:lumMod val="84000"/>
              </a:schemeClr>
            </a:gs>
          </a:gsLst>
          <a:lin ang="5400000" scaled="0"/>
        </a:gradFill>
        <a:ln w="9525" cap="rnd" cmpd="sng" algn="ctr">
          <a:solidFill>
            <a:schemeClr val="accent5">
              <a:hueOff val="7310633"/>
              <a:satOff val="795"/>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d-ID" sz="1500" kern="1200" dirty="0" smtClean="0"/>
            <a:t>5</a:t>
          </a:r>
          <a:endParaRPr lang="id-ID" sz="1500" kern="1200" dirty="0"/>
        </a:p>
      </dsp:txBody>
      <dsp:txXfrm rot="-5400000">
        <a:off x="2" y="2912267"/>
        <a:ext cx="546955" cy="234410"/>
      </dsp:txXfrm>
    </dsp:sp>
    <dsp:sp modelId="{92EDF621-3675-4D4D-A257-417B5BAD0367}">
      <dsp:nvSpPr>
        <dsp:cNvPr id="0" name=""/>
        <dsp:cNvSpPr/>
      </dsp:nvSpPr>
      <dsp:spPr>
        <a:xfrm rot="5400000">
          <a:off x="3486634" y="-300889"/>
          <a:ext cx="507887" cy="6387244"/>
        </a:xfrm>
        <a:prstGeom prst="round2SameRect">
          <a:avLst/>
        </a:prstGeom>
        <a:solidFill>
          <a:schemeClr val="lt1">
            <a:alpha val="90000"/>
            <a:hueOff val="0"/>
            <a:satOff val="0"/>
            <a:lumOff val="0"/>
            <a:alphaOff val="0"/>
          </a:schemeClr>
        </a:solidFill>
        <a:ln w="9525" cap="rnd" cmpd="sng" algn="ctr">
          <a:solidFill>
            <a:schemeClr val="accent5">
              <a:hueOff val="7310633"/>
              <a:satOff val="795"/>
              <a:lumOff val="-1"/>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d-ID" sz="2800" b="0" kern="1200" dirty="0" smtClean="0">
              <a:solidFill>
                <a:schemeClr val="accent1">
                  <a:lumMod val="50000"/>
                </a:schemeClr>
              </a:solidFill>
              <a:effectLst/>
              <a:latin typeface="Segoe UI" pitchFamily="34" charset="0"/>
              <a:ea typeface="Segoe UI" pitchFamily="34" charset="0"/>
              <a:cs typeface="Segoe UI" pitchFamily="34" charset="0"/>
            </a:rPr>
            <a:t>transparan</a:t>
          </a:r>
          <a:endParaRPr lang="id-ID" sz="2800" b="0" kern="1200" dirty="0">
            <a:solidFill>
              <a:schemeClr val="accent1">
                <a:lumMod val="50000"/>
              </a:schemeClr>
            </a:solidFill>
            <a:effectLst/>
            <a:latin typeface="Segoe UI" pitchFamily="34" charset="0"/>
            <a:ea typeface="Segoe UI" pitchFamily="34" charset="0"/>
            <a:cs typeface="Segoe UI" pitchFamily="34" charset="0"/>
          </a:endParaRPr>
        </a:p>
      </dsp:txBody>
      <dsp:txXfrm rot="-5400000">
        <a:off x="546956" y="2663582"/>
        <a:ext cx="6362451" cy="458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21B0-A694-4507-860C-C0A49D83A75A}">
      <dsp:nvSpPr>
        <dsp:cNvPr id="0" name=""/>
        <dsp:cNvSpPr/>
      </dsp:nvSpPr>
      <dsp:spPr>
        <a:xfrm>
          <a:off x="0" y="10335"/>
          <a:ext cx="6400800" cy="712529"/>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latin typeface="Segoe UI" pitchFamily="34" charset="0"/>
              <a:ea typeface="Segoe UI" pitchFamily="34" charset="0"/>
              <a:cs typeface="Segoe UI" pitchFamily="34" charset="0"/>
            </a:rPr>
            <a:t>Jelas</a:t>
          </a:r>
          <a:endParaRPr lang="id-ID" sz="2800" kern="1200" dirty="0">
            <a:latin typeface="Segoe UI" pitchFamily="34" charset="0"/>
            <a:ea typeface="Segoe UI" pitchFamily="34" charset="0"/>
            <a:cs typeface="Segoe UI" pitchFamily="34" charset="0"/>
          </a:endParaRPr>
        </a:p>
      </dsp:txBody>
      <dsp:txXfrm>
        <a:off x="34783" y="45118"/>
        <a:ext cx="6331234" cy="642963"/>
      </dsp:txXfrm>
    </dsp:sp>
    <dsp:sp modelId="{D5F72165-BB9E-4778-9C8E-E6B2B0F45157}">
      <dsp:nvSpPr>
        <dsp:cNvPr id="0" name=""/>
        <dsp:cNvSpPr/>
      </dsp:nvSpPr>
      <dsp:spPr>
        <a:xfrm>
          <a:off x="0" y="783345"/>
          <a:ext cx="6400800" cy="712529"/>
        </a:xfrm>
        <a:prstGeom prst="roundRect">
          <a:avLst/>
        </a:prstGeom>
        <a:solidFill>
          <a:schemeClr val="accent5">
            <a:hueOff val="1827658"/>
            <a:satOff val="199"/>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latin typeface="Segoe UI" pitchFamily="34" charset="0"/>
              <a:ea typeface="Segoe UI" pitchFamily="34" charset="0"/>
              <a:cs typeface="Segoe UI" pitchFamily="34" charset="0"/>
            </a:rPr>
            <a:t>Dapat diukur</a:t>
          </a:r>
          <a:endParaRPr lang="id-ID" sz="2800" kern="1200" dirty="0">
            <a:latin typeface="Segoe UI" pitchFamily="34" charset="0"/>
            <a:ea typeface="Segoe UI" pitchFamily="34" charset="0"/>
            <a:cs typeface="Segoe UI" pitchFamily="34" charset="0"/>
          </a:endParaRPr>
        </a:p>
      </dsp:txBody>
      <dsp:txXfrm>
        <a:off x="34783" y="818128"/>
        <a:ext cx="6331234" cy="642963"/>
      </dsp:txXfrm>
    </dsp:sp>
    <dsp:sp modelId="{13E245CF-22FB-4F22-B513-D071E6E61334}">
      <dsp:nvSpPr>
        <dsp:cNvPr id="0" name=""/>
        <dsp:cNvSpPr/>
      </dsp:nvSpPr>
      <dsp:spPr>
        <a:xfrm>
          <a:off x="0" y="1556355"/>
          <a:ext cx="6400800" cy="712529"/>
        </a:xfrm>
        <a:prstGeom prst="roundRect">
          <a:avLst/>
        </a:prstGeom>
        <a:solidFill>
          <a:schemeClr val="accent5">
            <a:hueOff val="3655317"/>
            <a:satOff val="397"/>
            <a:lumOff val="-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latin typeface="Segoe UI" pitchFamily="34" charset="0"/>
              <a:ea typeface="Segoe UI" pitchFamily="34" charset="0"/>
              <a:cs typeface="Segoe UI" pitchFamily="34" charset="0"/>
            </a:rPr>
            <a:t>Relevan</a:t>
          </a:r>
          <a:endParaRPr lang="id-ID" sz="2800" kern="1200" dirty="0">
            <a:latin typeface="Segoe UI" pitchFamily="34" charset="0"/>
            <a:ea typeface="Segoe UI" pitchFamily="34" charset="0"/>
            <a:cs typeface="Segoe UI" pitchFamily="34" charset="0"/>
          </a:endParaRPr>
        </a:p>
      </dsp:txBody>
      <dsp:txXfrm>
        <a:off x="34783" y="1591138"/>
        <a:ext cx="6331234" cy="642963"/>
      </dsp:txXfrm>
    </dsp:sp>
    <dsp:sp modelId="{67360E1F-6FE9-4883-8090-EA4FA8507390}">
      <dsp:nvSpPr>
        <dsp:cNvPr id="0" name=""/>
        <dsp:cNvSpPr/>
      </dsp:nvSpPr>
      <dsp:spPr>
        <a:xfrm>
          <a:off x="0" y="2329365"/>
          <a:ext cx="6400800" cy="712529"/>
        </a:xfrm>
        <a:prstGeom prst="roundRect">
          <a:avLst/>
        </a:prstGeom>
        <a:solidFill>
          <a:schemeClr val="accent5">
            <a:hueOff val="5482975"/>
            <a:satOff val="596"/>
            <a:lumOff val="-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latin typeface="Segoe UI" pitchFamily="34" charset="0"/>
              <a:ea typeface="Segoe UI" pitchFamily="34" charset="0"/>
              <a:cs typeface="Segoe UI" pitchFamily="34" charset="0"/>
            </a:rPr>
            <a:t>Dapat dicapai</a:t>
          </a:r>
          <a:endParaRPr lang="id-ID" sz="2800" kern="1200" dirty="0">
            <a:latin typeface="Segoe UI" pitchFamily="34" charset="0"/>
            <a:ea typeface="Segoe UI" pitchFamily="34" charset="0"/>
            <a:cs typeface="Segoe UI" pitchFamily="34" charset="0"/>
          </a:endParaRPr>
        </a:p>
      </dsp:txBody>
      <dsp:txXfrm>
        <a:off x="34783" y="2364148"/>
        <a:ext cx="6331234" cy="642963"/>
      </dsp:txXfrm>
    </dsp:sp>
    <dsp:sp modelId="{FAF82666-C0E0-4B7B-845F-CB02697C6CA1}">
      <dsp:nvSpPr>
        <dsp:cNvPr id="0" name=""/>
        <dsp:cNvSpPr/>
      </dsp:nvSpPr>
      <dsp:spPr>
        <a:xfrm>
          <a:off x="0" y="3102375"/>
          <a:ext cx="6400800" cy="712529"/>
        </a:xfrm>
        <a:prstGeom prst="roundRect">
          <a:avLst/>
        </a:prstGeom>
        <a:solidFill>
          <a:schemeClr val="accent5">
            <a:hueOff val="7310633"/>
            <a:satOff val="795"/>
            <a:lumOff val="-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latin typeface="Segoe UI" pitchFamily="34" charset="0"/>
              <a:ea typeface="Segoe UI" pitchFamily="34" charset="0"/>
              <a:cs typeface="Segoe UI" pitchFamily="34" charset="0"/>
            </a:rPr>
            <a:t>Memiliki target waktu</a:t>
          </a:r>
          <a:endParaRPr lang="id-ID" sz="2400" kern="1200" dirty="0">
            <a:latin typeface="Segoe UI" pitchFamily="34" charset="0"/>
            <a:ea typeface="Segoe UI" pitchFamily="34" charset="0"/>
            <a:cs typeface="Segoe UI" pitchFamily="34" charset="0"/>
          </a:endParaRPr>
        </a:p>
      </dsp:txBody>
      <dsp:txXfrm>
        <a:off x="34783" y="3137158"/>
        <a:ext cx="6331234" cy="6429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8422" cy="338058"/>
          </a:xfrm>
          <a:prstGeom prst="rect">
            <a:avLst/>
          </a:prstGeom>
        </p:spPr>
        <p:txBody>
          <a:bodyPr vert="horz" lIns="95567" tIns="47784" rIns="95567" bIns="47784" rtlCol="0"/>
          <a:lstStyle>
            <a:lvl1pPr algn="l">
              <a:defRPr sz="1300"/>
            </a:lvl1pPr>
          </a:lstStyle>
          <a:p>
            <a:endParaRPr lang="id-ID"/>
          </a:p>
        </p:txBody>
      </p:sp>
      <p:sp>
        <p:nvSpPr>
          <p:cNvPr id="3" name="Date Placeholder 2"/>
          <p:cNvSpPr>
            <a:spLocks noGrp="1"/>
          </p:cNvSpPr>
          <p:nvPr>
            <p:ph type="dt" sz="quarter" idx="1"/>
          </p:nvPr>
        </p:nvSpPr>
        <p:spPr>
          <a:xfrm>
            <a:off x="5631792" y="0"/>
            <a:ext cx="4308422" cy="338058"/>
          </a:xfrm>
          <a:prstGeom prst="rect">
            <a:avLst/>
          </a:prstGeom>
        </p:spPr>
        <p:txBody>
          <a:bodyPr vert="horz" lIns="95567" tIns="47784" rIns="95567" bIns="47784" rtlCol="0"/>
          <a:lstStyle>
            <a:lvl1pPr algn="r">
              <a:defRPr sz="1300"/>
            </a:lvl1pPr>
          </a:lstStyle>
          <a:p>
            <a:fld id="{CB709BAD-DD9B-4C73-B033-D14DDB15D2EF}" type="datetimeFigureOut">
              <a:rPr lang="id-ID" smtClean="0"/>
              <a:pPr/>
              <a:t>23/06/2016</a:t>
            </a:fld>
            <a:endParaRPr lang="id-ID"/>
          </a:p>
        </p:txBody>
      </p:sp>
      <p:sp>
        <p:nvSpPr>
          <p:cNvPr id="4" name="Footer Placeholder 3"/>
          <p:cNvSpPr>
            <a:spLocks noGrp="1"/>
          </p:cNvSpPr>
          <p:nvPr>
            <p:ph type="ftr" sz="quarter" idx="2"/>
          </p:nvPr>
        </p:nvSpPr>
        <p:spPr>
          <a:xfrm>
            <a:off x="2" y="6421932"/>
            <a:ext cx="4308422" cy="338058"/>
          </a:xfrm>
          <a:prstGeom prst="rect">
            <a:avLst/>
          </a:prstGeom>
        </p:spPr>
        <p:txBody>
          <a:bodyPr vert="horz" lIns="95567" tIns="47784" rIns="95567" bIns="47784" rtlCol="0" anchor="b"/>
          <a:lstStyle>
            <a:lvl1pPr algn="l">
              <a:defRPr sz="1300"/>
            </a:lvl1pPr>
          </a:lstStyle>
          <a:p>
            <a:endParaRPr lang="id-ID"/>
          </a:p>
        </p:txBody>
      </p:sp>
      <p:sp>
        <p:nvSpPr>
          <p:cNvPr id="5" name="Slide Number Placeholder 4"/>
          <p:cNvSpPr>
            <a:spLocks noGrp="1"/>
          </p:cNvSpPr>
          <p:nvPr>
            <p:ph type="sldNum" sz="quarter" idx="3"/>
          </p:nvPr>
        </p:nvSpPr>
        <p:spPr>
          <a:xfrm>
            <a:off x="5631792" y="6421932"/>
            <a:ext cx="4308422" cy="338058"/>
          </a:xfrm>
          <a:prstGeom prst="rect">
            <a:avLst/>
          </a:prstGeom>
        </p:spPr>
        <p:txBody>
          <a:bodyPr vert="horz" lIns="95567" tIns="47784" rIns="95567" bIns="47784" rtlCol="0" anchor="b"/>
          <a:lstStyle>
            <a:lvl1pPr algn="r">
              <a:defRPr sz="1300"/>
            </a:lvl1pPr>
          </a:lstStyle>
          <a:p>
            <a:fld id="{D858329E-B227-4D2D-AF64-56E5C5D59EF2}" type="slidenum">
              <a:rPr lang="id-ID" smtClean="0"/>
              <a:pPr/>
              <a:t>‹#›</a:t>
            </a:fld>
            <a:endParaRPr lang="id-ID"/>
          </a:p>
        </p:txBody>
      </p:sp>
    </p:spTree>
    <p:extLst>
      <p:ext uri="{BB962C8B-B14F-4D97-AF65-F5344CB8AC3E}">
        <p14:creationId xmlns:p14="http://schemas.microsoft.com/office/powerpoint/2010/main" val="10238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0E727778-29B5-4AB5-9CB8-4F49376B391E}" type="datetimeFigureOut">
              <a:rPr lang="id-ID" smtClean="0"/>
              <a:t>23/06/2016</a:t>
            </a:fld>
            <a:endParaRPr lang="id-ID"/>
          </a:p>
        </p:txBody>
      </p:sp>
      <p:sp>
        <p:nvSpPr>
          <p:cNvPr id="4" name="Slide Image Placeholder 3"/>
          <p:cNvSpPr>
            <a:spLocks noGrp="1" noRot="1" noChangeAspect="1"/>
          </p:cNvSpPr>
          <p:nvPr>
            <p:ph type="sldImg" idx="2"/>
          </p:nvPr>
        </p:nvSpPr>
        <p:spPr>
          <a:xfrm>
            <a:off x="3449638" y="844550"/>
            <a:ext cx="3043237" cy="22828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5EA8F04D-87D5-432D-9EBB-45C46A7D4EC6}" type="slidenum">
              <a:rPr lang="id-ID" smtClean="0"/>
              <a:t>‹#›</a:t>
            </a:fld>
            <a:endParaRPr lang="id-ID"/>
          </a:p>
        </p:txBody>
      </p:sp>
    </p:spTree>
    <p:extLst>
      <p:ext uri="{BB962C8B-B14F-4D97-AF65-F5344CB8AC3E}">
        <p14:creationId xmlns:p14="http://schemas.microsoft.com/office/powerpoint/2010/main" val="308401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EA8F04D-87D5-432D-9EBB-45C46A7D4EC6}" type="slidenum">
              <a:rPr lang="id-ID" smtClean="0"/>
              <a:t>4</a:t>
            </a:fld>
            <a:endParaRPr lang="id-ID"/>
          </a:p>
        </p:txBody>
      </p:sp>
    </p:spTree>
    <p:extLst>
      <p:ext uri="{BB962C8B-B14F-4D97-AF65-F5344CB8AC3E}">
        <p14:creationId xmlns:p14="http://schemas.microsoft.com/office/powerpoint/2010/main" val="382890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243D9F-E5F3-48B7-9DEC-45CEF570A231}" type="slidenum">
              <a:rPr lang="en-US" altLang="id-ID"/>
              <a:pPr eaLnBrk="1" hangingPunct="1"/>
              <a:t>23</a:t>
            </a:fld>
            <a:endParaRPr lang="en-US" altLang="id-ID"/>
          </a:p>
        </p:txBody>
      </p:sp>
    </p:spTree>
    <p:extLst>
      <p:ext uri="{BB962C8B-B14F-4D97-AF65-F5344CB8AC3E}">
        <p14:creationId xmlns:p14="http://schemas.microsoft.com/office/powerpoint/2010/main" val="2053979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0697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7114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638646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940952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8435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054896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05080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20291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10366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1196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540714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102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46572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843885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8453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47797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16092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69176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40687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11877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843279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66899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449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11378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042635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09423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99542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546130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292598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93797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68415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25962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65388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241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40323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104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542228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394034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22803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93542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40578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22499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97308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49421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3584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576271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045243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353512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72011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587759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99995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34166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38562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112926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14242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1142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74894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395238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98034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620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4983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561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361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0494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89806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71100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8890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5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402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1861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27443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23442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03077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1439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1786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7897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3635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939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044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511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79513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688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9247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616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2985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8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721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683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2949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664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8329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6479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364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413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37761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241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0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17090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744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887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64983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28487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1083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5883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74333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6674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9732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650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02132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6270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536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0739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31789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4589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8552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41139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98577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53416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22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9680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2261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8830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39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62842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650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38471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76290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689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64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8213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92222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38536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8026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39405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0787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44954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231157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0065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27331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189223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3872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65139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0205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69413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31608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65001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41686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33651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4780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14046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23812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845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theme" Target="../theme/theme10.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7.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7.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8.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9.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356997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6014679"/>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843540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355733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162729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189091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673354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599567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45240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847724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1172" y="838200"/>
            <a:ext cx="7543800" cy="2343912"/>
          </a:xfrm>
        </p:spPr>
        <p:txBody>
          <a:bodyPr>
            <a:noAutofit/>
          </a:bodyPr>
          <a:lstStyle/>
          <a:p>
            <a:r>
              <a:rPr lang="id-ID" sz="3200" dirty="0" smtClean="0"/>
              <a:t>PETUNJUK PELAKSANAAN PENILAIAN PRESTASI KERJA</a:t>
            </a:r>
            <a:endParaRPr lang="id-ID" sz="3200" dirty="0"/>
          </a:p>
        </p:txBody>
      </p:sp>
      <p:sp>
        <p:nvSpPr>
          <p:cNvPr id="3" name="Subtitle 2"/>
          <p:cNvSpPr>
            <a:spLocks noGrp="1"/>
          </p:cNvSpPr>
          <p:nvPr>
            <p:ph type="subTitle" idx="1"/>
          </p:nvPr>
        </p:nvSpPr>
        <p:spPr>
          <a:xfrm>
            <a:off x="833350" y="3182112"/>
            <a:ext cx="7543800" cy="1143000"/>
          </a:xfrm>
        </p:spPr>
        <p:txBody>
          <a:bodyPr/>
          <a:lstStyle/>
          <a:p>
            <a:endParaRPr lang="id-ID" dirty="0" smtClean="0"/>
          </a:p>
          <a:p>
            <a:r>
              <a:rPr lang="id-ID" dirty="0" smtClean="0"/>
              <a:t>PERKA BKN NO 1 TAHUN 2013</a:t>
            </a:r>
            <a:endParaRPr lang="id-ID" dirty="0"/>
          </a:p>
        </p:txBody>
      </p:sp>
      <p:sp>
        <p:nvSpPr>
          <p:cNvPr id="4" name="Subtitle 2"/>
          <p:cNvSpPr txBox="1">
            <a:spLocks/>
          </p:cNvSpPr>
          <p:nvPr/>
        </p:nvSpPr>
        <p:spPr>
          <a:xfrm>
            <a:off x="1300772" y="4724400"/>
            <a:ext cx="6324600" cy="914400"/>
          </a:xfrm>
          <a:prstGeom prst="rect">
            <a:avLst/>
          </a:prstGeom>
        </p:spPr>
        <p:txBody>
          <a:bodyPr vert="horz" lIns="182880" tIns="0">
            <a:normAutofit/>
          </a:bodyPr>
          <a:lstStyle/>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id-ID" sz="1600" b="0" i="0" u="none" strike="noStrike" kern="1200" cap="none" spc="0" normalizeH="0" baseline="0" noProof="0" dirty="0" smtClean="0">
                <a:ln>
                  <a:noFill/>
                </a:ln>
                <a:solidFill>
                  <a:schemeClr val="bg2">
                    <a:shade val="25000"/>
                  </a:schemeClr>
                </a:solidFill>
                <a:effectLst/>
                <a:uLnTx/>
                <a:uFillTx/>
              </a:rPr>
              <a:t>BIRO </a:t>
            </a:r>
            <a:r>
              <a:rPr lang="id-ID" sz="1600" dirty="0" smtClean="0">
                <a:solidFill>
                  <a:schemeClr val="bg2">
                    <a:shade val="25000"/>
                  </a:schemeClr>
                </a:solidFill>
              </a:rPr>
              <a:t>SUMBER DAYA MANUSIA</a:t>
            </a:r>
            <a:r>
              <a:rPr kumimoji="0" lang="id-ID" sz="1600" b="0" i="0" u="none" strike="noStrike" kern="1200" cap="none" spc="0" normalizeH="0" baseline="0" noProof="0" dirty="0" smtClean="0">
                <a:ln>
                  <a:noFill/>
                </a:ln>
                <a:solidFill>
                  <a:schemeClr val="bg2">
                    <a:shade val="25000"/>
                  </a:schemeClr>
                </a:solidFill>
                <a:effectLst/>
                <a:uLnTx/>
                <a:uFillTx/>
              </a:rPr>
              <a:t>, SETJEN KEMRISTEKDIKTI</a:t>
            </a:r>
          </a:p>
          <a:p>
            <a:pPr marL="36576"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id-ID" sz="1600" dirty="0" smtClean="0">
                <a:solidFill>
                  <a:schemeClr val="bg2">
                    <a:shade val="25000"/>
                  </a:schemeClr>
                </a:solidFill>
              </a:rPr>
              <a:t>201</a:t>
            </a:r>
            <a:r>
              <a:rPr lang="en-US" sz="1600" dirty="0" smtClean="0">
                <a:solidFill>
                  <a:schemeClr val="bg2">
                    <a:shade val="25000"/>
                  </a:schemeClr>
                </a:solidFill>
              </a:rPr>
              <a:t>6</a:t>
            </a:r>
            <a:endParaRPr kumimoji="0" lang="id-ID" sz="1600" b="0" i="0" u="none" strike="noStrike" kern="1200" cap="none" spc="0" normalizeH="0" baseline="0" noProof="0" dirty="0">
              <a:ln>
                <a:noFill/>
              </a:ln>
              <a:solidFill>
                <a:schemeClr val="bg2">
                  <a:shade val="25000"/>
                </a:schemeClr>
              </a:solidFill>
              <a:effectLst/>
              <a:uLnTx/>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6507480" cy="2959608"/>
          </a:xfrm>
        </p:spPr>
        <p:txBody>
          <a:bodyPr>
            <a:normAutofit/>
          </a:bodyPr>
          <a:lstStyle/>
          <a:p>
            <a:pPr marL="514350" indent="-514350">
              <a:buNone/>
            </a:pPr>
            <a:endParaRPr lang="id-ID" sz="2400" dirty="0" smtClean="0">
              <a:latin typeface="Segoe UI" pitchFamily="34" charset="0"/>
              <a:ea typeface="Segoe UI" pitchFamily="34" charset="0"/>
              <a:cs typeface="Segoe UI" pitchFamily="34" charset="0"/>
            </a:endParaRPr>
          </a:p>
          <a:p>
            <a:pPr marL="0" indent="0" algn="ctr">
              <a:buNone/>
            </a:pPr>
            <a:r>
              <a:rPr lang="id-ID" sz="2400" dirty="0" smtClean="0">
                <a:latin typeface="Segoe UI" pitchFamily="34" charset="0"/>
                <a:ea typeface="Segoe UI" pitchFamily="34" charset="0"/>
                <a:cs typeface="Segoe UI" pitchFamily="34" charset="0"/>
              </a:rPr>
              <a:t>Dalam hal terjadi perpindahan pegawai setelah bulan Januari maka yang bersangkutan tetap menyusun SKP pada awal bulan sesuai </a:t>
            </a:r>
            <a:r>
              <a:rPr lang="fi-FI" sz="2400" dirty="0" smtClean="0">
                <a:latin typeface="Segoe UI" pitchFamily="34" charset="0"/>
                <a:ea typeface="Segoe UI" pitchFamily="34" charset="0"/>
                <a:cs typeface="Segoe UI" pitchFamily="34" charset="0"/>
              </a:rPr>
              <a:t>dengan surat perintah melaksanakan tugas atau surat perintah</a:t>
            </a:r>
            <a:r>
              <a:rPr lang="id-ID" sz="2400" dirty="0" smtClean="0">
                <a:latin typeface="Segoe UI" pitchFamily="34" charset="0"/>
                <a:ea typeface="Segoe UI" pitchFamily="34" charset="0"/>
                <a:cs typeface="Segoe UI" pitchFamily="34" charset="0"/>
              </a:rPr>
              <a:t> menduduki jabatan.</a:t>
            </a:r>
          </a:p>
          <a:p>
            <a:pPr marL="514350" indent="-514350" algn="ctr">
              <a:buNone/>
            </a:pPr>
            <a:endParaRPr lang="id-ID" sz="2400" dirty="0" smtClean="0">
              <a:latin typeface="Segoe UI" pitchFamily="34" charset="0"/>
              <a:ea typeface="Segoe UI" pitchFamily="34" charset="0"/>
              <a:cs typeface="Segoe UI" pitchFamily="34" charset="0"/>
            </a:endParaRPr>
          </a:p>
        </p:txBody>
      </p:sp>
      <p:pic>
        <p:nvPicPr>
          <p:cNvPr id="4" name="Picture 3" descr="DartWarsOttawa-target.gif"/>
          <p:cNvPicPr>
            <a:picLocks noChangeAspect="1"/>
          </p:cNvPicPr>
          <p:nvPr/>
        </p:nvPicPr>
        <p:blipFill>
          <a:blip r:embed="rId2" cstate="print"/>
          <a:stretch>
            <a:fillRect/>
          </a:stretch>
        </p:blipFill>
        <p:spPr>
          <a:xfrm>
            <a:off x="6629400" y="0"/>
            <a:ext cx="2514600" cy="2514600"/>
          </a:xfrm>
          <a:prstGeom prst="rect">
            <a:avLst/>
          </a:prstGeom>
        </p:spPr>
      </p:pic>
      <p:sp>
        <p:nvSpPr>
          <p:cNvPr id="5" name="Content Placeholder 2"/>
          <p:cNvSpPr txBox="1">
            <a:spLocks/>
          </p:cNvSpPr>
          <p:nvPr/>
        </p:nvSpPr>
        <p:spPr>
          <a:xfrm>
            <a:off x="502920" y="3962400"/>
            <a:ext cx="8153400" cy="1981200"/>
          </a:xfrm>
          <a:prstGeom prst="rect">
            <a:avLst/>
          </a:prstGeom>
        </p:spPr>
        <p:txBody>
          <a:bodyPr vert="horz" lIns="182880" tIns="91440">
            <a:normAutofit/>
          </a:bodyPr>
          <a:lstStyle/>
          <a:p>
            <a:pPr marL="514350" marR="0" lvl="0" indent="-514350"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id-ID" sz="24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endParaRPr>
          </a:p>
          <a:p>
            <a:pPr marL="0" marR="0" lvl="0" indent="0"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id-ID" sz="24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PNS yang tidak menyusun SKP dijatuhi hukuman disiplin sesuai dengan ketentuan peraturan perundang-undangan yang mengatur mengenai disiplin PNS (PP 53 Tahun 2010)</a:t>
            </a:r>
            <a:endParaRPr kumimoji="0" lang="id-ID" sz="2400" b="0"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295400"/>
            <a:ext cx="8183880" cy="5029200"/>
          </a:xfrm>
        </p:spPr>
        <p:txBody>
          <a:bodyPr>
            <a:normAutofit/>
          </a:bodyPr>
          <a:lstStyle/>
          <a:p>
            <a:pPr algn="ctr"/>
            <a:r>
              <a:rPr lang="id-ID" sz="2400" dirty="0" smtClean="0">
                <a:latin typeface="Segoe UI" pitchFamily="34" charset="0"/>
                <a:ea typeface="Segoe UI" pitchFamily="34" charset="0"/>
                <a:cs typeface="Segoe UI" pitchFamily="34" charset="0"/>
              </a:rPr>
              <a:t>Unsur perilaku kerja yang mempengaruhi prestasi kerja yang dievaluasi harus relevan dan </a:t>
            </a:r>
            <a:r>
              <a:rPr lang="sv-SE" sz="2400" dirty="0" smtClean="0">
                <a:latin typeface="Segoe UI" pitchFamily="34" charset="0"/>
                <a:ea typeface="Segoe UI" pitchFamily="34" charset="0"/>
                <a:cs typeface="Segoe UI" pitchFamily="34" charset="0"/>
              </a:rPr>
              <a:t>berhubungan dengan pelaksanaan tugas pekerjaan dalam jenjang</a:t>
            </a:r>
            <a:r>
              <a:rPr lang="id-ID" sz="2400" dirty="0" smtClean="0">
                <a:latin typeface="Segoe UI" pitchFamily="34" charset="0"/>
                <a:ea typeface="Segoe UI" pitchFamily="34" charset="0"/>
                <a:cs typeface="Segoe UI" pitchFamily="34" charset="0"/>
              </a:rPr>
              <a:t> jabatan setiap Pegawai Negeri Sipil yang dinilai.</a:t>
            </a:r>
          </a:p>
          <a:p>
            <a:pPr algn="ctr">
              <a:buNone/>
            </a:pPr>
            <a:endParaRPr lang="id-ID" sz="2400" dirty="0" smtClean="0">
              <a:latin typeface="Segoe UI" pitchFamily="34" charset="0"/>
              <a:ea typeface="Segoe UI" pitchFamily="34" charset="0"/>
              <a:cs typeface="Segoe UI" pitchFamily="34" charset="0"/>
            </a:endParaRPr>
          </a:p>
          <a:p>
            <a:pPr algn="ctr"/>
            <a:r>
              <a:rPr lang="id-ID" sz="2400" dirty="0" smtClean="0">
                <a:latin typeface="Segoe UI" pitchFamily="34" charset="0"/>
                <a:ea typeface="Segoe UI" pitchFamily="34" charset="0"/>
                <a:cs typeface="Segoe UI" pitchFamily="34" charset="0"/>
              </a:rPr>
              <a:t>Penilaian prestasi kerja PNS bertujuan untuk menjamin objektivitas pembinaan PNS yang dilakukan berdasarkan sistem prestasi kerja dan sistem karier yang dititikberatkan pada sistem prestasi kerja.</a:t>
            </a:r>
          </a:p>
          <a:p>
            <a:endParaRPr lang="id-ID" sz="24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3188745"/>
              </p:ext>
            </p:extLst>
          </p:nvPr>
        </p:nvGraphicFramePr>
        <p:xfrm>
          <a:off x="1295400" y="2590800"/>
          <a:ext cx="6934200" cy="342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1143000"/>
            <a:ext cx="7924800" cy="954107"/>
          </a:xfrm>
          <a:prstGeom prst="rect">
            <a:avLst/>
          </a:prstGeom>
          <a:noFill/>
        </p:spPr>
        <p:txBody>
          <a:bodyPr wrap="square" rtlCol="0">
            <a:spAutoFit/>
          </a:bodyPr>
          <a:lstStyle/>
          <a:p>
            <a:pPr algn="ctr"/>
            <a:r>
              <a:rPr lang="id-ID" sz="2800" dirty="0" smtClean="0">
                <a:latin typeface="Segoe UI" pitchFamily="34" charset="0"/>
                <a:ea typeface="Segoe UI" pitchFamily="34" charset="0"/>
                <a:cs typeface="Segoe UI" pitchFamily="34" charset="0"/>
              </a:rPr>
              <a:t>Penilaian prestasi kerja PNS dilakukan berdasarkan prinsip</a:t>
            </a:r>
            <a:endParaRPr lang="id-ID" sz="2800" dirty="0">
              <a:latin typeface="Segoe UI" pitchFamily="34" charset="0"/>
              <a:ea typeface="Segoe UI" pitchFamily="34" charset="0"/>
              <a:cs typeface="Segoe U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15240"/>
            <a:ext cx="8183880" cy="1051560"/>
          </a:xfrm>
        </p:spPr>
        <p:txBody>
          <a:bodyPr>
            <a:normAutofit/>
          </a:bodyPr>
          <a:lstStyle/>
          <a:p>
            <a:r>
              <a:rPr lang="id-ID" sz="3200" dirty="0" smtClean="0">
                <a:latin typeface="Segoe UI" pitchFamily="34" charset="0"/>
                <a:ea typeface="Segoe UI" pitchFamily="34" charset="0"/>
                <a:cs typeface="Segoe UI" pitchFamily="34" charset="0"/>
              </a:rPr>
              <a:t>III. TATA CARA PENYUSUNAN SKP</a:t>
            </a:r>
            <a:endParaRPr lang="id-ID" sz="3200"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381000" y="1097280"/>
            <a:ext cx="8305800" cy="1066800"/>
          </a:xfrm>
          <a:ln>
            <a:noFill/>
          </a:ln>
        </p:spPr>
        <p:txBody>
          <a:bodyPr>
            <a:normAutofit/>
          </a:bodyPr>
          <a:lstStyle/>
          <a:p>
            <a:pPr marL="0" indent="0" algn="just">
              <a:buNone/>
            </a:pPr>
            <a:r>
              <a:rPr lang="id-ID" sz="2200" b="1" dirty="0" smtClean="0">
                <a:solidFill>
                  <a:srgbClr val="FFC000"/>
                </a:solidFill>
                <a:latin typeface="Segoe UI" pitchFamily="34" charset="0"/>
                <a:ea typeface="Segoe UI" pitchFamily="34" charset="0"/>
                <a:cs typeface="Segoe UI" pitchFamily="34" charset="0"/>
              </a:rPr>
              <a:t>Setiap PNS wajib menyusun SKP berdasarkan RKT instansi.</a:t>
            </a:r>
          </a:p>
          <a:p>
            <a:pPr marL="514350" indent="-514350" algn="just">
              <a:buNone/>
            </a:pPr>
            <a:endParaRPr lang="id-ID" sz="2200" dirty="0" smtClean="0">
              <a:solidFill>
                <a:srgbClr val="FFC000"/>
              </a:solidFill>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p14="http://schemas.microsoft.com/office/powerpoint/2010/main" val="1055769187"/>
              </p:ext>
            </p:extLst>
          </p:nvPr>
        </p:nvGraphicFramePr>
        <p:xfrm>
          <a:off x="1143000" y="2362200"/>
          <a:ext cx="6400800" cy="3825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883920" y="1508760"/>
            <a:ext cx="8305800" cy="1066800"/>
          </a:xfrm>
          <a:prstGeom prst="rect">
            <a:avLst/>
          </a:prstGeom>
          <a:ln>
            <a:noFill/>
          </a:ln>
        </p:spPr>
        <p:txBody>
          <a:bodyPr vert="horz" lIns="182880" tIns="91440">
            <a:normAutofit/>
          </a:bodyPr>
          <a:lstStyle/>
          <a:p>
            <a:pPr marL="514350" marR="0" lvl="0" indent="-514350"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id-ID" sz="2200" b="1" i="0" u="none" strike="noStrike" kern="1200" cap="none" spc="0" normalizeH="0" baseline="0" noProof="0" dirty="0" smtClean="0">
                <a:ln>
                  <a:noFill/>
                </a:ln>
                <a:solidFill>
                  <a:srgbClr val="FFC000"/>
                </a:solidFill>
                <a:effectLst/>
                <a:uLnTx/>
                <a:uFillTx/>
                <a:latin typeface="Segoe UI" pitchFamily="34" charset="0"/>
                <a:ea typeface="Segoe UI" pitchFamily="34" charset="0"/>
                <a:cs typeface="Segoe UI" pitchFamily="34" charset="0"/>
              </a:rPr>
              <a:t>Hal-hal</a:t>
            </a:r>
            <a:r>
              <a:rPr kumimoji="0" lang="id-ID" sz="2200" b="1" i="0" u="none" strike="noStrike" kern="1200" cap="none" spc="0" normalizeH="0" noProof="0" dirty="0" smtClean="0">
                <a:ln>
                  <a:noFill/>
                </a:ln>
                <a:solidFill>
                  <a:srgbClr val="FFC000"/>
                </a:solidFill>
                <a:effectLst/>
                <a:uLnTx/>
                <a:uFillTx/>
                <a:latin typeface="Segoe UI" pitchFamily="34" charset="0"/>
                <a:ea typeface="Segoe UI" pitchFamily="34" charset="0"/>
                <a:cs typeface="Segoe UI" pitchFamily="34" charset="0"/>
              </a:rPr>
              <a:t> yang harus diperhatikan dalam menyusun SKP:</a:t>
            </a:r>
            <a:endParaRPr kumimoji="0" lang="id-ID" sz="2200" b="1" i="0" u="none" strike="noStrike" kern="1200" cap="none" spc="0" normalizeH="0" baseline="0" noProof="0" dirty="0" smtClean="0">
              <a:ln>
                <a:noFill/>
              </a:ln>
              <a:solidFill>
                <a:srgbClr val="FFC000"/>
              </a:solidFill>
              <a:effectLst/>
              <a:uLnTx/>
              <a:uFillTx/>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68552"/>
            <a:ext cx="8183880" cy="5489448"/>
          </a:xfrm>
        </p:spPr>
        <p:txBody>
          <a:bodyPr>
            <a:normAutofit/>
          </a:bodyPr>
          <a:lstStyle/>
          <a:p>
            <a:pPr marL="457200" indent="-457200">
              <a:buFont typeface="+mj-lt"/>
              <a:buAutoNum type="arabicPeriod"/>
            </a:pPr>
            <a:r>
              <a:rPr lang="id-ID" sz="2400" dirty="0" smtClean="0">
                <a:latin typeface="Segoe UI" pitchFamily="34" charset="0"/>
                <a:ea typeface="Segoe UI" pitchFamily="34" charset="0"/>
                <a:cs typeface="Segoe UI" pitchFamily="34" charset="0"/>
              </a:rPr>
              <a:t>SKP memuat kegiatan tugas jabatan dan target yang harus dicapai. Setiap kegiatan tugas jabatan yang akan dilakukan harus berdasarkan pada tugas dan fungsi, wewenang, tanggung jawab, dan uraian tugas yang telah ditetapkan dalam Struktur Organisasi dan Tata Kerja (SOTK)</a:t>
            </a:r>
          </a:p>
          <a:p>
            <a:pPr marL="457200" indent="-457200">
              <a:buFont typeface="+mj-lt"/>
              <a:buAutoNum type="arabicPeriod"/>
            </a:pPr>
            <a:r>
              <a:rPr lang="id-ID" sz="2400" dirty="0" smtClean="0">
                <a:latin typeface="Segoe UI" pitchFamily="34" charset="0"/>
                <a:ea typeface="Segoe UI" pitchFamily="34" charset="0"/>
                <a:cs typeface="Segoe UI" pitchFamily="34" charset="0"/>
              </a:rPr>
              <a:t>SKP yang telah disusun harus disetujui dan ditetapkan oleh Pejabat Penilai sebagai kontrak kerja</a:t>
            </a:r>
          </a:p>
          <a:p>
            <a:pPr marL="457200" indent="-457200">
              <a:buFont typeface="+mj-lt"/>
              <a:buAutoNum type="arabicPeriod"/>
            </a:pPr>
            <a:r>
              <a:rPr lang="id-ID" sz="2400" dirty="0" smtClean="0">
                <a:latin typeface="Segoe UI" pitchFamily="34" charset="0"/>
                <a:ea typeface="Segoe UI" pitchFamily="34" charset="0"/>
                <a:cs typeface="Segoe UI" pitchFamily="34" charset="0"/>
              </a:rPr>
              <a:t>Dalam hal SKP yang disusun oleh PNS tidak disetujui oleh Pejabat Penilai maka keputusannya diserahkan kepada Atasan Pejabat Penilai dan bersifat final.</a:t>
            </a:r>
            <a:endParaRPr lang="id-ID" sz="24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normAutofit/>
          </a:bodyPr>
          <a:lstStyle/>
          <a:p>
            <a:r>
              <a:rPr lang="id-ID" dirty="0" smtClean="0"/>
              <a:t>IV. UNSUR-UNSUR SKP</a:t>
            </a:r>
            <a:endParaRPr lang="id-ID" dirty="0"/>
          </a:p>
        </p:txBody>
      </p:sp>
      <p:sp>
        <p:nvSpPr>
          <p:cNvPr id="3" name="Content Placeholder 2"/>
          <p:cNvSpPr>
            <a:spLocks noGrp="1"/>
          </p:cNvSpPr>
          <p:nvPr>
            <p:ph idx="1"/>
          </p:nvPr>
        </p:nvSpPr>
        <p:spPr>
          <a:xfrm>
            <a:off x="457200" y="1371600"/>
            <a:ext cx="8107680" cy="4800600"/>
          </a:xfrm>
          <a:solidFill>
            <a:srgbClr val="FFFF00"/>
          </a:solidFill>
          <a:ln>
            <a:noFill/>
          </a:ln>
        </p:spPr>
        <p:txBody>
          <a:bodyPr>
            <a:normAutofit fontScale="70000" lnSpcReduction="20000"/>
          </a:bodyPr>
          <a:lstStyle/>
          <a:p>
            <a:pPr marL="514350" indent="-514350" algn="just">
              <a:buNone/>
            </a:pPr>
            <a:endParaRPr lang="id-ID" sz="2400" dirty="0" smtClean="0">
              <a:solidFill>
                <a:srgbClr val="663300"/>
              </a:solidFill>
            </a:endParaRPr>
          </a:p>
          <a:p>
            <a:pPr marL="514350" indent="-514350" algn="just">
              <a:buNone/>
            </a:pPr>
            <a:r>
              <a:rPr lang="id-ID" sz="2400" dirty="0" smtClean="0">
                <a:solidFill>
                  <a:srgbClr val="663300"/>
                </a:solidFill>
              </a:rPr>
              <a:t>1. </a:t>
            </a:r>
            <a:r>
              <a:rPr lang="id-ID" sz="2400" b="1" dirty="0" smtClean="0">
                <a:solidFill>
                  <a:srgbClr val="663300"/>
                </a:solidFill>
              </a:rPr>
              <a:t>Kegiatan Tugas Jabatan</a:t>
            </a:r>
          </a:p>
          <a:p>
            <a:pPr marL="360363" indent="-360363" algn="just">
              <a:buNone/>
            </a:pPr>
            <a:r>
              <a:rPr lang="id-ID" sz="2400" b="1" dirty="0" smtClean="0">
                <a:solidFill>
                  <a:srgbClr val="663300"/>
                </a:solidFill>
              </a:rPr>
              <a:t>	Mengacu pada Penetapan Kinerja/RKT. Dalam melaksanakan kegiatan tugas jabatan pada prinsipnya pekerjaan dibagi habis dari tingkat jabatan tertinggi sampai jabatan terendah secara hierarki</a:t>
            </a:r>
          </a:p>
          <a:p>
            <a:pPr marL="514350" indent="-514350" algn="just">
              <a:buNone/>
            </a:pPr>
            <a:endParaRPr lang="id-ID" sz="2400" b="1" dirty="0" smtClean="0">
              <a:solidFill>
                <a:srgbClr val="663300"/>
              </a:solidFill>
            </a:endParaRPr>
          </a:p>
          <a:p>
            <a:pPr marL="514350" indent="-514350" algn="just">
              <a:buNone/>
            </a:pPr>
            <a:r>
              <a:rPr lang="id-ID" sz="2400" b="1" dirty="0" smtClean="0">
                <a:solidFill>
                  <a:srgbClr val="663300"/>
                </a:solidFill>
              </a:rPr>
              <a:t>2. Angka kredit</a:t>
            </a:r>
          </a:p>
          <a:p>
            <a:pPr marL="514350" indent="-514350" algn="just">
              <a:buNone/>
            </a:pPr>
            <a:endParaRPr lang="id-ID" sz="2400" b="1" dirty="0" smtClean="0">
              <a:solidFill>
                <a:srgbClr val="663300"/>
              </a:solidFill>
            </a:endParaRPr>
          </a:p>
          <a:p>
            <a:pPr marL="514350" indent="-514350" algn="just">
              <a:buNone/>
            </a:pPr>
            <a:r>
              <a:rPr lang="id-ID" sz="2400" b="1" dirty="0" smtClean="0">
                <a:solidFill>
                  <a:srgbClr val="663300"/>
                </a:solidFill>
              </a:rPr>
              <a:t>3. Target</a:t>
            </a:r>
          </a:p>
          <a:p>
            <a:pPr marL="514350" indent="-153988">
              <a:buNone/>
            </a:pPr>
            <a:r>
              <a:rPr lang="id-ID" sz="2400" b="1" dirty="0" smtClean="0">
                <a:solidFill>
                  <a:srgbClr val="663300"/>
                </a:solidFill>
              </a:rPr>
              <a:t>Dalam menetapkan target meliputi aspek sbb:</a:t>
            </a:r>
          </a:p>
          <a:p>
            <a:pPr marL="514350" indent="-153988"/>
            <a:r>
              <a:rPr lang="id-ID" sz="2400" b="1" dirty="0" smtClean="0">
                <a:solidFill>
                  <a:schemeClr val="accent1">
                    <a:lumMod val="75000"/>
                  </a:schemeClr>
                </a:solidFill>
              </a:rPr>
              <a:t>Kuantitas (Target Output)</a:t>
            </a:r>
          </a:p>
          <a:p>
            <a:pPr marL="514350" indent="-153988"/>
            <a:r>
              <a:rPr lang="id-ID" sz="2400" b="1" dirty="0" smtClean="0">
                <a:solidFill>
                  <a:schemeClr val="accent1">
                    <a:lumMod val="75000"/>
                  </a:schemeClr>
                </a:solidFill>
              </a:rPr>
              <a:t>Kualitas (Target Kualitas)</a:t>
            </a:r>
          </a:p>
          <a:p>
            <a:pPr marL="514350" indent="-153988"/>
            <a:r>
              <a:rPr lang="id-ID" sz="2400" b="1" dirty="0" smtClean="0">
                <a:solidFill>
                  <a:schemeClr val="accent1">
                    <a:lumMod val="75000"/>
                  </a:schemeClr>
                </a:solidFill>
              </a:rPr>
              <a:t>Waktu (Target Waktu)</a:t>
            </a:r>
          </a:p>
          <a:p>
            <a:pPr marL="514350" indent="-153988"/>
            <a:r>
              <a:rPr lang="id-ID" sz="2400" b="1" dirty="0" smtClean="0">
                <a:solidFill>
                  <a:schemeClr val="accent1">
                    <a:lumMod val="75000"/>
                  </a:schemeClr>
                </a:solidFill>
              </a:rPr>
              <a:t>Biaya (Target Biaya)</a:t>
            </a:r>
          </a:p>
          <a:p>
            <a:pPr marL="514350" indent="-514350" algn="just">
              <a:buNone/>
            </a:pPr>
            <a:endParaRPr lang="id-ID" dirty="0" smtClean="0">
              <a:solidFill>
                <a:srgbClr val="6633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81"/>
          <p:cNvSpPr txBox="1">
            <a:spLocks noChangeArrowheads="1"/>
          </p:cNvSpPr>
          <p:nvPr/>
        </p:nvSpPr>
        <p:spPr bwMode="auto">
          <a:xfrm>
            <a:off x="2389188" y="373063"/>
            <a:ext cx="44180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400" b="1" dirty="0">
                <a:solidFill>
                  <a:srgbClr val="0033CC"/>
                </a:solidFill>
              </a:rPr>
              <a:t>FORMULIR SASARAN KERJA</a:t>
            </a:r>
          </a:p>
          <a:p>
            <a:pPr algn="ctr" eaLnBrk="1" hangingPunct="1">
              <a:spcBef>
                <a:spcPct val="50000"/>
              </a:spcBef>
            </a:pPr>
            <a:r>
              <a:rPr lang="en-US" altLang="id-ID" sz="1400" b="1" dirty="0">
                <a:solidFill>
                  <a:srgbClr val="0033CC"/>
                </a:solidFill>
              </a:rPr>
              <a:t>PEGAWAI NEGERI SIPIL</a:t>
            </a:r>
          </a:p>
        </p:txBody>
      </p:sp>
      <p:graphicFrame>
        <p:nvGraphicFramePr>
          <p:cNvPr id="5" name="Group 1996"/>
          <p:cNvGraphicFramePr>
            <a:graphicFrameLocks noGrp="1"/>
          </p:cNvGraphicFramePr>
          <p:nvPr/>
        </p:nvGraphicFramePr>
        <p:xfrm>
          <a:off x="595313" y="1490663"/>
          <a:ext cx="7820025" cy="3371852"/>
        </p:xfrm>
        <a:graphic>
          <a:graphicData uri="http://schemas.openxmlformats.org/drawingml/2006/table">
            <a:tbl>
              <a:tblPr/>
              <a:tblGrid>
                <a:gridCol w="536449">
                  <a:extLst>
                    <a:ext uri="{9D8B030D-6E8A-4147-A177-3AD203B41FA5}">
                      <a16:colId xmlns="" xmlns:a16="http://schemas.microsoft.com/office/drawing/2014/main" val="20000"/>
                    </a:ext>
                  </a:extLst>
                </a:gridCol>
                <a:gridCol w="1366669">
                  <a:extLst>
                    <a:ext uri="{9D8B030D-6E8A-4147-A177-3AD203B41FA5}">
                      <a16:colId xmlns="" xmlns:a16="http://schemas.microsoft.com/office/drawing/2014/main" val="20001"/>
                    </a:ext>
                  </a:extLst>
                </a:gridCol>
                <a:gridCol w="1558257">
                  <a:extLst>
                    <a:ext uri="{9D8B030D-6E8A-4147-A177-3AD203B41FA5}">
                      <a16:colId xmlns="" xmlns:a16="http://schemas.microsoft.com/office/drawing/2014/main" val="20002"/>
                    </a:ext>
                  </a:extLst>
                </a:gridCol>
                <a:gridCol w="692913">
                  <a:extLst>
                    <a:ext uri="{9D8B030D-6E8A-4147-A177-3AD203B41FA5}">
                      <a16:colId xmlns="" xmlns:a16="http://schemas.microsoft.com/office/drawing/2014/main" val="20003"/>
                    </a:ext>
                  </a:extLst>
                </a:gridCol>
                <a:gridCol w="1358685">
                  <a:extLst>
                    <a:ext uri="{9D8B030D-6E8A-4147-A177-3AD203B41FA5}">
                      <a16:colId xmlns="" xmlns:a16="http://schemas.microsoft.com/office/drawing/2014/main" val="20004"/>
                    </a:ext>
                  </a:extLst>
                </a:gridCol>
                <a:gridCol w="614682">
                  <a:extLst>
                    <a:ext uri="{9D8B030D-6E8A-4147-A177-3AD203B41FA5}">
                      <a16:colId xmlns="" xmlns:a16="http://schemas.microsoft.com/office/drawing/2014/main" val="20005"/>
                    </a:ext>
                  </a:extLst>
                </a:gridCol>
                <a:gridCol w="691316">
                  <a:extLst>
                    <a:ext uri="{9D8B030D-6E8A-4147-A177-3AD203B41FA5}">
                      <a16:colId xmlns="" xmlns:a16="http://schemas.microsoft.com/office/drawing/2014/main" val="20006"/>
                    </a:ext>
                  </a:extLst>
                </a:gridCol>
                <a:gridCol w="1001054">
                  <a:extLst>
                    <a:ext uri="{9D8B030D-6E8A-4147-A177-3AD203B41FA5}">
                      <a16:colId xmlns="" xmlns:a16="http://schemas.microsoft.com/office/drawing/2014/main" val="20007"/>
                    </a:ext>
                  </a:extLst>
                </a:gridCol>
              </a:tblGrid>
              <a:tr h="289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3333CC"/>
                          </a:solidFill>
                          <a:effectLst/>
                          <a:latin typeface="Arial Narrow" pitchFamily="34" charset="0"/>
                          <a:cs typeface="Times New Roman" pitchFamily="18" charset="0"/>
                        </a:rPr>
                        <a:t>I. PEJABAT PENILAI</a:t>
                      </a:r>
                      <a:endParaRPr kumimoji="0" lang="id-ID" sz="12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3333CC"/>
                          </a:solidFill>
                          <a:effectLst/>
                          <a:latin typeface="Arial Narrow" pitchFamily="34" charset="0"/>
                          <a:cs typeface="Times New Roman" pitchFamily="18" charset="0"/>
                        </a:rPr>
                        <a:t>II. PEGAWAI  NEGERI SIPIL YANG DINILAI</a:t>
                      </a:r>
                      <a:endParaRPr kumimoji="0" lang="id-ID" sz="1200" b="0" i="0" u="none" strike="noStrike" cap="none" normalizeH="0" baseline="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i-FI"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i-FI"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301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900" b="0" i="0" u="none" strike="noStrike" cap="none" normalizeH="0" baseline="0" dirty="0" smtClean="0">
                        <a:ln>
                          <a:noFill/>
                        </a:ln>
                        <a:solidFill>
                          <a:srgbClr val="3333CC"/>
                        </a:solidFill>
                        <a:effectLst/>
                        <a:latin typeface="Arial Narrow" pitchFamily="34"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30205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3333CC"/>
                          </a:solidFill>
                          <a:effectLst/>
                          <a:latin typeface="Arial Narrow" pitchFamily="34" charset="0"/>
                          <a:cs typeface="Times New Roman" pitchFamily="18" charset="0"/>
                        </a:rPr>
                        <a:t>III. Kegiatan Tugas Jabatan</a:t>
                      </a:r>
                      <a:endParaRPr kumimoji="0" lang="id-ID" sz="12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3333CC"/>
                          </a:solidFill>
                          <a:effectLst/>
                          <a:latin typeface="Arial Narrow" pitchFamily="34" charset="0"/>
                          <a:cs typeface="Times New Roman" pitchFamily="18" charset="0"/>
                        </a:rPr>
                        <a:t>ANGKA KREDIT</a:t>
                      </a:r>
                      <a:endParaRPr kumimoji="0" lang="id-ID" sz="12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3333CC"/>
                          </a:solidFill>
                          <a:effectLst/>
                          <a:latin typeface="Arial Narrow" pitchFamily="34" charset="0"/>
                          <a:cs typeface="Times New Roman" pitchFamily="18" charset="0"/>
                        </a:rPr>
                        <a:t>TARGET</a:t>
                      </a:r>
                      <a:endParaRPr kumimoji="0" lang="id-ID" sz="12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398906">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KUANT/</a:t>
                      </a:r>
                      <a:endParaRPr kumimoji="0" lang="en-US" sz="1000" b="0" i="0" u="none" strike="noStrike" cap="none" normalizeH="0" baseline="0" dirty="0" smtClean="0">
                        <a:ln>
                          <a:noFill/>
                        </a:ln>
                        <a:solidFill>
                          <a:srgbClr val="33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OUTPUT</a:t>
                      </a: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KUAL/</a:t>
                      </a:r>
                      <a:r>
                        <a:rPr kumimoji="0" lang="en-US" sz="1000" b="1" i="0" u="none" strike="noStrike" cap="none" normalizeH="0" baseline="0" dirty="0" smtClean="0">
                          <a:ln>
                            <a:noFill/>
                          </a:ln>
                          <a:solidFill>
                            <a:srgbClr val="3333CC"/>
                          </a:solidFill>
                          <a:effectLst/>
                          <a:latin typeface="Arial Narrow" pitchFamily="34" charset="0"/>
                          <a:cs typeface="Times New Roman" pitchFamily="18" charset="0"/>
                        </a:rPr>
                        <a:t> </a:t>
                      </a: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MUTU</a:t>
                      </a: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WAKTU</a:t>
                      </a: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Narrow" pitchFamily="34" charset="0"/>
                          <a:cs typeface="Times New Roman" pitchFamily="18" charset="0"/>
                        </a:rPr>
                        <a:t>BIAYA</a:t>
                      </a: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48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45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3333CC"/>
                        </a:solidFill>
                        <a:effectLst/>
                        <a:latin typeface="Times New Roman" pitchFamily="18" charset="0"/>
                        <a:ea typeface="Times New Roman" pitchFamily="18"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3333CC"/>
                        </a:solidFill>
                        <a:effectLst/>
                        <a:latin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3333CC"/>
                        </a:solidFill>
                        <a:effectLst/>
                        <a:latin typeface="Arial" charset="0"/>
                        <a:ea typeface="Times New Roman" pitchFamily="18" charset="0"/>
                        <a:cs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3333CC"/>
                        </a:solidFill>
                        <a:effectLst/>
                        <a:latin typeface="Arial" charset="0"/>
                      </a:endParaRPr>
                    </a:p>
                  </a:txBody>
                  <a:tcPr marL="91435" marR="9143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graphicFrame>
        <p:nvGraphicFramePr>
          <p:cNvPr id="6" name="Group 1994"/>
          <p:cNvGraphicFramePr>
            <a:graphicFrameLocks noGrp="1"/>
          </p:cNvGraphicFramePr>
          <p:nvPr/>
        </p:nvGraphicFramePr>
        <p:xfrm>
          <a:off x="457200" y="5110163"/>
          <a:ext cx="8153400" cy="1646238"/>
        </p:xfrm>
        <a:graphic>
          <a:graphicData uri="http://schemas.openxmlformats.org/drawingml/2006/table">
            <a:tbl>
              <a:tblPr/>
              <a:tblGrid>
                <a:gridCol w="3624090">
                  <a:extLst>
                    <a:ext uri="{9D8B030D-6E8A-4147-A177-3AD203B41FA5}">
                      <a16:colId xmlns="" xmlns:a16="http://schemas.microsoft.com/office/drawing/2014/main" val="20000"/>
                    </a:ext>
                  </a:extLst>
                </a:gridCol>
                <a:gridCol w="905220">
                  <a:extLst>
                    <a:ext uri="{9D8B030D-6E8A-4147-A177-3AD203B41FA5}">
                      <a16:colId xmlns="" xmlns:a16="http://schemas.microsoft.com/office/drawing/2014/main" val="20001"/>
                    </a:ext>
                  </a:extLst>
                </a:gridCol>
                <a:gridCol w="3624090">
                  <a:extLst>
                    <a:ext uri="{9D8B030D-6E8A-4147-A177-3AD203B41FA5}">
                      <a16:colId xmlns="" xmlns:a16="http://schemas.microsoft.com/office/drawing/2014/main" val="20002"/>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smtClean="0">
                        <a:ln>
                          <a:noFill/>
                        </a:ln>
                        <a:solidFill>
                          <a:schemeClr val="tx1"/>
                        </a:solidFill>
                        <a:effectLst/>
                        <a:latin typeface="Arial" charset="0"/>
                      </a:endParaRPr>
                    </a:p>
                  </a:txBody>
                  <a:tcPr marT="45729" marB="4572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marT="45729" marB="45729"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Jakarta, </a:t>
                      </a:r>
                      <a:r>
                        <a:rPr kumimoji="0" lang="en-US" sz="1200" b="0" i="0" u="none" strike="noStrike" cap="none" normalizeH="0" baseline="0" dirty="0" smtClean="0">
                          <a:ln>
                            <a:noFill/>
                          </a:ln>
                          <a:solidFill>
                            <a:srgbClr val="0033CC"/>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Januari 20</a:t>
                      </a:r>
                      <a:r>
                        <a:rPr kumimoji="0" lang="en-US" sz="12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Pejabat Penilai</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Pegawai Negeri Sipil Yang Dinilai</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33CC"/>
                          </a:solidFill>
                          <a:effectLst/>
                          <a:latin typeface="Arial Narrow" pitchFamily="34" charset="0"/>
                          <a:cs typeface="Times New Roman" pitchFamily="18" charset="0"/>
                        </a:rPr>
                        <a:t>Nama</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33CC"/>
                          </a:solidFill>
                          <a:effectLst/>
                          <a:latin typeface="Arial Narrow" pitchFamily="34" charset="0"/>
                          <a:cs typeface="Times New Roman" pitchFamily="18" charset="0"/>
                        </a:rPr>
                        <a:t>Nama</a:t>
                      </a:r>
                      <a:endParaRPr kumimoji="0" lang="id-ID" sz="1200" b="0" i="0" u="sng" strike="noStrike" cap="none" normalizeH="0" baseline="0" dirty="0" smtClean="0">
                        <a:ln>
                          <a:noFill/>
                        </a:ln>
                        <a:solidFill>
                          <a:srgbClr val="0033CC"/>
                        </a:solidFill>
                        <a:effectLst/>
                        <a:latin typeface="Arial Narrow" pitchFamily="34" charset="0"/>
                        <a:cs typeface="Times New Roman" pitchFamily="18"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NIP. ...............................</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33CC"/>
                          </a:solidFill>
                          <a:effectLst/>
                          <a:latin typeface="Arial Narrow" pitchFamily="34" charset="0"/>
                          <a:cs typeface="Times New Roman" pitchFamily="18" charset="0"/>
                        </a:rPr>
                        <a:t>NIP. .............................</a:t>
                      </a:r>
                      <a:endParaRPr kumimoji="0" lang="id-ID" sz="1200" b="0" i="0" u="none" strike="noStrike" cap="none" normalizeH="0" baseline="0" dirty="0" smtClean="0">
                        <a:ln>
                          <a:noFill/>
                        </a:ln>
                        <a:solidFill>
                          <a:srgbClr val="0033CC"/>
                        </a:solidFill>
                        <a:effectLst/>
                        <a:latin typeface="Arial" charset="0"/>
                      </a:endParaRPr>
                    </a:p>
                  </a:txBody>
                  <a:tcPr marT="45729" marB="45729"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2223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348038" y="206375"/>
            <a:ext cx="279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id-ID" sz="1400" b="1" dirty="0">
                <a:solidFill>
                  <a:srgbClr val="C00000"/>
                </a:solidFill>
                <a:cs typeface="Times New Roman" panose="02020603050405020304" pitchFamily="18" charset="0"/>
              </a:rPr>
              <a:t>PENILAIAN SASARAN KERJA </a:t>
            </a:r>
            <a:endParaRPr lang="en-US" altLang="id-ID" sz="1400" dirty="0">
              <a:solidFill>
                <a:srgbClr val="C00000"/>
              </a:solidFill>
            </a:endParaRPr>
          </a:p>
          <a:p>
            <a:pPr algn="ctr"/>
            <a:r>
              <a:rPr lang="id-ID" altLang="id-ID" sz="1400" b="1" dirty="0">
                <a:solidFill>
                  <a:srgbClr val="C00000"/>
                </a:solidFill>
                <a:cs typeface="Times New Roman" panose="02020603050405020304" pitchFamily="18" charset="0"/>
              </a:rPr>
              <a:t>PEGAWAI NEGERI SIPIL</a:t>
            </a:r>
            <a:endParaRPr lang="en-US" altLang="id-ID" sz="1400" dirty="0">
              <a:solidFill>
                <a:srgbClr val="C00000"/>
              </a:solidFill>
            </a:endParaRPr>
          </a:p>
        </p:txBody>
      </p:sp>
      <p:sp>
        <p:nvSpPr>
          <p:cNvPr id="30723" name="Text Box 1057"/>
          <p:cNvSpPr txBox="1">
            <a:spLocks noChangeArrowheads="1"/>
          </p:cNvSpPr>
          <p:nvPr/>
        </p:nvSpPr>
        <p:spPr bwMode="auto">
          <a:xfrm>
            <a:off x="339725" y="1211263"/>
            <a:ext cx="4376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d-ID" altLang="id-ID" sz="1200">
                <a:solidFill>
                  <a:srgbClr val="C00000"/>
                </a:solidFill>
              </a:rPr>
              <a:t>Jangka waktu penilaian </a:t>
            </a:r>
            <a:r>
              <a:rPr lang="en-US" altLang="id-ID" sz="1200" dirty="0">
                <a:solidFill>
                  <a:srgbClr val="C00000"/>
                </a:solidFill>
              </a:rPr>
              <a:t> …. </a:t>
            </a:r>
            <a:r>
              <a:rPr lang="id-ID" altLang="id-ID" sz="1200">
                <a:solidFill>
                  <a:srgbClr val="C00000"/>
                </a:solidFill>
              </a:rPr>
              <a:t>Januari s/d 31 Desember 20</a:t>
            </a:r>
            <a:r>
              <a:rPr lang="en-US" altLang="id-ID" sz="1200" dirty="0">
                <a:solidFill>
                  <a:srgbClr val="C00000"/>
                </a:solidFill>
              </a:rPr>
              <a:t>….</a:t>
            </a:r>
            <a:endParaRPr lang="id-ID" altLang="id-ID" sz="1200">
              <a:solidFill>
                <a:srgbClr val="C00000"/>
              </a:solidFill>
            </a:endParaRPr>
          </a:p>
        </p:txBody>
      </p:sp>
      <p:graphicFrame>
        <p:nvGraphicFramePr>
          <p:cNvPr id="7" name="Group 1059"/>
          <p:cNvGraphicFramePr>
            <a:graphicFrameLocks noGrp="1"/>
          </p:cNvGraphicFramePr>
          <p:nvPr/>
        </p:nvGraphicFramePr>
        <p:xfrm>
          <a:off x="360363" y="1503363"/>
          <a:ext cx="8459787" cy="3536950"/>
        </p:xfrm>
        <a:graphic>
          <a:graphicData uri="http://schemas.openxmlformats.org/drawingml/2006/table">
            <a:tbl>
              <a:tblPr/>
              <a:tblGrid>
                <a:gridCol w="474662">
                  <a:extLst>
                    <a:ext uri="{9D8B030D-6E8A-4147-A177-3AD203B41FA5}">
                      <a16:colId xmlns="" xmlns:a16="http://schemas.microsoft.com/office/drawing/2014/main" val="20000"/>
                    </a:ext>
                  </a:extLst>
                </a:gridCol>
                <a:gridCol w="1538288">
                  <a:extLst>
                    <a:ext uri="{9D8B030D-6E8A-4147-A177-3AD203B41FA5}">
                      <a16:colId xmlns="" xmlns:a16="http://schemas.microsoft.com/office/drawing/2014/main" val="20001"/>
                    </a:ext>
                  </a:extLst>
                </a:gridCol>
                <a:gridCol w="361950">
                  <a:extLst>
                    <a:ext uri="{9D8B030D-6E8A-4147-A177-3AD203B41FA5}">
                      <a16:colId xmlns="" xmlns:a16="http://schemas.microsoft.com/office/drawing/2014/main" val="20002"/>
                    </a:ext>
                  </a:extLst>
                </a:gridCol>
                <a:gridCol w="476250">
                  <a:extLst>
                    <a:ext uri="{9D8B030D-6E8A-4147-A177-3AD203B41FA5}">
                      <a16:colId xmlns="" xmlns:a16="http://schemas.microsoft.com/office/drawing/2014/main" val="20003"/>
                    </a:ext>
                  </a:extLst>
                </a:gridCol>
                <a:gridCol w="474662">
                  <a:extLst>
                    <a:ext uri="{9D8B030D-6E8A-4147-A177-3AD203B41FA5}">
                      <a16:colId xmlns="" xmlns:a16="http://schemas.microsoft.com/office/drawing/2014/main" val="20004"/>
                    </a:ext>
                  </a:extLst>
                </a:gridCol>
                <a:gridCol w="474663">
                  <a:extLst>
                    <a:ext uri="{9D8B030D-6E8A-4147-A177-3AD203B41FA5}">
                      <a16:colId xmlns="" xmlns:a16="http://schemas.microsoft.com/office/drawing/2014/main" val="20005"/>
                    </a:ext>
                  </a:extLst>
                </a:gridCol>
                <a:gridCol w="500062">
                  <a:extLst>
                    <a:ext uri="{9D8B030D-6E8A-4147-A177-3AD203B41FA5}">
                      <a16:colId xmlns="" xmlns:a16="http://schemas.microsoft.com/office/drawing/2014/main" val="20006"/>
                    </a:ext>
                  </a:extLst>
                </a:gridCol>
                <a:gridCol w="449263">
                  <a:extLst>
                    <a:ext uri="{9D8B030D-6E8A-4147-A177-3AD203B41FA5}">
                      <a16:colId xmlns="" xmlns:a16="http://schemas.microsoft.com/office/drawing/2014/main" val="20007"/>
                    </a:ext>
                  </a:extLst>
                </a:gridCol>
                <a:gridCol w="514350">
                  <a:extLst>
                    <a:ext uri="{9D8B030D-6E8A-4147-A177-3AD203B41FA5}">
                      <a16:colId xmlns="" xmlns:a16="http://schemas.microsoft.com/office/drawing/2014/main" val="20008"/>
                    </a:ext>
                  </a:extLst>
                </a:gridCol>
                <a:gridCol w="415925">
                  <a:extLst>
                    <a:ext uri="{9D8B030D-6E8A-4147-A177-3AD203B41FA5}">
                      <a16:colId xmlns="" xmlns:a16="http://schemas.microsoft.com/office/drawing/2014/main" val="20009"/>
                    </a:ext>
                  </a:extLst>
                </a:gridCol>
                <a:gridCol w="533400">
                  <a:extLst>
                    <a:ext uri="{9D8B030D-6E8A-4147-A177-3AD203B41FA5}">
                      <a16:colId xmlns="" xmlns:a16="http://schemas.microsoft.com/office/drawing/2014/main" val="20010"/>
                    </a:ext>
                  </a:extLst>
                </a:gridCol>
                <a:gridCol w="511175">
                  <a:extLst>
                    <a:ext uri="{9D8B030D-6E8A-4147-A177-3AD203B41FA5}">
                      <a16:colId xmlns="" xmlns:a16="http://schemas.microsoft.com/office/drawing/2014/main" val="20011"/>
                    </a:ext>
                  </a:extLst>
                </a:gridCol>
                <a:gridCol w="1035050">
                  <a:extLst>
                    <a:ext uri="{9D8B030D-6E8A-4147-A177-3AD203B41FA5}">
                      <a16:colId xmlns="" xmlns:a16="http://schemas.microsoft.com/office/drawing/2014/main" val="20012"/>
                    </a:ext>
                  </a:extLst>
                </a:gridCol>
                <a:gridCol w="700087">
                  <a:extLst>
                    <a:ext uri="{9D8B030D-6E8A-4147-A177-3AD203B41FA5}">
                      <a16:colId xmlns="" xmlns:a16="http://schemas.microsoft.com/office/drawing/2014/main" val="20013"/>
                    </a:ext>
                  </a:extLst>
                </a:gridCol>
              </a:tblGrid>
              <a:tr h="2206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rgbClr val="C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NO</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I. Kegiatan Tugas Jabatan</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TARGET</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REALISASI</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C00000"/>
                          </a:solidFill>
                          <a:effectLst/>
                          <a:latin typeface="Arial Narrow" pitchFamily="34" charset="0"/>
                          <a:cs typeface="Times New Roman" pitchFamily="18" charset="0"/>
                        </a:rPr>
                        <a:t>PENGHITUNGAN</a:t>
                      </a: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NILAI</a:t>
                      </a:r>
                      <a:endParaRPr kumimoji="0" lang="en-US" sz="1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CAPAIAN</a:t>
                      </a:r>
                      <a:endParaRPr kumimoji="0" lang="en-US" sz="1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C00000"/>
                          </a:solidFill>
                          <a:effectLst/>
                          <a:latin typeface="Arial Narrow" pitchFamily="34" charset="0"/>
                          <a:cs typeface="Times New Roman" pitchFamily="18" charset="0"/>
                        </a:rPr>
                        <a:t>SKP</a:t>
                      </a: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889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Kuant/ output</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Kuant/ output</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184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1</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2</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3</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4</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5</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6</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7</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8</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9</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C00000"/>
                          </a:solidFill>
                          <a:effectLst/>
                          <a:latin typeface="Arial Narrow" pitchFamily="34" charset="0"/>
                          <a:cs typeface="Times New Roman" pitchFamily="18" charset="0"/>
                        </a:rPr>
                        <a:t>10</a:t>
                      </a:r>
                      <a:endParaRPr kumimoji="0" lang="id-ID" sz="18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11</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12</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13</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C00000"/>
                          </a:solidFill>
                          <a:effectLst/>
                          <a:latin typeface="Arial Narrow" pitchFamily="34" charset="0"/>
                          <a:cs typeface="Times New Roman" pitchFamily="18" charset="0"/>
                        </a:rPr>
                        <a:t>14</a:t>
                      </a:r>
                      <a:endParaRPr kumimoji="0" lang="id-ID" sz="18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2"/>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charset="0"/>
                        </a:rPr>
                        <a:t>1</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charset="0"/>
                        </a:rPr>
                        <a:t>2</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charset="0"/>
                        </a:rPr>
                        <a:t>3</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charset="0"/>
                        </a:rPr>
                        <a:t>4</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Arial" charset="0"/>
                        </a:rPr>
                        <a:t>5</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smtClean="0">
                        <a:ln>
                          <a:noFill/>
                        </a:ln>
                        <a:solidFill>
                          <a:srgbClr val="C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1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C00000"/>
                          </a:solidFill>
                          <a:effectLst/>
                          <a:latin typeface="Arial Narrow" pitchFamily="34" charset="0"/>
                          <a:cs typeface="Times New Roman" pitchFamily="18" charset="0"/>
                        </a:rPr>
                        <a:t>II. Tugas Tambahan dan Kreativitas/:</a:t>
                      </a:r>
                      <a:endParaRPr kumimoji="0" lang="id-ID" sz="1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 Tugas Tambahan</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b. Kreativitas</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158750">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C00000"/>
                          </a:solidFill>
                          <a:effectLst/>
                          <a:latin typeface="Arial Narrow" pitchFamily="34" charset="0"/>
                          <a:cs typeface="Times New Roman" pitchFamily="18" charset="0"/>
                        </a:rPr>
                        <a:t>NILAI CAPAIAN SKP</a:t>
                      </a:r>
                      <a:endParaRPr kumimoji="0" lang="id-ID" sz="12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11138">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graphicFrame>
        <p:nvGraphicFramePr>
          <p:cNvPr id="8" name="Group 1060"/>
          <p:cNvGraphicFramePr>
            <a:graphicFrameLocks noGrp="1"/>
          </p:cNvGraphicFramePr>
          <p:nvPr/>
        </p:nvGraphicFramePr>
        <p:xfrm>
          <a:off x="3205163" y="5426075"/>
          <a:ext cx="5715000" cy="1157411"/>
        </p:xfrm>
        <a:graphic>
          <a:graphicData uri="http://schemas.openxmlformats.org/drawingml/2006/table">
            <a:tbl>
              <a:tblPr/>
              <a:tblGrid>
                <a:gridCol w="3200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tblGrid>
              <a:tr h="272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7" marB="45707"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Times New Roman" pitchFamily="18" charset="0"/>
                          <a:cs typeface="Times New Roman" pitchFamily="18" charset="0"/>
                        </a:rPr>
                        <a:t>Jakarta, 31 Desember 20</a:t>
                      </a:r>
                      <a:r>
                        <a:rPr kumimoji="0" lang="en-US" sz="1000" b="0" i="0" u="none" strike="noStrike" cap="none" normalizeH="0" baseline="0" dirty="0" smtClean="0">
                          <a:ln>
                            <a:noFill/>
                          </a:ln>
                          <a:solidFill>
                            <a:srgbClr val="C00000"/>
                          </a:solidFill>
                          <a:effectLst/>
                          <a:latin typeface="Times New Roman" pitchFamily="18" charset="0"/>
                          <a:cs typeface="Times New Roman" pitchFamily="18" charset="0"/>
                        </a:rPr>
                        <a:t>….</a:t>
                      </a:r>
                      <a:endParaRPr kumimoji="0" lang="id-ID" sz="1000" b="0" i="0" u="none" strike="noStrike" cap="none" normalizeH="0" baseline="0" dirty="0" smtClean="0">
                        <a:ln>
                          <a:noFill/>
                        </a:ln>
                        <a:solidFill>
                          <a:srgbClr val="C00000"/>
                        </a:solidFill>
                        <a:effectLst/>
                        <a:latin typeface="Arial" charset="0"/>
                      </a:endParaRPr>
                    </a:p>
                  </a:txBody>
                  <a:tcPr marT="45707" marB="45707"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396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Times New Roman" pitchFamily="18" charset="0"/>
                          <a:cs typeface="Times New Roman" pitchFamily="18" charset="0"/>
                        </a:rPr>
                        <a:t>Pejabat Penilai</a:t>
                      </a:r>
                      <a:endParaRPr kumimoji="0" lang="en-US" sz="1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C00000"/>
                        </a:solidFill>
                        <a:effectLst/>
                        <a:latin typeface="Times New Roman" pitchFamily="18" charset="0"/>
                        <a:cs typeface="Times New Roman" pitchFamily="18"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4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7" marB="45707"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0000"/>
                          </a:solidFill>
                          <a:effectLst/>
                          <a:latin typeface="Times New Roman" pitchFamily="18" charset="0"/>
                          <a:cs typeface="Times New Roman" pitchFamily="18" charset="0"/>
                        </a:rPr>
                        <a:t>Nama</a:t>
                      </a:r>
                      <a:endParaRPr kumimoji="0" lang="id-ID" sz="1000" b="0" i="0" u="none" strike="noStrike" cap="none" normalizeH="0" baseline="0" dirty="0" smtClean="0">
                        <a:ln>
                          <a:noFill/>
                        </a:ln>
                        <a:solidFill>
                          <a:srgbClr val="C00000"/>
                        </a:solidFill>
                        <a:effectLst/>
                        <a:latin typeface="Arial" charset="0"/>
                      </a:endParaRPr>
                    </a:p>
                  </a:txBody>
                  <a:tcPr marT="45707" marB="45707"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44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7" marB="45707"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C00000"/>
                          </a:solidFill>
                          <a:effectLst/>
                          <a:latin typeface="Times New Roman" pitchFamily="18" charset="0"/>
                          <a:cs typeface="Times New Roman" pitchFamily="18" charset="0"/>
                        </a:rPr>
                        <a:t>NIP. </a:t>
                      </a:r>
                      <a:endParaRPr kumimoji="0" lang="id-ID" sz="1000" b="0" i="0" u="none" strike="noStrike" cap="none" normalizeH="0" baseline="0" dirty="0" smtClean="0">
                        <a:ln>
                          <a:noFill/>
                        </a:ln>
                        <a:solidFill>
                          <a:srgbClr val="C00000"/>
                        </a:solidFill>
                        <a:effectLst/>
                        <a:latin typeface="Arial" charset="0"/>
                      </a:endParaRPr>
                    </a:p>
                  </a:txBody>
                  <a:tcPr marT="45707" marB="45707"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69890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533400"/>
          <a:ext cx="8183562" cy="4844499"/>
        </p:xfrm>
        <a:graphic>
          <a:graphicData uri="http://schemas.openxmlformats.org/drawingml/2006/table">
            <a:tbl>
              <a:tblPr firstRow="1" bandRow="1">
                <a:tableStyleId>{5940675A-B579-460E-94D1-54222C63F5DA}</a:tableStyleId>
              </a:tblPr>
              <a:tblGrid>
                <a:gridCol w="563562">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304800">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731838">
                  <a:extLst>
                    <a:ext uri="{9D8B030D-6E8A-4147-A177-3AD203B41FA5}">
                      <a16:colId xmlns="" xmlns:a16="http://schemas.microsoft.com/office/drawing/2014/main" val="20007"/>
                    </a:ext>
                  </a:extLst>
                </a:gridCol>
                <a:gridCol w="868362">
                  <a:extLst>
                    <a:ext uri="{9D8B030D-6E8A-4147-A177-3AD203B41FA5}">
                      <a16:colId xmlns="" xmlns:a16="http://schemas.microsoft.com/office/drawing/2014/main" val="20008"/>
                    </a:ext>
                  </a:extLst>
                </a:gridCol>
              </a:tblGrid>
              <a:tr h="228600">
                <a:tc>
                  <a:txBody>
                    <a:bodyPr/>
                    <a:lstStyle/>
                    <a:p>
                      <a:pPr algn="ctr"/>
                      <a:r>
                        <a:rPr lang="id-ID" sz="1000" dirty="0" smtClean="0"/>
                        <a:t>No</a:t>
                      </a:r>
                      <a:endParaRPr lang="id-ID" sz="1000" dirty="0"/>
                    </a:p>
                  </a:txBody>
                  <a:tcPr/>
                </a:tc>
                <a:tc gridSpan="2">
                  <a:txBody>
                    <a:bodyPr/>
                    <a:lstStyle/>
                    <a:p>
                      <a:r>
                        <a:rPr lang="id-ID" sz="1000" dirty="0" smtClean="0"/>
                        <a:t>I. PEJABAT</a:t>
                      </a:r>
                      <a:r>
                        <a:rPr lang="id-ID" sz="1000" baseline="0" dirty="0" smtClean="0"/>
                        <a:t> PENILAI</a:t>
                      </a:r>
                      <a:endParaRPr lang="id-ID" sz="1000" dirty="0"/>
                    </a:p>
                  </a:txBody>
                  <a:tcPr/>
                </a:tc>
                <a:tc hMerge="1">
                  <a:txBody>
                    <a:bodyPr/>
                    <a:lstStyle/>
                    <a:p>
                      <a:endParaRPr lang="id-ID" dirty="0"/>
                    </a:p>
                  </a:txBody>
                  <a:tcPr/>
                </a:tc>
                <a:tc>
                  <a:txBody>
                    <a:bodyPr/>
                    <a:lstStyle/>
                    <a:p>
                      <a:pPr algn="ctr"/>
                      <a:r>
                        <a:rPr lang="id-ID" sz="1000" dirty="0" smtClean="0"/>
                        <a:t>No</a:t>
                      </a:r>
                      <a:endParaRPr lang="id-ID" sz="1000" dirty="0"/>
                    </a:p>
                  </a:txBody>
                  <a:tcPr/>
                </a:tc>
                <a:tc gridSpan="5">
                  <a:txBody>
                    <a:bodyPr/>
                    <a:lstStyle/>
                    <a:p>
                      <a:r>
                        <a:rPr lang="id-ID" sz="1000" dirty="0" smtClean="0"/>
                        <a:t>II.</a:t>
                      </a:r>
                      <a:r>
                        <a:rPr lang="id-ID" sz="1000" baseline="0" dirty="0" smtClean="0"/>
                        <a:t> PEGAWAI NEGERI SIPIL YANG DINILAI</a:t>
                      </a:r>
                      <a:endParaRPr lang="id-ID" sz="1000" dirty="0"/>
                    </a:p>
                  </a:txBody>
                  <a:tcPr/>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0"/>
                  </a:ext>
                </a:extLst>
              </a:tr>
              <a:tr h="235424">
                <a:tc>
                  <a:txBody>
                    <a:bodyPr/>
                    <a:lstStyle/>
                    <a:p>
                      <a:pPr algn="ctr"/>
                      <a:r>
                        <a:rPr lang="id-ID" sz="1000" dirty="0" smtClean="0"/>
                        <a:t>1</a:t>
                      </a:r>
                      <a:endParaRPr lang="id-ID" sz="1000" dirty="0"/>
                    </a:p>
                  </a:txBody>
                  <a:tcPr/>
                </a:tc>
                <a:tc>
                  <a:txBody>
                    <a:bodyPr/>
                    <a:lstStyle/>
                    <a:p>
                      <a:r>
                        <a:rPr lang="id-ID" sz="1000" dirty="0" smtClean="0"/>
                        <a:t>Nama</a:t>
                      </a:r>
                      <a:endParaRPr lang="id-ID" sz="1000" dirty="0"/>
                    </a:p>
                  </a:txBody>
                  <a:tcPr/>
                </a:tc>
                <a:tc>
                  <a:txBody>
                    <a:bodyPr/>
                    <a:lstStyle/>
                    <a:p>
                      <a:r>
                        <a:rPr lang="id-ID" sz="1000" dirty="0" smtClean="0"/>
                        <a:t>Dra. Sri</a:t>
                      </a:r>
                      <a:endParaRPr lang="id-ID" sz="1000" dirty="0"/>
                    </a:p>
                  </a:txBody>
                  <a:tcPr/>
                </a:tc>
                <a:tc>
                  <a:txBody>
                    <a:bodyPr/>
                    <a:lstStyle/>
                    <a:p>
                      <a:pPr algn="ctr"/>
                      <a:r>
                        <a:rPr lang="id-ID" sz="1000" dirty="0" smtClean="0"/>
                        <a:t>1</a:t>
                      </a:r>
                      <a:endParaRPr lang="id-ID" sz="1000" dirty="0"/>
                    </a:p>
                  </a:txBody>
                  <a:tcPr/>
                </a:tc>
                <a:tc gridSpan="2">
                  <a:txBody>
                    <a:bodyPr/>
                    <a:lstStyle/>
                    <a:p>
                      <a:r>
                        <a:rPr lang="id-ID" sz="1000" dirty="0" smtClean="0"/>
                        <a:t>Nama</a:t>
                      </a:r>
                      <a:endParaRPr lang="id-ID" sz="1000" dirty="0"/>
                    </a:p>
                  </a:txBody>
                  <a:tcPr/>
                </a:tc>
                <a:tc hMerge="1">
                  <a:txBody>
                    <a:bodyPr/>
                    <a:lstStyle/>
                    <a:p>
                      <a:endParaRPr lang="id-ID"/>
                    </a:p>
                  </a:txBody>
                  <a:tcPr/>
                </a:tc>
                <a:tc gridSpan="3">
                  <a:txBody>
                    <a:bodyPr/>
                    <a:lstStyle/>
                    <a:p>
                      <a:r>
                        <a:rPr lang="id-ID" sz="1000" dirty="0" smtClean="0"/>
                        <a:t>Elisya, SH</a:t>
                      </a:r>
                      <a:endParaRPr lang="id-ID" sz="1000" dirty="0"/>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1"/>
                  </a:ext>
                </a:extLst>
              </a:tr>
              <a:tr h="235424">
                <a:tc>
                  <a:txBody>
                    <a:bodyPr/>
                    <a:lstStyle/>
                    <a:p>
                      <a:pPr algn="ctr"/>
                      <a:r>
                        <a:rPr lang="id-ID" sz="1000" dirty="0" smtClean="0"/>
                        <a:t>2</a:t>
                      </a:r>
                      <a:endParaRPr lang="id-ID" sz="1000" dirty="0"/>
                    </a:p>
                  </a:txBody>
                  <a:tcPr/>
                </a:tc>
                <a:tc>
                  <a:txBody>
                    <a:bodyPr/>
                    <a:lstStyle/>
                    <a:p>
                      <a:r>
                        <a:rPr lang="id-ID" sz="1000" dirty="0" smtClean="0"/>
                        <a:t>NIP</a:t>
                      </a:r>
                      <a:endParaRPr lang="id-ID" sz="1000" dirty="0"/>
                    </a:p>
                  </a:txBody>
                  <a:tcPr/>
                </a:tc>
                <a:tc>
                  <a:txBody>
                    <a:bodyPr/>
                    <a:lstStyle/>
                    <a:p>
                      <a:r>
                        <a:rPr lang="id-ID" sz="1000" dirty="0" smtClean="0"/>
                        <a:t>196305221992012001</a:t>
                      </a:r>
                      <a:endParaRPr lang="id-ID" sz="1000" dirty="0"/>
                    </a:p>
                  </a:txBody>
                  <a:tcPr/>
                </a:tc>
                <a:tc>
                  <a:txBody>
                    <a:bodyPr/>
                    <a:lstStyle/>
                    <a:p>
                      <a:pPr algn="ctr"/>
                      <a:r>
                        <a:rPr lang="id-ID" sz="1000" dirty="0" smtClean="0"/>
                        <a:t>2</a:t>
                      </a:r>
                      <a:endParaRPr lang="id-ID" sz="1000" dirty="0"/>
                    </a:p>
                  </a:txBody>
                  <a:tcPr/>
                </a:tc>
                <a:tc gridSpan="2">
                  <a:txBody>
                    <a:bodyPr/>
                    <a:lstStyle/>
                    <a:p>
                      <a:r>
                        <a:rPr lang="id-ID" sz="1000" dirty="0" smtClean="0"/>
                        <a:t>NIP</a:t>
                      </a:r>
                      <a:endParaRPr lang="id-ID" sz="1000" dirty="0"/>
                    </a:p>
                  </a:txBody>
                  <a:tcPr/>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196803051999042001</a:t>
                      </a:r>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2"/>
                  </a:ext>
                </a:extLst>
              </a:tr>
              <a:tr h="392373">
                <a:tc>
                  <a:txBody>
                    <a:bodyPr/>
                    <a:lstStyle/>
                    <a:p>
                      <a:pPr algn="ctr"/>
                      <a:r>
                        <a:rPr lang="id-ID" sz="1000" dirty="0" smtClean="0"/>
                        <a:t>3</a:t>
                      </a:r>
                      <a:endParaRPr lang="id-ID" sz="1000" dirty="0"/>
                    </a:p>
                  </a:txBody>
                  <a:tcPr/>
                </a:tc>
                <a:tc>
                  <a:txBody>
                    <a:bodyPr/>
                    <a:lstStyle/>
                    <a:p>
                      <a:r>
                        <a:rPr lang="id-ID" sz="1000" dirty="0" smtClean="0"/>
                        <a:t>Pangkat/Gol. Ruang</a:t>
                      </a:r>
                      <a:endParaRPr lang="id-ID" sz="1000" dirty="0"/>
                    </a:p>
                  </a:txBody>
                  <a:tcPr/>
                </a:tc>
                <a:tc>
                  <a:txBody>
                    <a:bodyPr/>
                    <a:lstStyle/>
                    <a:p>
                      <a:r>
                        <a:rPr lang="id-ID" sz="1000" dirty="0" smtClean="0"/>
                        <a:t>Pembina/ IV/a</a:t>
                      </a:r>
                      <a:endParaRPr lang="id-ID" sz="1000" dirty="0"/>
                    </a:p>
                  </a:txBody>
                  <a:tcPr/>
                </a:tc>
                <a:tc>
                  <a:txBody>
                    <a:bodyPr/>
                    <a:lstStyle/>
                    <a:p>
                      <a:pPr algn="ctr"/>
                      <a:r>
                        <a:rPr lang="id-ID" sz="1000" dirty="0" smtClean="0"/>
                        <a:t>3</a:t>
                      </a:r>
                      <a:endParaRPr lang="id-ID" sz="1000" dirty="0"/>
                    </a:p>
                  </a:txBody>
                  <a:tcPr/>
                </a:tc>
                <a:tc gridSpan="2">
                  <a:txBody>
                    <a:bodyPr/>
                    <a:lstStyle/>
                    <a:p>
                      <a:r>
                        <a:rPr lang="id-ID" sz="1000" dirty="0" smtClean="0"/>
                        <a:t>Pangkat/Gol. Ruang</a:t>
                      </a:r>
                      <a:endParaRPr lang="id-ID" sz="1000" dirty="0"/>
                    </a:p>
                  </a:txBody>
                  <a:tcPr/>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Penata Tk. I/ III/d</a:t>
                      </a:r>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3"/>
                  </a:ext>
                </a:extLst>
              </a:tr>
              <a:tr h="392373">
                <a:tc>
                  <a:txBody>
                    <a:bodyPr/>
                    <a:lstStyle/>
                    <a:p>
                      <a:pPr algn="ctr"/>
                      <a:r>
                        <a:rPr lang="id-ID" sz="1000" dirty="0" smtClean="0"/>
                        <a:t>4</a:t>
                      </a:r>
                      <a:endParaRPr lang="id-ID" sz="1000" dirty="0"/>
                    </a:p>
                  </a:txBody>
                  <a:tcPr/>
                </a:tc>
                <a:tc>
                  <a:txBody>
                    <a:bodyPr/>
                    <a:lstStyle/>
                    <a:p>
                      <a:r>
                        <a:rPr lang="id-ID" sz="1000" dirty="0" smtClean="0"/>
                        <a:t>Jabatan</a:t>
                      </a:r>
                      <a:endParaRPr lang="id-ID"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Kepala Bagian Mutasi Dosen</a:t>
                      </a:r>
                    </a:p>
                  </a:txBody>
                  <a:tcPr/>
                </a:tc>
                <a:tc>
                  <a:txBody>
                    <a:bodyPr/>
                    <a:lstStyle/>
                    <a:p>
                      <a:pPr algn="ctr"/>
                      <a:r>
                        <a:rPr lang="id-ID" sz="1000" dirty="0" smtClean="0"/>
                        <a:t>4</a:t>
                      </a:r>
                      <a:endParaRPr lang="id-ID" sz="1000" dirty="0"/>
                    </a:p>
                  </a:txBody>
                  <a:tcPr/>
                </a:tc>
                <a:tc gridSpan="2">
                  <a:txBody>
                    <a:bodyPr/>
                    <a:lstStyle/>
                    <a:p>
                      <a:r>
                        <a:rPr lang="id-ID" sz="1000" dirty="0" smtClean="0"/>
                        <a:t>Jabatan</a:t>
                      </a:r>
                      <a:endParaRPr lang="id-ID" sz="1000" dirty="0"/>
                    </a:p>
                  </a:txBody>
                  <a:tcPr/>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Kasubbag Mutasi Dosen I</a:t>
                      </a:r>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4"/>
                  </a:ext>
                </a:extLst>
              </a:tr>
              <a:tr h="228600">
                <a:tc>
                  <a:txBody>
                    <a:bodyPr/>
                    <a:lstStyle/>
                    <a:p>
                      <a:pPr algn="ctr"/>
                      <a:r>
                        <a:rPr lang="id-ID" sz="1000" dirty="0" smtClean="0"/>
                        <a:t>5</a:t>
                      </a:r>
                      <a:endParaRPr lang="id-ID" sz="1000" dirty="0"/>
                    </a:p>
                  </a:txBody>
                  <a:tcPr/>
                </a:tc>
                <a:tc>
                  <a:txBody>
                    <a:bodyPr/>
                    <a:lstStyle/>
                    <a:p>
                      <a:r>
                        <a:rPr lang="id-ID" sz="1000" dirty="0" smtClean="0"/>
                        <a:t>Unit Kerja</a:t>
                      </a:r>
                      <a:endParaRPr lang="id-ID"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Biro Kepegawaian</a:t>
                      </a:r>
                    </a:p>
                  </a:txBody>
                  <a:tcPr/>
                </a:tc>
                <a:tc>
                  <a:txBody>
                    <a:bodyPr/>
                    <a:lstStyle/>
                    <a:p>
                      <a:pPr algn="ctr"/>
                      <a:r>
                        <a:rPr lang="id-ID" sz="1000" dirty="0" smtClean="0"/>
                        <a:t>5</a:t>
                      </a:r>
                      <a:endParaRPr lang="id-ID" sz="1000" dirty="0"/>
                    </a:p>
                  </a:txBody>
                  <a:tcPr/>
                </a:tc>
                <a:tc gridSpan="2">
                  <a:txBody>
                    <a:bodyPr/>
                    <a:lstStyle/>
                    <a:p>
                      <a:r>
                        <a:rPr lang="id-ID" sz="1000" dirty="0" smtClean="0"/>
                        <a:t>Unit Kerja</a:t>
                      </a:r>
                      <a:endParaRPr lang="id-ID" sz="1000" dirty="0"/>
                    </a:p>
                  </a:txBody>
                  <a:tcPr/>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Biro Kepegawaian</a:t>
                      </a:r>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5"/>
                  </a:ext>
                </a:extLst>
              </a:tr>
              <a:tr h="235424">
                <a:tc rowSpan="2">
                  <a:txBody>
                    <a:bodyPr/>
                    <a:lstStyle/>
                    <a:p>
                      <a:pPr algn="ctr"/>
                      <a:r>
                        <a:rPr lang="id-ID" sz="1000" dirty="0" smtClean="0"/>
                        <a:t>No</a:t>
                      </a:r>
                      <a:endParaRPr lang="id-ID" sz="1000" dirty="0"/>
                    </a:p>
                  </a:txBody>
                  <a:tcPr anchor="ctr"/>
                </a:tc>
                <a:tc rowSpan="2" gridSpan="2">
                  <a:txBody>
                    <a:bodyPr/>
                    <a:lstStyle/>
                    <a:p>
                      <a:pPr algn="ctr"/>
                      <a:r>
                        <a:rPr lang="id-ID" sz="1000" dirty="0" smtClean="0"/>
                        <a:t>III. KEGIATAN TUGAS POKOK JABATAN</a:t>
                      </a:r>
                      <a:endParaRPr lang="id-ID" sz="1000" dirty="0"/>
                    </a:p>
                  </a:txBody>
                  <a:tcPr anchor="ct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rowSpan="2">
                  <a:txBody>
                    <a:bodyPr/>
                    <a:lstStyle/>
                    <a:p>
                      <a:pPr algn="ctr"/>
                      <a:r>
                        <a:rPr lang="id-ID" sz="1000" dirty="0" smtClean="0"/>
                        <a:t>ANGKA</a:t>
                      </a:r>
                      <a:r>
                        <a:rPr lang="id-ID" sz="1000" baseline="0" dirty="0" smtClean="0"/>
                        <a:t> KREDIT</a:t>
                      </a:r>
                      <a:endParaRPr lang="id-ID" sz="1000" dirty="0"/>
                    </a:p>
                  </a:txBody>
                  <a:tcPr anchor="ctr"/>
                </a:tc>
                <a:tc gridSpan="5">
                  <a:txBody>
                    <a:bodyPr/>
                    <a:lstStyle/>
                    <a:p>
                      <a:pPr algn="ctr"/>
                      <a:r>
                        <a:rPr lang="id-ID" sz="1000" dirty="0" smtClean="0"/>
                        <a:t>TARGET</a:t>
                      </a:r>
                      <a:endParaRPr lang="id-ID" sz="1000" dirty="0"/>
                    </a:p>
                  </a:txBody>
                  <a:tcPr/>
                </a:tc>
                <a:tc hMerge="1">
                  <a:txBody>
                    <a:bodyPr/>
                    <a:lstStyle/>
                    <a:p>
                      <a:endParaRPr lang="id-ID"/>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6"/>
                  </a:ext>
                </a:extLst>
              </a:tr>
              <a:tr h="354387">
                <a:tc vMerge="1">
                  <a:txBody>
                    <a:bodyPr/>
                    <a:lstStyle/>
                    <a:p>
                      <a:pPr algn="ctr"/>
                      <a:endParaRPr lang="id-ID" sz="1200" dirty="0"/>
                    </a:p>
                  </a:txBody>
                  <a:tcPr/>
                </a:tc>
                <a:tc gridSpan="2" vMerge="1">
                  <a:txBody>
                    <a:bodyPr/>
                    <a:lstStyle/>
                    <a:p>
                      <a:endParaRPr lang="id-ID" sz="1200" dirty="0"/>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vMerge="1">
                  <a:txBody>
                    <a:bodyPr/>
                    <a:lstStyle/>
                    <a:p>
                      <a:pPr algn="ctr"/>
                      <a:endParaRPr lang="id-ID" sz="1200" dirty="0"/>
                    </a:p>
                  </a:txBody>
                  <a:tcPr/>
                </a:tc>
                <a:tc>
                  <a:txBody>
                    <a:bodyPr/>
                    <a:lstStyle/>
                    <a:p>
                      <a:pPr algn="ctr"/>
                      <a:r>
                        <a:rPr lang="id-ID" sz="1000" dirty="0" smtClean="0"/>
                        <a:t>KUANT/</a:t>
                      </a:r>
                    </a:p>
                    <a:p>
                      <a:pPr algn="ctr"/>
                      <a:r>
                        <a:rPr lang="id-ID" sz="1000" dirty="0" smtClean="0"/>
                        <a:t>OUTPUT</a:t>
                      </a:r>
                      <a:endParaRPr lang="id-ID" sz="1000" dirty="0"/>
                    </a:p>
                  </a:txBody>
                  <a:tcPr/>
                </a:tc>
                <a:tc gridSpan="2">
                  <a:txBody>
                    <a:bodyPr/>
                    <a:lstStyle/>
                    <a:p>
                      <a:pPr algn="ctr"/>
                      <a:r>
                        <a:rPr lang="id-ID" sz="1000" dirty="0" smtClean="0"/>
                        <a:t>KUAL/</a:t>
                      </a:r>
                    </a:p>
                    <a:p>
                      <a:pPr algn="ctr"/>
                      <a:r>
                        <a:rPr lang="id-ID" sz="1000" dirty="0" smtClean="0"/>
                        <a:t>MUTU</a:t>
                      </a:r>
                      <a:endParaRPr lang="id-ID" sz="10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a:txBody>
                    <a:bodyPr/>
                    <a:lstStyle/>
                    <a:p>
                      <a:pPr algn="ctr"/>
                      <a:r>
                        <a:rPr lang="id-ID" sz="1000" dirty="0" smtClean="0"/>
                        <a:t>WAKTU</a:t>
                      </a:r>
                      <a:endParaRPr lang="id-ID"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BIAYA</a:t>
                      </a:r>
                    </a:p>
                  </a:txBody>
                  <a:tcPr/>
                </a:tc>
                <a:extLst>
                  <a:ext uri="{0D108BD9-81ED-4DB2-BD59-A6C34878D82A}">
                    <a16:rowId xmlns="" xmlns:a16="http://schemas.microsoft.com/office/drawing/2014/main" val="10007"/>
                  </a:ext>
                </a:extLst>
              </a:tr>
              <a:tr h="549322">
                <a:tc>
                  <a:txBody>
                    <a:bodyPr/>
                    <a:lstStyle/>
                    <a:p>
                      <a:pPr algn="ctr"/>
                      <a:r>
                        <a:rPr lang="id-ID" sz="1000" dirty="0" smtClean="0"/>
                        <a:t>1</a:t>
                      </a:r>
                      <a:endParaRPr lang="id-ID" sz="1000" dirty="0"/>
                    </a:p>
                  </a:txBody>
                  <a:tcPr/>
                </a:tc>
                <a:tc gridSpan="2">
                  <a:txBody>
                    <a:bodyPr/>
                    <a:lstStyle/>
                    <a:p>
                      <a:r>
                        <a:rPr lang="id-ID" sz="1000" dirty="0" smtClean="0"/>
                        <a:t>Menetapkan</a:t>
                      </a:r>
                      <a:r>
                        <a:rPr lang="id-ID" sz="1000" baseline="0" dirty="0" smtClean="0"/>
                        <a:t> persetujuan kenaikan pangkat gol. Ruang III/d ke bawah</a:t>
                      </a:r>
                      <a:endParaRPr lang="id-ID" sz="10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a:txBody>
                    <a:bodyPr/>
                    <a:lstStyle/>
                    <a:p>
                      <a:pPr algn="ctr"/>
                      <a:r>
                        <a:rPr lang="id-ID" sz="1000" dirty="0" smtClean="0"/>
                        <a:t>-</a:t>
                      </a:r>
                      <a:endParaRPr lang="id-ID" sz="1000" dirty="0"/>
                    </a:p>
                  </a:txBody>
                  <a:tcPr anchor="ctr"/>
                </a:tc>
                <a:tc>
                  <a:txBody>
                    <a:bodyPr/>
                    <a:lstStyle/>
                    <a:p>
                      <a:pPr algn="ctr"/>
                      <a:r>
                        <a:rPr lang="id-ID" sz="1000" dirty="0" smtClean="0"/>
                        <a:t>5000 nota</a:t>
                      </a:r>
                      <a:endParaRPr lang="id-ID" sz="1000" dirty="0"/>
                    </a:p>
                  </a:txBody>
                  <a:tcPr anchor="ctr"/>
                </a:tc>
                <a:tc gridSpan="2">
                  <a:txBody>
                    <a:bodyPr/>
                    <a:lstStyle/>
                    <a:p>
                      <a:pPr algn="ctr"/>
                      <a:r>
                        <a:rPr lang="id-ID" sz="1000" dirty="0" smtClean="0"/>
                        <a:t>100</a:t>
                      </a:r>
                      <a:endParaRPr lang="id-ID" sz="1000" dirty="0"/>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smtClean="0"/>
                    </a:p>
                  </a:txBody>
                  <a:tcPr/>
                </a:tc>
                <a:tc>
                  <a:txBody>
                    <a:bodyPr/>
                    <a:lstStyle/>
                    <a:p>
                      <a:pPr algn="ctr"/>
                      <a:r>
                        <a:rPr lang="id-ID" sz="1000" dirty="0" smtClean="0"/>
                        <a:t>12</a:t>
                      </a:r>
                      <a:endParaRPr lang="id-ID"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nchor="ctr"/>
                </a:tc>
                <a:extLst>
                  <a:ext uri="{0D108BD9-81ED-4DB2-BD59-A6C34878D82A}">
                    <a16:rowId xmlns="" xmlns:a16="http://schemas.microsoft.com/office/drawing/2014/main" val="10008"/>
                  </a:ext>
                </a:extLst>
              </a:tr>
              <a:tr h="549322">
                <a:tc>
                  <a:txBody>
                    <a:bodyPr/>
                    <a:lstStyle/>
                    <a:p>
                      <a:pPr algn="ctr"/>
                      <a:r>
                        <a:rPr lang="id-ID" sz="1000" dirty="0" smtClean="0"/>
                        <a:t>2</a:t>
                      </a:r>
                      <a:endParaRPr lang="id-ID" sz="1000" dirty="0"/>
                    </a:p>
                  </a:txBody>
                  <a:tcPr/>
                </a:tc>
                <a:tc gridSpan="2">
                  <a:txBody>
                    <a:bodyPr/>
                    <a:lstStyle/>
                    <a:p>
                      <a:r>
                        <a:rPr lang="id-ID" sz="1000" dirty="0" smtClean="0"/>
                        <a:t>Menetapkan persetujuan peninjauan masa kerja gol. Ruang III/d ke bawah</a:t>
                      </a:r>
                      <a:endParaRPr lang="id-ID" sz="1000" dirty="0"/>
                    </a:p>
                  </a:txBody>
                  <a:tcPr/>
                </a:tc>
                <a:tc hMerge="1">
                  <a:txBody>
                    <a:bodyPr/>
                    <a:lstStyle/>
                    <a:p>
                      <a:endParaRPr lang="id-ID"/>
                    </a:p>
                  </a:txBody>
                  <a:tcPr/>
                </a:tc>
                <a:tc>
                  <a:txBody>
                    <a:bodyPr/>
                    <a:lstStyle/>
                    <a:p>
                      <a:pPr algn="ctr"/>
                      <a:r>
                        <a:rPr lang="id-ID" sz="1000" dirty="0" smtClean="0"/>
                        <a:t>-</a:t>
                      </a:r>
                      <a:endParaRPr lang="id-ID" sz="1000" dirty="0"/>
                    </a:p>
                  </a:txBody>
                  <a:tcPr anchor="ctr"/>
                </a:tc>
                <a:tc>
                  <a:txBody>
                    <a:bodyPr/>
                    <a:lstStyle/>
                    <a:p>
                      <a:pPr algn="ctr"/>
                      <a:r>
                        <a:rPr lang="id-ID" sz="1000" dirty="0" smtClean="0"/>
                        <a:t>25 nota</a:t>
                      </a:r>
                      <a:endParaRPr lang="id-ID" sz="1000" dirty="0"/>
                    </a:p>
                  </a:txBody>
                  <a:tcPr anchor="ctr"/>
                </a:tc>
                <a:tc gridSpan="2">
                  <a:txBody>
                    <a:bodyPr/>
                    <a:lstStyle/>
                    <a:p>
                      <a:pPr algn="ctr"/>
                      <a:r>
                        <a:rPr lang="id-ID" sz="1000" dirty="0" smtClean="0"/>
                        <a:t>100</a:t>
                      </a:r>
                      <a:endParaRPr lang="id-ID" sz="1000" dirty="0"/>
                    </a:p>
                  </a:txBody>
                  <a:tcPr anchor="ctr"/>
                </a:tc>
                <a:tc hMerge="1">
                  <a:txBody>
                    <a:bodyPr/>
                    <a:lstStyle/>
                    <a:p>
                      <a:endParaRPr lang="id-ID"/>
                    </a:p>
                  </a:txBody>
                  <a:tcPr/>
                </a:tc>
                <a:tc>
                  <a:txBody>
                    <a:bodyPr/>
                    <a:lstStyle/>
                    <a:p>
                      <a:pPr algn="ctr"/>
                      <a:r>
                        <a:rPr lang="id-ID" sz="1000" dirty="0" smtClean="0"/>
                        <a:t>12</a:t>
                      </a:r>
                      <a:endParaRPr lang="id-ID"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nchor="ctr"/>
                </a:tc>
                <a:extLst>
                  <a:ext uri="{0D108BD9-81ED-4DB2-BD59-A6C34878D82A}">
                    <a16:rowId xmlns="" xmlns:a16="http://schemas.microsoft.com/office/drawing/2014/main" val="10009"/>
                  </a:ext>
                </a:extLst>
              </a:tr>
              <a:tr h="549322">
                <a:tc>
                  <a:txBody>
                    <a:bodyPr/>
                    <a:lstStyle/>
                    <a:p>
                      <a:pPr algn="ctr"/>
                      <a:r>
                        <a:rPr lang="id-ID" sz="1000" dirty="0" smtClean="0"/>
                        <a:t>3</a:t>
                      </a:r>
                      <a:endParaRPr lang="id-ID" sz="1000" dirty="0"/>
                    </a:p>
                  </a:txBody>
                  <a:tcPr/>
                </a:tc>
                <a:tc gridSpan="2">
                  <a:txBody>
                    <a:bodyPr/>
                    <a:lstStyle/>
                    <a:p>
                      <a:r>
                        <a:rPr lang="id-ID" sz="1000" dirty="0" smtClean="0"/>
                        <a:t>Menetapkan persetujuan mutasi lain-lain gol. Ruang</a:t>
                      </a:r>
                      <a:r>
                        <a:rPr lang="id-ID" sz="1000" baseline="0" dirty="0" smtClean="0"/>
                        <a:t> III/d ke bawah</a:t>
                      </a:r>
                      <a:endParaRPr lang="id-ID" sz="1000" dirty="0"/>
                    </a:p>
                  </a:txBody>
                  <a:tcPr/>
                </a:tc>
                <a:tc hMerge="1">
                  <a:txBody>
                    <a:bodyPr/>
                    <a:lstStyle/>
                    <a:p>
                      <a:endParaRPr lang="id-ID"/>
                    </a:p>
                  </a:txBody>
                  <a:tcPr/>
                </a:tc>
                <a:tc>
                  <a:txBody>
                    <a:bodyPr/>
                    <a:lstStyle/>
                    <a:p>
                      <a:pPr algn="ctr"/>
                      <a:r>
                        <a:rPr lang="id-ID" sz="1000" dirty="0" smtClean="0"/>
                        <a:t>-</a:t>
                      </a:r>
                      <a:endParaRPr lang="id-ID" sz="1000" dirty="0"/>
                    </a:p>
                  </a:txBody>
                  <a:tcPr/>
                </a:tc>
                <a:tc>
                  <a:txBody>
                    <a:bodyPr/>
                    <a:lstStyle/>
                    <a:p>
                      <a:pPr algn="ctr"/>
                      <a:r>
                        <a:rPr lang="id-ID" sz="1000" dirty="0" smtClean="0"/>
                        <a:t>20 nota</a:t>
                      </a:r>
                      <a:endParaRPr lang="id-ID" sz="1000" dirty="0"/>
                    </a:p>
                  </a:txBody>
                  <a:tcPr anchor="ctr"/>
                </a:tc>
                <a:tc gridSpan="2">
                  <a:txBody>
                    <a:bodyPr/>
                    <a:lstStyle/>
                    <a:p>
                      <a:pPr algn="ctr"/>
                      <a:r>
                        <a:rPr lang="id-ID" sz="1000" dirty="0" smtClean="0"/>
                        <a:t>100</a:t>
                      </a:r>
                      <a:endParaRPr lang="id-ID" sz="1000" dirty="0"/>
                    </a:p>
                  </a:txBody>
                  <a:tcPr anchor="ctr"/>
                </a:tc>
                <a:tc hMerge="1">
                  <a:txBody>
                    <a:bodyPr/>
                    <a:lstStyle/>
                    <a:p>
                      <a:endParaRPr lang="id-ID"/>
                    </a:p>
                  </a:txBody>
                  <a:tcPr/>
                </a:tc>
                <a:tc>
                  <a:txBody>
                    <a:bodyPr/>
                    <a:lstStyle/>
                    <a:p>
                      <a:pPr algn="ctr"/>
                      <a:r>
                        <a:rPr lang="id-ID" sz="1000" dirty="0" smtClean="0"/>
                        <a:t>12</a:t>
                      </a:r>
                      <a:endParaRPr lang="id-ID"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nchor="ctr"/>
                </a:tc>
                <a:extLst>
                  <a:ext uri="{0D108BD9-81ED-4DB2-BD59-A6C34878D82A}">
                    <a16:rowId xmlns="" xmlns:a16="http://schemas.microsoft.com/office/drawing/2014/main" val="10010"/>
                  </a:ext>
                </a:extLst>
              </a:tr>
              <a:tr h="392373">
                <a:tc>
                  <a:txBody>
                    <a:bodyPr/>
                    <a:lstStyle/>
                    <a:p>
                      <a:pPr algn="ctr"/>
                      <a:r>
                        <a:rPr lang="id-ID" sz="1000" dirty="0" smtClean="0"/>
                        <a:t>4</a:t>
                      </a:r>
                      <a:endParaRPr lang="id-ID" sz="1000" dirty="0"/>
                    </a:p>
                  </a:txBody>
                  <a:tcPr/>
                </a:tc>
                <a:tc gridSpan="2">
                  <a:txBody>
                    <a:bodyPr/>
                    <a:lstStyle/>
                    <a:p>
                      <a:r>
                        <a:rPr lang="id-ID" sz="1000" dirty="0" smtClean="0"/>
                        <a:t>Membuat konsep SK pindah Instansi pusat dan daerah</a:t>
                      </a:r>
                      <a:endParaRPr lang="id-ID" sz="1000" dirty="0"/>
                    </a:p>
                  </a:txBody>
                  <a:tcPr/>
                </a:tc>
                <a:tc hMerge="1">
                  <a:txBody>
                    <a:bodyPr/>
                    <a:lstStyle/>
                    <a:p>
                      <a:endParaRPr lang="id-ID"/>
                    </a:p>
                  </a:txBody>
                  <a:tcPr/>
                </a:tc>
                <a:tc>
                  <a:txBody>
                    <a:bodyPr/>
                    <a:lstStyle/>
                    <a:p>
                      <a:pPr algn="ctr"/>
                      <a:r>
                        <a:rPr lang="id-ID" sz="1000" dirty="0" smtClean="0"/>
                        <a:t>-</a:t>
                      </a:r>
                      <a:endParaRPr lang="id-ID" sz="1000" dirty="0"/>
                    </a:p>
                  </a:txBody>
                  <a:tcPr/>
                </a:tc>
                <a:tc>
                  <a:txBody>
                    <a:bodyPr/>
                    <a:lstStyle/>
                    <a:p>
                      <a:pPr algn="ctr"/>
                      <a:r>
                        <a:rPr lang="id-ID" sz="1000" dirty="0" smtClean="0"/>
                        <a:t>30 SK</a:t>
                      </a:r>
                      <a:endParaRPr lang="id-ID" sz="1000" dirty="0"/>
                    </a:p>
                  </a:txBody>
                  <a:tcPr anchor="ctr"/>
                </a:tc>
                <a:tc gridSpan="2">
                  <a:txBody>
                    <a:bodyPr/>
                    <a:lstStyle/>
                    <a:p>
                      <a:pPr algn="ctr"/>
                      <a:r>
                        <a:rPr lang="id-ID" sz="1000" dirty="0" smtClean="0"/>
                        <a:t>100</a:t>
                      </a:r>
                      <a:endParaRPr lang="id-ID" sz="1000" dirty="0"/>
                    </a:p>
                  </a:txBody>
                  <a:tcPr anchor="ctr"/>
                </a:tc>
                <a:tc hMerge="1">
                  <a:txBody>
                    <a:bodyPr/>
                    <a:lstStyle/>
                    <a:p>
                      <a:endParaRPr lang="id-ID"/>
                    </a:p>
                  </a:txBody>
                  <a:tcPr/>
                </a:tc>
                <a:tc>
                  <a:txBody>
                    <a:bodyPr/>
                    <a:lstStyle/>
                    <a:p>
                      <a:pPr algn="ctr"/>
                      <a:r>
                        <a:rPr lang="id-ID" sz="1000" dirty="0" smtClean="0"/>
                        <a:t>12</a:t>
                      </a:r>
                      <a:endParaRPr lang="id-ID"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nchor="ctr"/>
                </a:tc>
                <a:extLst>
                  <a:ext uri="{0D108BD9-81ED-4DB2-BD59-A6C34878D82A}">
                    <a16:rowId xmlns="" xmlns:a16="http://schemas.microsoft.com/office/drawing/2014/main" val="10011"/>
                  </a:ext>
                </a:extLst>
              </a:tr>
              <a:tr h="127608">
                <a:tc>
                  <a:txBody>
                    <a:bodyPr/>
                    <a:lstStyle/>
                    <a:p>
                      <a:pPr algn="ctr"/>
                      <a:r>
                        <a:rPr lang="id-ID" sz="1000" dirty="0" smtClean="0"/>
                        <a:t>5</a:t>
                      </a:r>
                      <a:endParaRPr lang="id-ID" sz="1000" dirty="0"/>
                    </a:p>
                  </a:txBody>
                  <a:tcPr/>
                </a:tc>
                <a:tc gridSpan="2">
                  <a:txBody>
                    <a:bodyPr/>
                    <a:lstStyle/>
                    <a:p>
                      <a:r>
                        <a:rPr lang="id-ID" sz="1000" dirty="0" smtClean="0"/>
                        <a:t>Membuat laporan kenaikan pangkat, PMK, mutasi lain dan pindah instansi pusat dan daerah</a:t>
                      </a:r>
                      <a:endParaRPr lang="id-ID" sz="1000" dirty="0"/>
                    </a:p>
                  </a:txBody>
                  <a:tcPr/>
                </a:tc>
                <a:tc hMerge="1">
                  <a:txBody>
                    <a:bodyPr/>
                    <a:lstStyle/>
                    <a:p>
                      <a:endParaRPr lang="id-ID"/>
                    </a:p>
                  </a:txBody>
                  <a:tcPr/>
                </a:tc>
                <a:tc>
                  <a:txBody>
                    <a:bodyPr/>
                    <a:lstStyle/>
                    <a:p>
                      <a:pPr algn="ctr"/>
                      <a:r>
                        <a:rPr lang="id-ID" sz="1000" dirty="0" smtClean="0"/>
                        <a:t>-</a:t>
                      </a:r>
                      <a:endParaRPr lang="id-ID" sz="1000" dirty="0"/>
                    </a:p>
                  </a:txBody>
                  <a:tcPr/>
                </a:tc>
                <a:tc>
                  <a:txBody>
                    <a:bodyPr/>
                    <a:lstStyle/>
                    <a:p>
                      <a:pPr algn="ctr"/>
                      <a:r>
                        <a:rPr lang="id-ID" sz="1000" dirty="0" smtClean="0"/>
                        <a:t>2 lap</a:t>
                      </a:r>
                      <a:endParaRPr lang="id-ID" sz="1000" dirty="0"/>
                    </a:p>
                  </a:txBody>
                  <a:tcPr anchor="ctr"/>
                </a:tc>
                <a:tc gridSpan="2">
                  <a:txBody>
                    <a:bodyPr/>
                    <a:lstStyle/>
                    <a:p>
                      <a:pPr algn="ctr"/>
                      <a:r>
                        <a:rPr lang="id-ID" sz="1000" dirty="0" smtClean="0"/>
                        <a:t>100</a:t>
                      </a:r>
                      <a:endParaRPr lang="id-ID" sz="1000" dirty="0"/>
                    </a:p>
                  </a:txBody>
                  <a:tcPr anchor="ctr"/>
                </a:tc>
                <a:tc hMerge="1">
                  <a:txBody>
                    <a:bodyPr/>
                    <a:lstStyle/>
                    <a:p>
                      <a:endParaRPr lang="id-ID"/>
                    </a:p>
                  </a:txBody>
                  <a:tcPr/>
                </a:tc>
                <a:tc>
                  <a:txBody>
                    <a:bodyPr/>
                    <a:lstStyle/>
                    <a:p>
                      <a:pPr algn="ctr"/>
                      <a:r>
                        <a:rPr lang="id-ID" sz="1000" dirty="0" smtClean="0"/>
                        <a:t>12</a:t>
                      </a:r>
                      <a:endParaRPr lang="id-ID"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smtClean="0"/>
                        <a:t>-</a:t>
                      </a:r>
                    </a:p>
                  </a:txBody>
                  <a:tcPr anchor="ctr"/>
                </a:tc>
                <a:extLst>
                  <a:ext uri="{0D108BD9-81ED-4DB2-BD59-A6C34878D82A}">
                    <a16:rowId xmlns="" xmlns:a16="http://schemas.microsoft.com/office/drawing/2014/main" val="10012"/>
                  </a:ext>
                </a:extLst>
              </a:tr>
            </a:tbl>
          </a:graphicData>
        </a:graphic>
      </p:graphicFrame>
      <p:sp>
        <p:nvSpPr>
          <p:cNvPr id="5" name="TextBox 4"/>
          <p:cNvSpPr txBox="1"/>
          <p:nvPr/>
        </p:nvSpPr>
        <p:spPr>
          <a:xfrm>
            <a:off x="2667000" y="-51375"/>
            <a:ext cx="3657600" cy="584775"/>
          </a:xfrm>
          <a:prstGeom prst="rect">
            <a:avLst/>
          </a:prstGeom>
          <a:noFill/>
          <a:ln w="3175">
            <a:noFill/>
          </a:ln>
        </p:spPr>
        <p:txBody>
          <a:bodyPr wrap="square" rtlCol="0">
            <a:spAutoFit/>
          </a:bodyPr>
          <a:lstStyle/>
          <a:p>
            <a:pPr algn="ctr"/>
            <a:r>
              <a:rPr lang="id-ID" sz="1600" dirty="0" smtClean="0"/>
              <a:t>FORMULIR SASARAN KERJA PEGAWAI NEGERI SIPIL</a:t>
            </a:r>
            <a:endParaRPr lang="id-ID" sz="1600" dirty="0"/>
          </a:p>
        </p:txBody>
      </p:sp>
      <p:sp>
        <p:nvSpPr>
          <p:cNvPr id="7" name="TextBox 6"/>
          <p:cNvSpPr txBox="1"/>
          <p:nvPr/>
        </p:nvSpPr>
        <p:spPr>
          <a:xfrm>
            <a:off x="914400" y="5537537"/>
            <a:ext cx="2514600" cy="1015663"/>
          </a:xfrm>
          <a:prstGeom prst="rect">
            <a:avLst/>
          </a:prstGeom>
          <a:noFill/>
        </p:spPr>
        <p:txBody>
          <a:bodyPr wrap="square" rtlCol="0">
            <a:spAutoFit/>
          </a:bodyPr>
          <a:lstStyle/>
          <a:p>
            <a:pPr algn="ctr"/>
            <a:r>
              <a:rPr lang="id-ID" sz="1200" dirty="0" smtClean="0"/>
              <a:t>Pejabat Penilai</a:t>
            </a:r>
          </a:p>
          <a:p>
            <a:pPr algn="ctr"/>
            <a:endParaRPr lang="id-ID" sz="1200" dirty="0" smtClean="0"/>
          </a:p>
          <a:p>
            <a:pPr algn="ctr"/>
            <a:r>
              <a:rPr lang="id-ID" sz="1200" dirty="0" smtClean="0"/>
              <a:t>(Dra. Sri)</a:t>
            </a:r>
          </a:p>
          <a:p>
            <a:pPr algn="ctr"/>
            <a:r>
              <a:rPr lang="id-ID" sz="1200" dirty="0" smtClean="0"/>
              <a:t>NIP. 196305221992012001</a:t>
            </a:r>
          </a:p>
          <a:p>
            <a:endParaRPr lang="id-ID" sz="1200" dirty="0"/>
          </a:p>
        </p:txBody>
      </p:sp>
      <p:sp>
        <p:nvSpPr>
          <p:cNvPr id="8" name="TextBox 7"/>
          <p:cNvSpPr txBox="1"/>
          <p:nvPr/>
        </p:nvSpPr>
        <p:spPr>
          <a:xfrm>
            <a:off x="5562600" y="5352871"/>
            <a:ext cx="2743200" cy="1200329"/>
          </a:xfrm>
          <a:prstGeom prst="rect">
            <a:avLst/>
          </a:prstGeom>
          <a:noFill/>
        </p:spPr>
        <p:txBody>
          <a:bodyPr wrap="square" rtlCol="0">
            <a:spAutoFit/>
          </a:bodyPr>
          <a:lstStyle/>
          <a:p>
            <a:pPr algn="ctr"/>
            <a:r>
              <a:rPr lang="id-ID" sz="1200" dirty="0" smtClean="0"/>
              <a:t>Jakarta, 4 Januari 2012</a:t>
            </a:r>
          </a:p>
          <a:p>
            <a:pPr algn="ctr"/>
            <a:r>
              <a:rPr lang="id-ID" sz="1200" dirty="0" smtClean="0"/>
              <a:t>Pegawai Negeri Sipil Yang Dinilai</a:t>
            </a:r>
          </a:p>
          <a:p>
            <a:pPr algn="ctr"/>
            <a:endParaRPr lang="id-ID" sz="1200" dirty="0" smtClean="0"/>
          </a:p>
          <a:p>
            <a:pPr algn="ctr"/>
            <a:r>
              <a:rPr lang="id-ID" sz="1200" dirty="0" smtClean="0"/>
              <a:t>(Elisya, SH)</a:t>
            </a:r>
          </a:p>
          <a:p>
            <a:pPr algn="ctr"/>
            <a:r>
              <a:rPr lang="id-ID" sz="1200" dirty="0" smtClean="0"/>
              <a:t>NIP. 196805221992012001</a:t>
            </a:r>
          </a:p>
          <a:p>
            <a:endParaRPr lang="id-ID"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609600"/>
          <a:ext cx="9144002" cy="4989361"/>
        </p:xfrm>
        <a:graphic>
          <a:graphicData uri="http://schemas.openxmlformats.org/drawingml/2006/table">
            <a:tbl>
              <a:tblPr firstRow="1" bandRow="1">
                <a:tableStyleId>{5940675A-B579-460E-94D1-54222C63F5DA}</a:tableStyleId>
              </a:tblPr>
              <a:tblGrid>
                <a:gridCol w="228598">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8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228600">
                  <a:extLst>
                    <a:ext uri="{9D8B030D-6E8A-4147-A177-3AD203B41FA5}">
                      <a16:colId xmlns="" xmlns:a16="http://schemas.microsoft.com/office/drawing/2014/main" val="20007"/>
                    </a:ext>
                  </a:extLst>
                </a:gridCol>
                <a:gridCol w="685800">
                  <a:extLst>
                    <a:ext uri="{9D8B030D-6E8A-4147-A177-3AD203B41FA5}">
                      <a16:colId xmlns="" xmlns:a16="http://schemas.microsoft.com/office/drawing/2014/main" val="20008"/>
                    </a:ext>
                  </a:extLst>
                </a:gridCol>
                <a:gridCol w="609600">
                  <a:extLst>
                    <a:ext uri="{9D8B030D-6E8A-4147-A177-3AD203B41FA5}">
                      <a16:colId xmlns="" xmlns:a16="http://schemas.microsoft.com/office/drawing/2014/main" val="20009"/>
                    </a:ext>
                  </a:extLst>
                </a:gridCol>
                <a:gridCol w="685800">
                  <a:extLst>
                    <a:ext uri="{9D8B030D-6E8A-4147-A177-3AD203B41FA5}">
                      <a16:colId xmlns="" xmlns:a16="http://schemas.microsoft.com/office/drawing/2014/main" val="20010"/>
                    </a:ext>
                  </a:extLst>
                </a:gridCol>
                <a:gridCol w="533400">
                  <a:extLst>
                    <a:ext uri="{9D8B030D-6E8A-4147-A177-3AD203B41FA5}">
                      <a16:colId xmlns="" xmlns:a16="http://schemas.microsoft.com/office/drawing/2014/main" val="20011"/>
                    </a:ext>
                  </a:extLst>
                </a:gridCol>
                <a:gridCol w="718461">
                  <a:extLst>
                    <a:ext uri="{9D8B030D-6E8A-4147-A177-3AD203B41FA5}">
                      <a16:colId xmlns="" xmlns:a16="http://schemas.microsoft.com/office/drawing/2014/main" val="20012"/>
                    </a:ext>
                  </a:extLst>
                </a:gridCol>
                <a:gridCol w="653143">
                  <a:extLst>
                    <a:ext uri="{9D8B030D-6E8A-4147-A177-3AD203B41FA5}">
                      <a16:colId xmlns="" xmlns:a16="http://schemas.microsoft.com/office/drawing/2014/main" val="20013"/>
                    </a:ext>
                  </a:extLst>
                </a:gridCol>
              </a:tblGrid>
              <a:tr h="523875">
                <a:tc>
                  <a:txBody>
                    <a:bodyPr/>
                    <a:lstStyle/>
                    <a:p>
                      <a:pPr algn="ctr"/>
                      <a:r>
                        <a:rPr lang="id-ID" sz="1000" dirty="0" smtClean="0"/>
                        <a:t>NO</a:t>
                      </a:r>
                      <a:endParaRPr lang="id-ID" sz="1000" dirty="0"/>
                    </a:p>
                  </a:txBody>
                  <a:tcPr anchor="ctr"/>
                </a:tc>
                <a:tc>
                  <a:txBody>
                    <a:bodyPr/>
                    <a:lstStyle/>
                    <a:p>
                      <a:pPr algn="l"/>
                      <a:r>
                        <a:rPr lang="id-ID" sz="1000" dirty="0" smtClean="0"/>
                        <a:t>I.</a:t>
                      </a:r>
                      <a:r>
                        <a:rPr lang="id-ID" sz="1000" baseline="0" dirty="0" smtClean="0"/>
                        <a:t> Kegiatan Tugas Pokok Jabatan</a:t>
                      </a:r>
                      <a:endParaRPr lang="id-ID" sz="1000" dirty="0"/>
                    </a:p>
                  </a:txBody>
                  <a:tcPr anchor="ctr"/>
                </a:tc>
                <a:tc>
                  <a:txBody>
                    <a:bodyPr/>
                    <a:lstStyle/>
                    <a:p>
                      <a:pPr algn="ctr"/>
                      <a:r>
                        <a:rPr lang="id-ID" sz="800" dirty="0" smtClean="0"/>
                        <a:t>AK</a:t>
                      </a:r>
                      <a:endParaRPr lang="id-ID" sz="800" dirty="0"/>
                    </a:p>
                  </a:txBody>
                  <a:tcPr anchor="ctr"/>
                </a:tc>
                <a:tc gridSpan="4">
                  <a:txBody>
                    <a:bodyPr/>
                    <a:lstStyle/>
                    <a:p>
                      <a:pPr algn="ctr"/>
                      <a:r>
                        <a:rPr lang="id-ID" sz="1000" dirty="0" smtClean="0"/>
                        <a:t>Target</a:t>
                      </a:r>
                      <a:endParaRPr lang="id-ID" sz="1000" dirty="0"/>
                    </a:p>
                  </a:txBody>
                  <a:tcPr anchor="ctr"/>
                </a:tc>
                <a:tc hMerge="1">
                  <a:txBody>
                    <a:bodyPr/>
                    <a:lstStyle/>
                    <a:p>
                      <a:endParaRPr lang="id-ID" sz="1000" dirty="0"/>
                    </a:p>
                  </a:txBody>
                  <a:tcPr/>
                </a:tc>
                <a:tc hMerge="1">
                  <a:txBody>
                    <a:bodyPr/>
                    <a:lstStyle/>
                    <a:p>
                      <a:endParaRPr lang="id-ID" sz="1000" dirty="0"/>
                    </a:p>
                  </a:txBody>
                  <a:tcPr/>
                </a:tc>
                <a:tc hMerge="1">
                  <a:txBody>
                    <a:bodyPr/>
                    <a:lstStyle/>
                    <a:p>
                      <a:endParaRPr lang="id-ID" sz="1000" dirty="0"/>
                    </a:p>
                  </a:txBody>
                  <a:tcPr/>
                </a:tc>
                <a:tc>
                  <a:txBody>
                    <a:bodyPr/>
                    <a:lstStyle/>
                    <a:p>
                      <a:pPr algn="ctr"/>
                      <a:r>
                        <a:rPr lang="id-ID" sz="800" dirty="0" smtClean="0"/>
                        <a:t>AK</a:t>
                      </a:r>
                      <a:endParaRPr lang="id-ID" sz="800" dirty="0"/>
                    </a:p>
                  </a:txBody>
                  <a:tcPr anchor="ctr"/>
                </a:tc>
                <a:tc gridSpan="4">
                  <a:txBody>
                    <a:bodyPr/>
                    <a:lstStyle/>
                    <a:p>
                      <a:pPr algn="ctr"/>
                      <a:r>
                        <a:rPr lang="id-ID" sz="1000" dirty="0" smtClean="0"/>
                        <a:t>REALISASI</a:t>
                      </a:r>
                      <a:endParaRPr lang="id-ID" sz="1000" dirty="0"/>
                    </a:p>
                  </a:txBody>
                  <a:tcPr anchor="ctr"/>
                </a:tc>
                <a:tc hMerge="1">
                  <a:txBody>
                    <a:bodyPr/>
                    <a:lstStyle/>
                    <a:p>
                      <a:endParaRPr lang="id-ID" sz="1000" dirty="0"/>
                    </a:p>
                  </a:txBody>
                  <a:tcPr/>
                </a:tc>
                <a:tc hMerge="1">
                  <a:txBody>
                    <a:bodyPr/>
                    <a:lstStyle/>
                    <a:p>
                      <a:endParaRPr lang="id-ID" sz="1000"/>
                    </a:p>
                  </a:txBody>
                  <a:tcPr/>
                </a:tc>
                <a:tc hMerge="1">
                  <a:txBody>
                    <a:bodyPr/>
                    <a:lstStyle/>
                    <a:p>
                      <a:endParaRPr lang="id-ID" sz="1000" dirty="0"/>
                    </a:p>
                  </a:txBody>
                  <a:tcPr/>
                </a:tc>
                <a:tc>
                  <a:txBody>
                    <a:bodyPr/>
                    <a:lstStyle/>
                    <a:p>
                      <a:pPr algn="ctr"/>
                      <a:r>
                        <a:rPr lang="id-ID" sz="900" dirty="0" smtClean="0"/>
                        <a:t>PENGHI-TUNGAN</a:t>
                      </a:r>
                      <a:endParaRPr lang="id-ID" sz="900" dirty="0"/>
                    </a:p>
                  </a:txBody>
                  <a:tcPr anchor="ctr"/>
                </a:tc>
                <a:tc>
                  <a:txBody>
                    <a:bodyPr/>
                    <a:lstStyle/>
                    <a:p>
                      <a:pPr algn="ctr"/>
                      <a:r>
                        <a:rPr lang="id-ID" sz="1000" dirty="0" smtClean="0">
                          <a:latin typeface="Arial Narrow" pitchFamily="34" charset="0"/>
                        </a:rPr>
                        <a:t>NILAI CAPAIAN SKP</a:t>
                      </a:r>
                      <a:endParaRPr lang="id-ID" sz="1000" dirty="0">
                        <a:latin typeface="Arial Narrow" pitchFamily="34" charset="0"/>
                      </a:endParaRPr>
                    </a:p>
                  </a:txBody>
                  <a:tcPr anchor="ctr"/>
                </a:tc>
                <a:extLst>
                  <a:ext uri="{0D108BD9-81ED-4DB2-BD59-A6C34878D82A}">
                    <a16:rowId xmlns="" xmlns:a16="http://schemas.microsoft.com/office/drawing/2014/main" val="10000"/>
                  </a:ext>
                </a:extLst>
              </a:tr>
              <a:tr h="296103">
                <a:tc>
                  <a:txBody>
                    <a:bodyPr/>
                    <a:lstStyle/>
                    <a:p>
                      <a:endParaRPr lang="id-ID" sz="1000" dirty="0"/>
                    </a:p>
                  </a:txBody>
                  <a:tcPr/>
                </a:tc>
                <a:tc>
                  <a:txBody>
                    <a:bodyPr/>
                    <a:lstStyle/>
                    <a:p>
                      <a:endParaRPr lang="id-ID" sz="1000" dirty="0"/>
                    </a:p>
                  </a:txBody>
                  <a:tcPr/>
                </a:tc>
                <a:tc>
                  <a:txBody>
                    <a:bodyPr/>
                    <a:lstStyle/>
                    <a:p>
                      <a:endParaRPr lang="id-ID" sz="1000" dirty="0"/>
                    </a:p>
                  </a:txBody>
                  <a:tcPr/>
                </a:tc>
                <a:tc>
                  <a:txBody>
                    <a:bodyPr/>
                    <a:lstStyle/>
                    <a:p>
                      <a:pPr algn="ctr"/>
                      <a:r>
                        <a:rPr lang="id-ID" sz="1000" dirty="0" smtClean="0"/>
                        <a:t>Kuan/</a:t>
                      </a:r>
                    </a:p>
                    <a:p>
                      <a:pPr algn="ctr"/>
                      <a:r>
                        <a:rPr lang="id-ID" sz="1000" dirty="0" smtClean="0"/>
                        <a:t>Output</a:t>
                      </a:r>
                      <a:endParaRPr lang="id-ID" sz="1000" dirty="0"/>
                    </a:p>
                  </a:txBody>
                  <a:tcPr/>
                </a:tc>
                <a:tc>
                  <a:txBody>
                    <a:bodyPr/>
                    <a:lstStyle/>
                    <a:p>
                      <a:pPr algn="ctr"/>
                      <a:r>
                        <a:rPr lang="id-ID" sz="1000" dirty="0" smtClean="0"/>
                        <a:t>Kual/</a:t>
                      </a:r>
                    </a:p>
                    <a:p>
                      <a:pPr algn="ctr"/>
                      <a:r>
                        <a:rPr lang="id-ID" sz="1000" dirty="0" smtClean="0"/>
                        <a:t>Mutu</a:t>
                      </a:r>
                      <a:endParaRPr lang="id-ID" sz="1000" dirty="0"/>
                    </a:p>
                  </a:txBody>
                  <a:tcPr/>
                </a:tc>
                <a:tc>
                  <a:txBody>
                    <a:bodyPr/>
                    <a:lstStyle/>
                    <a:p>
                      <a:pPr algn="ctr"/>
                      <a:r>
                        <a:rPr lang="id-ID" sz="800" dirty="0" smtClean="0"/>
                        <a:t>Waktu</a:t>
                      </a:r>
                      <a:endParaRPr lang="id-ID" sz="800" dirty="0"/>
                    </a:p>
                  </a:txBody>
                  <a:tcPr/>
                </a:tc>
                <a:tc>
                  <a:txBody>
                    <a:bodyPr/>
                    <a:lstStyle/>
                    <a:p>
                      <a:pPr algn="ctr"/>
                      <a:r>
                        <a:rPr lang="id-ID" sz="900" dirty="0" smtClean="0"/>
                        <a:t>Biaya</a:t>
                      </a:r>
                      <a:endParaRPr lang="id-ID" sz="900" dirty="0"/>
                    </a:p>
                  </a:txBody>
                  <a:tcPr/>
                </a:tc>
                <a:tc>
                  <a:txBody>
                    <a:bodyPr/>
                    <a:lstStyle/>
                    <a:p>
                      <a:pPr algn="ctr"/>
                      <a:endParaRPr lang="id-ID" sz="800" dirty="0"/>
                    </a:p>
                  </a:txBody>
                  <a:tcPr/>
                </a:tc>
                <a:tc>
                  <a:txBody>
                    <a:bodyPr/>
                    <a:lstStyle/>
                    <a:p>
                      <a:pPr algn="ctr"/>
                      <a:r>
                        <a:rPr lang="id-ID" sz="1000" dirty="0" smtClean="0"/>
                        <a:t>Kuan/</a:t>
                      </a:r>
                    </a:p>
                    <a:p>
                      <a:pPr algn="ctr"/>
                      <a:r>
                        <a:rPr lang="id-ID" sz="1000" dirty="0" smtClean="0"/>
                        <a:t>Output</a:t>
                      </a:r>
                      <a:endParaRPr lang="id-ID" sz="1000" dirty="0"/>
                    </a:p>
                  </a:txBody>
                  <a:tcPr/>
                </a:tc>
                <a:tc>
                  <a:txBody>
                    <a:bodyPr/>
                    <a:lstStyle/>
                    <a:p>
                      <a:pPr algn="ctr"/>
                      <a:r>
                        <a:rPr lang="id-ID" sz="1000" dirty="0" smtClean="0"/>
                        <a:t>Kual/</a:t>
                      </a:r>
                    </a:p>
                    <a:p>
                      <a:pPr algn="ctr"/>
                      <a:r>
                        <a:rPr lang="id-ID" sz="1000" dirty="0" smtClean="0"/>
                        <a:t>Mutu</a:t>
                      </a:r>
                      <a:endParaRPr lang="id-ID" sz="1000" dirty="0"/>
                    </a:p>
                  </a:txBody>
                  <a:tcPr/>
                </a:tc>
                <a:tc>
                  <a:txBody>
                    <a:bodyPr/>
                    <a:lstStyle/>
                    <a:p>
                      <a:pPr algn="ctr"/>
                      <a:r>
                        <a:rPr lang="id-ID" sz="900" dirty="0" smtClean="0"/>
                        <a:t>Waktu</a:t>
                      </a:r>
                      <a:endParaRPr lang="id-ID" sz="900" dirty="0"/>
                    </a:p>
                  </a:txBody>
                  <a:tcPr/>
                </a:tc>
                <a:tc>
                  <a:txBody>
                    <a:bodyPr/>
                    <a:lstStyle/>
                    <a:p>
                      <a:pPr algn="ctr"/>
                      <a:r>
                        <a:rPr lang="id-ID" sz="900" dirty="0" smtClean="0"/>
                        <a:t>Biaya</a:t>
                      </a:r>
                      <a:endParaRPr lang="id-ID" sz="900" dirty="0"/>
                    </a:p>
                  </a:txBody>
                  <a:tcPr/>
                </a:tc>
                <a:tc>
                  <a:txBody>
                    <a:bodyPr/>
                    <a:lstStyle/>
                    <a:p>
                      <a:endParaRPr lang="id-ID" sz="900" dirty="0"/>
                    </a:p>
                  </a:txBody>
                  <a:tcPr/>
                </a:tc>
                <a:tc>
                  <a:txBody>
                    <a:bodyPr/>
                    <a:lstStyle/>
                    <a:p>
                      <a:endParaRPr lang="id-ID" sz="1000" dirty="0">
                        <a:latin typeface="Arial Narrow" pitchFamily="34" charset="0"/>
                      </a:endParaRPr>
                    </a:p>
                  </a:txBody>
                  <a:tcPr/>
                </a:tc>
                <a:extLst>
                  <a:ext uri="{0D108BD9-81ED-4DB2-BD59-A6C34878D82A}">
                    <a16:rowId xmlns="" xmlns:a16="http://schemas.microsoft.com/office/drawing/2014/main" val="10001"/>
                  </a:ext>
                </a:extLst>
              </a:tr>
              <a:tr h="121920">
                <a:tc>
                  <a:txBody>
                    <a:bodyPr/>
                    <a:lstStyle/>
                    <a:p>
                      <a:pPr algn="ctr"/>
                      <a:r>
                        <a:rPr lang="id-ID" sz="600" dirty="0" smtClean="0"/>
                        <a:t>1</a:t>
                      </a:r>
                      <a:endParaRPr lang="id-ID" sz="600" dirty="0"/>
                    </a:p>
                  </a:txBody>
                  <a:tcPr/>
                </a:tc>
                <a:tc>
                  <a:txBody>
                    <a:bodyPr/>
                    <a:lstStyle/>
                    <a:p>
                      <a:pPr algn="ctr"/>
                      <a:r>
                        <a:rPr lang="id-ID" sz="600" dirty="0" smtClean="0"/>
                        <a:t>2</a:t>
                      </a:r>
                      <a:endParaRPr lang="id-ID" sz="600" dirty="0"/>
                    </a:p>
                  </a:txBody>
                  <a:tcPr/>
                </a:tc>
                <a:tc>
                  <a:txBody>
                    <a:bodyPr/>
                    <a:lstStyle/>
                    <a:p>
                      <a:pPr algn="ctr"/>
                      <a:r>
                        <a:rPr lang="id-ID" sz="600" dirty="0" smtClean="0"/>
                        <a:t>3</a:t>
                      </a:r>
                      <a:endParaRPr lang="id-ID" sz="600" dirty="0"/>
                    </a:p>
                  </a:txBody>
                  <a:tcPr/>
                </a:tc>
                <a:tc>
                  <a:txBody>
                    <a:bodyPr/>
                    <a:lstStyle/>
                    <a:p>
                      <a:pPr algn="ctr"/>
                      <a:r>
                        <a:rPr lang="id-ID" sz="600" dirty="0" smtClean="0"/>
                        <a:t>4</a:t>
                      </a:r>
                      <a:endParaRPr lang="id-ID" sz="600" dirty="0"/>
                    </a:p>
                  </a:txBody>
                  <a:tcPr/>
                </a:tc>
                <a:tc>
                  <a:txBody>
                    <a:bodyPr/>
                    <a:lstStyle/>
                    <a:p>
                      <a:pPr algn="ctr"/>
                      <a:r>
                        <a:rPr lang="id-ID" sz="600" dirty="0" smtClean="0"/>
                        <a:t>5</a:t>
                      </a:r>
                      <a:endParaRPr lang="id-ID" sz="600" dirty="0"/>
                    </a:p>
                  </a:txBody>
                  <a:tcPr/>
                </a:tc>
                <a:tc>
                  <a:txBody>
                    <a:bodyPr/>
                    <a:lstStyle/>
                    <a:p>
                      <a:pPr algn="ctr"/>
                      <a:r>
                        <a:rPr lang="id-ID" sz="600" dirty="0" smtClean="0"/>
                        <a:t>6</a:t>
                      </a:r>
                      <a:endParaRPr lang="id-ID" sz="600" dirty="0"/>
                    </a:p>
                  </a:txBody>
                  <a:tcPr/>
                </a:tc>
                <a:tc>
                  <a:txBody>
                    <a:bodyPr/>
                    <a:lstStyle/>
                    <a:p>
                      <a:pPr algn="ctr"/>
                      <a:r>
                        <a:rPr lang="id-ID" sz="600" dirty="0" smtClean="0"/>
                        <a:t>7</a:t>
                      </a:r>
                      <a:endParaRPr lang="id-ID" sz="600" dirty="0"/>
                    </a:p>
                  </a:txBody>
                  <a:tcPr/>
                </a:tc>
                <a:tc>
                  <a:txBody>
                    <a:bodyPr/>
                    <a:lstStyle/>
                    <a:p>
                      <a:pPr algn="ctr"/>
                      <a:r>
                        <a:rPr lang="id-ID" sz="600" dirty="0" smtClean="0"/>
                        <a:t>8</a:t>
                      </a:r>
                      <a:endParaRPr lang="id-ID" sz="600" dirty="0"/>
                    </a:p>
                  </a:txBody>
                  <a:tcPr/>
                </a:tc>
                <a:tc>
                  <a:txBody>
                    <a:bodyPr/>
                    <a:lstStyle/>
                    <a:p>
                      <a:pPr algn="ctr"/>
                      <a:r>
                        <a:rPr lang="id-ID" sz="600" dirty="0" smtClean="0"/>
                        <a:t>9</a:t>
                      </a:r>
                      <a:endParaRPr lang="id-ID" sz="600" dirty="0"/>
                    </a:p>
                  </a:txBody>
                  <a:tcPr/>
                </a:tc>
                <a:tc>
                  <a:txBody>
                    <a:bodyPr/>
                    <a:lstStyle/>
                    <a:p>
                      <a:pPr algn="ctr"/>
                      <a:r>
                        <a:rPr lang="id-ID" sz="600" dirty="0" smtClean="0"/>
                        <a:t>10</a:t>
                      </a:r>
                      <a:endParaRPr lang="id-ID" sz="600" dirty="0"/>
                    </a:p>
                  </a:txBody>
                  <a:tcPr/>
                </a:tc>
                <a:tc>
                  <a:txBody>
                    <a:bodyPr/>
                    <a:lstStyle/>
                    <a:p>
                      <a:pPr algn="ctr"/>
                      <a:r>
                        <a:rPr lang="id-ID" sz="600" dirty="0" smtClean="0"/>
                        <a:t>11</a:t>
                      </a:r>
                      <a:endParaRPr lang="id-ID" sz="600" dirty="0"/>
                    </a:p>
                  </a:txBody>
                  <a:tcPr/>
                </a:tc>
                <a:tc>
                  <a:txBody>
                    <a:bodyPr/>
                    <a:lstStyle/>
                    <a:p>
                      <a:pPr algn="ctr"/>
                      <a:r>
                        <a:rPr lang="id-ID" sz="600" dirty="0" smtClean="0"/>
                        <a:t>12</a:t>
                      </a:r>
                      <a:endParaRPr lang="id-ID" sz="600" dirty="0"/>
                    </a:p>
                  </a:txBody>
                  <a:tcPr/>
                </a:tc>
                <a:tc>
                  <a:txBody>
                    <a:bodyPr/>
                    <a:lstStyle/>
                    <a:p>
                      <a:pPr algn="ctr"/>
                      <a:r>
                        <a:rPr lang="id-ID" sz="600" dirty="0" smtClean="0"/>
                        <a:t>13</a:t>
                      </a:r>
                      <a:endParaRPr lang="id-ID" sz="600" dirty="0"/>
                    </a:p>
                  </a:txBody>
                  <a:tcPr/>
                </a:tc>
                <a:tc>
                  <a:txBody>
                    <a:bodyPr/>
                    <a:lstStyle/>
                    <a:p>
                      <a:pPr algn="ctr"/>
                      <a:r>
                        <a:rPr lang="id-ID" sz="600" dirty="0" smtClean="0"/>
                        <a:t>14</a:t>
                      </a:r>
                      <a:endParaRPr lang="id-ID" sz="600" dirty="0"/>
                    </a:p>
                  </a:txBody>
                  <a:tcPr/>
                </a:tc>
                <a:extLst>
                  <a:ext uri="{0D108BD9-81ED-4DB2-BD59-A6C34878D82A}">
                    <a16:rowId xmlns="" xmlns:a16="http://schemas.microsoft.com/office/drawing/2014/main" val="10002"/>
                  </a:ext>
                </a:extLst>
              </a:tr>
              <a:tr h="478321">
                <a:tc>
                  <a:txBody>
                    <a:bodyPr/>
                    <a:lstStyle/>
                    <a:p>
                      <a:pPr algn="ctr"/>
                      <a:r>
                        <a:rPr lang="id-ID" sz="900" dirty="0" smtClean="0"/>
                        <a:t>1</a:t>
                      </a:r>
                      <a:endParaRPr lang="id-ID" sz="900" dirty="0"/>
                    </a:p>
                  </a:txBody>
                  <a:tcPr/>
                </a:tc>
                <a:tc>
                  <a:txBody>
                    <a:bodyPr/>
                    <a:lstStyle/>
                    <a:p>
                      <a:pPr algn="l"/>
                      <a:r>
                        <a:rPr lang="id-ID" sz="900" dirty="0" smtClean="0"/>
                        <a:t>Menetapkan persetujuan kenaikan pangkat gol. Ruang III/d ke bawah</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5000</a:t>
                      </a:r>
                    </a:p>
                    <a:p>
                      <a:pPr algn="ctr"/>
                      <a:r>
                        <a:rPr lang="id-ID" sz="900" dirty="0" smtClean="0"/>
                        <a:t>Nota</a:t>
                      </a:r>
                      <a:endParaRPr lang="id-ID" sz="900" dirty="0"/>
                    </a:p>
                  </a:txBody>
                  <a:tcPr/>
                </a:tc>
                <a:tc>
                  <a:txBody>
                    <a:bodyPr/>
                    <a:lstStyle/>
                    <a:p>
                      <a:pPr algn="ctr"/>
                      <a:r>
                        <a:rPr lang="id-ID" sz="900" dirty="0" smtClean="0"/>
                        <a:t>100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5000</a:t>
                      </a:r>
                    </a:p>
                    <a:p>
                      <a:pPr algn="ctr"/>
                      <a:r>
                        <a:rPr lang="id-ID" sz="900" dirty="0" smtClean="0"/>
                        <a:t>Nota</a:t>
                      </a:r>
                      <a:endParaRPr lang="id-ID" sz="900" dirty="0"/>
                    </a:p>
                  </a:txBody>
                  <a:tcPr/>
                </a:tc>
                <a:tc>
                  <a:txBody>
                    <a:bodyPr/>
                    <a:lstStyle/>
                    <a:p>
                      <a:pPr algn="ctr"/>
                      <a:r>
                        <a:rPr lang="id-ID" sz="900" dirty="0" smtClean="0"/>
                        <a:t>85</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261,00</a:t>
                      </a:r>
                    </a:p>
                    <a:p>
                      <a:pPr algn="ctr"/>
                      <a:r>
                        <a:rPr lang="id-ID" sz="900" dirty="0" smtClean="0"/>
                        <a:t>(100+85+ 76 =261)</a:t>
                      </a:r>
                      <a:endParaRPr lang="id-ID" sz="900" dirty="0"/>
                    </a:p>
                  </a:txBody>
                  <a:tcPr/>
                </a:tc>
                <a:tc>
                  <a:txBody>
                    <a:bodyPr/>
                    <a:lstStyle/>
                    <a:p>
                      <a:pPr algn="ctr"/>
                      <a:r>
                        <a:rPr lang="id-ID" sz="900" dirty="0" smtClean="0"/>
                        <a:t>87,00</a:t>
                      </a:r>
                    </a:p>
                    <a:p>
                      <a:pPr algn="ctr"/>
                      <a:r>
                        <a:rPr lang="id-ID" sz="900" dirty="0" smtClean="0"/>
                        <a:t>(261:3)</a:t>
                      </a:r>
                      <a:endParaRPr lang="id-ID" sz="900" dirty="0"/>
                    </a:p>
                  </a:txBody>
                  <a:tcPr/>
                </a:tc>
                <a:extLst>
                  <a:ext uri="{0D108BD9-81ED-4DB2-BD59-A6C34878D82A}">
                    <a16:rowId xmlns="" xmlns:a16="http://schemas.microsoft.com/office/drawing/2014/main" val="10003"/>
                  </a:ext>
                </a:extLst>
              </a:tr>
              <a:tr h="478321">
                <a:tc>
                  <a:txBody>
                    <a:bodyPr/>
                    <a:lstStyle/>
                    <a:p>
                      <a:pPr algn="ctr"/>
                      <a:r>
                        <a:rPr lang="id-ID" sz="900" dirty="0" smtClean="0"/>
                        <a:t>2</a:t>
                      </a:r>
                      <a:endParaRPr lang="id-ID" sz="900" dirty="0"/>
                    </a:p>
                  </a:txBody>
                  <a:tcPr/>
                </a:tc>
                <a:tc>
                  <a:txBody>
                    <a:bodyPr/>
                    <a:lstStyle/>
                    <a:p>
                      <a:pPr algn="l"/>
                      <a:r>
                        <a:rPr lang="id-ID" sz="900" dirty="0" smtClean="0"/>
                        <a:t>Menetapkan perstujuan peninjauan masa kerja gol. Ruang III/d ke bawah</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25</a:t>
                      </a:r>
                    </a:p>
                    <a:p>
                      <a:pPr algn="ctr"/>
                      <a:r>
                        <a:rPr lang="id-ID" sz="900" dirty="0" smtClean="0"/>
                        <a:t>Nota</a:t>
                      </a:r>
                      <a:endParaRPr lang="id-ID" sz="900" dirty="0"/>
                    </a:p>
                  </a:txBody>
                  <a:tcPr/>
                </a:tc>
                <a:tc>
                  <a:txBody>
                    <a:bodyPr/>
                    <a:lstStyle/>
                    <a:p>
                      <a:pPr algn="ctr"/>
                      <a:r>
                        <a:rPr lang="id-ID" sz="900" dirty="0" smtClean="0"/>
                        <a:t>100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25</a:t>
                      </a:r>
                    </a:p>
                    <a:p>
                      <a:pPr algn="ctr"/>
                      <a:r>
                        <a:rPr lang="id-ID" sz="900" dirty="0" smtClean="0"/>
                        <a:t>Nota</a:t>
                      </a:r>
                      <a:endParaRPr lang="id-ID" sz="900" dirty="0"/>
                    </a:p>
                  </a:txBody>
                  <a:tcPr/>
                </a:tc>
                <a:tc>
                  <a:txBody>
                    <a:bodyPr/>
                    <a:lstStyle/>
                    <a:p>
                      <a:pPr algn="ctr"/>
                      <a:r>
                        <a:rPr lang="id-ID" sz="900" dirty="0" smtClean="0"/>
                        <a:t>80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256,00</a:t>
                      </a:r>
                      <a:endParaRPr lang="id-ID" sz="900" dirty="0"/>
                    </a:p>
                  </a:txBody>
                  <a:tcPr/>
                </a:tc>
                <a:tc>
                  <a:txBody>
                    <a:bodyPr/>
                    <a:lstStyle/>
                    <a:p>
                      <a:pPr algn="ctr"/>
                      <a:r>
                        <a:rPr lang="id-ID" sz="900" dirty="0" smtClean="0"/>
                        <a:t>85,33</a:t>
                      </a:r>
                      <a:endParaRPr lang="id-ID" sz="900" dirty="0"/>
                    </a:p>
                  </a:txBody>
                  <a:tcPr/>
                </a:tc>
                <a:extLst>
                  <a:ext uri="{0D108BD9-81ED-4DB2-BD59-A6C34878D82A}">
                    <a16:rowId xmlns="" xmlns:a16="http://schemas.microsoft.com/office/drawing/2014/main" val="10004"/>
                  </a:ext>
                </a:extLst>
              </a:tr>
              <a:tr h="478321">
                <a:tc>
                  <a:txBody>
                    <a:bodyPr/>
                    <a:lstStyle/>
                    <a:p>
                      <a:pPr algn="ctr"/>
                      <a:r>
                        <a:rPr lang="id-ID" sz="900" dirty="0" smtClean="0"/>
                        <a:t>3</a:t>
                      </a:r>
                      <a:endParaRPr lang="id-ID" sz="900" dirty="0"/>
                    </a:p>
                  </a:txBody>
                  <a:tcPr/>
                </a:tc>
                <a:tc>
                  <a:txBody>
                    <a:bodyPr/>
                    <a:lstStyle/>
                    <a:p>
                      <a:pPr algn="l"/>
                      <a:r>
                        <a:rPr lang="id-ID" sz="900" dirty="0" smtClean="0"/>
                        <a:t>Menetapkan persetujuan mutasi lain-lain gol. Ruang III/d ke bawah</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20</a:t>
                      </a:r>
                    </a:p>
                    <a:p>
                      <a:pPr algn="ctr"/>
                      <a:r>
                        <a:rPr lang="id-ID" sz="900" dirty="0" smtClean="0"/>
                        <a:t>Nota</a:t>
                      </a:r>
                      <a:endParaRPr lang="id-ID" sz="900" dirty="0"/>
                    </a:p>
                  </a:txBody>
                  <a:tcPr/>
                </a:tc>
                <a:tc>
                  <a:txBody>
                    <a:bodyPr/>
                    <a:lstStyle/>
                    <a:p>
                      <a:pPr algn="ctr"/>
                      <a:r>
                        <a:rPr lang="id-ID" sz="900" dirty="0" smtClean="0"/>
                        <a:t>100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20</a:t>
                      </a:r>
                    </a:p>
                    <a:p>
                      <a:pPr algn="ctr"/>
                      <a:r>
                        <a:rPr lang="id-ID" sz="900" dirty="0" smtClean="0"/>
                        <a:t>Nota</a:t>
                      </a:r>
                      <a:endParaRPr lang="id-ID" sz="900" dirty="0"/>
                    </a:p>
                  </a:txBody>
                  <a:tcPr/>
                </a:tc>
                <a:tc>
                  <a:txBody>
                    <a:bodyPr/>
                    <a:lstStyle/>
                    <a:p>
                      <a:pPr algn="ctr"/>
                      <a:r>
                        <a:rPr lang="id-ID" sz="900" dirty="0" smtClean="0"/>
                        <a:t>80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256,00</a:t>
                      </a:r>
                      <a:endParaRPr lang="id-ID" sz="900" dirty="0"/>
                    </a:p>
                  </a:txBody>
                  <a:tcPr/>
                </a:tc>
                <a:tc>
                  <a:txBody>
                    <a:bodyPr/>
                    <a:lstStyle/>
                    <a:p>
                      <a:pPr algn="ctr"/>
                      <a:r>
                        <a:rPr lang="id-ID" sz="900" dirty="0" smtClean="0"/>
                        <a:t>85,33</a:t>
                      </a:r>
                      <a:endParaRPr lang="id-ID" sz="900" dirty="0"/>
                    </a:p>
                  </a:txBody>
                  <a:tcPr/>
                </a:tc>
                <a:extLst>
                  <a:ext uri="{0D108BD9-81ED-4DB2-BD59-A6C34878D82A}">
                    <a16:rowId xmlns="" xmlns:a16="http://schemas.microsoft.com/office/drawing/2014/main" val="10005"/>
                  </a:ext>
                </a:extLst>
              </a:tr>
              <a:tr h="273326">
                <a:tc>
                  <a:txBody>
                    <a:bodyPr/>
                    <a:lstStyle/>
                    <a:p>
                      <a:pPr algn="ctr"/>
                      <a:r>
                        <a:rPr lang="id-ID" sz="900" dirty="0" smtClean="0"/>
                        <a:t>4</a:t>
                      </a:r>
                      <a:endParaRPr lang="id-ID" sz="900" dirty="0"/>
                    </a:p>
                  </a:txBody>
                  <a:tcPr/>
                </a:tc>
                <a:tc>
                  <a:txBody>
                    <a:bodyPr/>
                    <a:lstStyle/>
                    <a:p>
                      <a:pPr algn="l"/>
                      <a:r>
                        <a:rPr lang="id-ID" sz="900" dirty="0" smtClean="0"/>
                        <a:t>Membuat konsep SK</a:t>
                      </a:r>
                      <a:r>
                        <a:rPr lang="id-ID" sz="900" baseline="0" dirty="0" smtClean="0"/>
                        <a:t> pindah instansi pusat dan daerah</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30</a:t>
                      </a:r>
                      <a:r>
                        <a:rPr lang="id-ID" sz="900" baseline="0" dirty="0" smtClean="0"/>
                        <a:t> SK</a:t>
                      </a:r>
                      <a:endParaRPr lang="id-ID" sz="900" dirty="0"/>
                    </a:p>
                  </a:txBody>
                  <a:tcPr/>
                </a:tc>
                <a:tc>
                  <a:txBody>
                    <a:bodyPr/>
                    <a:lstStyle/>
                    <a:p>
                      <a:pPr algn="ctr"/>
                      <a:r>
                        <a:rPr lang="id-ID" sz="900" dirty="0" smtClean="0"/>
                        <a:t>100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30 SK</a:t>
                      </a:r>
                      <a:endParaRPr lang="id-ID" sz="900" dirty="0"/>
                    </a:p>
                  </a:txBody>
                  <a:tcPr/>
                </a:tc>
                <a:tc>
                  <a:txBody>
                    <a:bodyPr/>
                    <a:lstStyle/>
                    <a:p>
                      <a:pPr algn="ctr"/>
                      <a:r>
                        <a:rPr lang="id-ID" sz="900" dirty="0" smtClean="0"/>
                        <a:t>85</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261,00</a:t>
                      </a:r>
                      <a:endParaRPr lang="id-ID" sz="900" dirty="0"/>
                    </a:p>
                  </a:txBody>
                  <a:tcPr/>
                </a:tc>
                <a:tc>
                  <a:txBody>
                    <a:bodyPr/>
                    <a:lstStyle/>
                    <a:p>
                      <a:pPr algn="ctr"/>
                      <a:r>
                        <a:rPr lang="id-ID" sz="900" dirty="0" smtClean="0"/>
                        <a:t>87,00</a:t>
                      </a:r>
                      <a:endParaRPr lang="id-ID" sz="900" dirty="0"/>
                    </a:p>
                  </a:txBody>
                  <a:tcPr/>
                </a:tc>
                <a:extLst>
                  <a:ext uri="{0D108BD9-81ED-4DB2-BD59-A6C34878D82A}">
                    <a16:rowId xmlns="" xmlns:a16="http://schemas.microsoft.com/office/drawing/2014/main" val="10006"/>
                  </a:ext>
                </a:extLst>
              </a:tr>
              <a:tr h="375823">
                <a:tc>
                  <a:txBody>
                    <a:bodyPr/>
                    <a:lstStyle/>
                    <a:p>
                      <a:pPr algn="ctr"/>
                      <a:r>
                        <a:rPr lang="id-ID" sz="900" dirty="0" smtClean="0"/>
                        <a:t>5</a:t>
                      </a:r>
                      <a:endParaRPr lang="id-ID"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smtClean="0"/>
                        <a:t>Membuat laporan kenaikan pangkat, PMK, mutasi lain dan pindah instansi pusat dan daerah</a:t>
                      </a:r>
                    </a:p>
                  </a:txBody>
                  <a:tcPr/>
                </a:tc>
                <a:tc>
                  <a:txBody>
                    <a:bodyPr/>
                    <a:lstStyle/>
                    <a:p>
                      <a:pPr algn="ctr"/>
                      <a:r>
                        <a:rPr lang="id-ID" sz="900" dirty="0" smtClean="0"/>
                        <a:t>-</a:t>
                      </a:r>
                      <a:endParaRPr lang="id-ID" sz="900" dirty="0"/>
                    </a:p>
                  </a:txBody>
                  <a:tcPr/>
                </a:tc>
                <a:tc>
                  <a:txBody>
                    <a:bodyPr/>
                    <a:lstStyle/>
                    <a:p>
                      <a:pPr algn="ctr"/>
                      <a:r>
                        <a:rPr lang="id-ID" sz="900" dirty="0" smtClean="0"/>
                        <a:t>2</a:t>
                      </a:r>
                      <a:r>
                        <a:rPr lang="id-ID" sz="900" baseline="0" dirty="0" smtClean="0"/>
                        <a:t> lap</a:t>
                      </a:r>
                      <a:endParaRPr lang="id-ID" sz="900" dirty="0" smtClean="0"/>
                    </a:p>
                  </a:txBody>
                  <a:tcPr/>
                </a:tc>
                <a:tc>
                  <a:txBody>
                    <a:bodyPr/>
                    <a:lstStyle/>
                    <a:p>
                      <a:pPr algn="ctr"/>
                      <a:r>
                        <a:rPr lang="id-ID" sz="900" dirty="0" smtClean="0"/>
                        <a:t>100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a:t>
                      </a:r>
                      <a:r>
                        <a:rPr lang="id-ID" sz="900" baseline="0" dirty="0" smtClean="0"/>
                        <a:t> lap</a:t>
                      </a:r>
                      <a:endParaRPr lang="id-ID" sz="900" dirty="0" smtClean="0"/>
                    </a:p>
                  </a:txBody>
                  <a:tcPr/>
                </a:tc>
                <a:tc>
                  <a:txBody>
                    <a:bodyPr/>
                    <a:lstStyle/>
                    <a:p>
                      <a:pPr algn="ctr"/>
                      <a:r>
                        <a:rPr lang="id-ID" sz="900" dirty="0" smtClean="0"/>
                        <a:t>80</a:t>
                      </a:r>
                      <a:endParaRPr lang="id-ID" sz="900" dirty="0"/>
                    </a:p>
                  </a:txBody>
                  <a:tcPr/>
                </a:tc>
                <a:tc>
                  <a:txBody>
                    <a:bodyPr/>
                    <a:lstStyle/>
                    <a:p>
                      <a:pPr algn="ctr"/>
                      <a:r>
                        <a:rPr lang="id-ID" sz="900" dirty="0" smtClean="0"/>
                        <a:t>12</a:t>
                      </a:r>
                      <a:endParaRPr lang="id-ID" sz="900" dirty="0"/>
                    </a:p>
                  </a:txBody>
                  <a:tcPr/>
                </a:tc>
                <a:tc>
                  <a:txBody>
                    <a:bodyPr/>
                    <a:lstStyle/>
                    <a:p>
                      <a:pPr algn="ctr"/>
                      <a:r>
                        <a:rPr lang="id-ID" sz="900" dirty="0" smtClean="0"/>
                        <a:t>-</a:t>
                      </a:r>
                      <a:endParaRPr lang="id-ID" sz="900" dirty="0"/>
                    </a:p>
                  </a:txBody>
                  <a:tcPr/>
                </a:tc>
                <a:tc>
                  <a:txBody>
                    <a:bodyPr/>
                    <a:lstStyle/>
                    <a:p>
                      <a:pPr algn="ctr"/>
                      <a:r>
                        <a:rPr lang="id-ID" sz="900" dirty="0" smtClean="0"/>
                        <a:t>256,00</a:t>
                      </a:r>
                      <a:endParaRPr lang="id-ID" sz="900" dirty="0"/>
                    </a:p>
                  </a:txBody>
                  <a:tcPr/>
                </a:tc>
                <a:tc>
                  <a:txBody>
                    <a:bodyPr/>
                    <a:lstStyle/>
                    <a:p>
                      <a:pPr algn="ctr"/>
                      <a:r>
                        <a:rPr lang="id-ID" sz="900" dirty="0" smtClean="0"/>
                        <a:t>85,33</a:t>
                      </a:r>
                      <a:endParaRPr lang="id-ID" sz="900" dirty="0"/>
                    </a:p>
                  </a:txBody>
                  <a:tcPr/>
                </a:tc>
                <a:extLst>
                  <a:ext uri="{0D108BD9-81ED-4DB2-BD59-A6C34878D82A}">
                    <a16:rowId xmlns="" xmlns:a16="http://schemas.microsoft.com/office/drawing/2014/main" val="10007"/>
                  </a:ext>
                </a:extLst>
              </a:tr>
              <a:tr h="273326">
                <a:tc>
                  <a:txBody>
                    <a:bodyPr/>
                    <a:lstStyle/>
                    <a:p>
                      <a:pPr algn="ctr"/>
                      <a:endParaRPr lang="id-ID"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smtClean="0"/>
                        <a:t>II Tugas Tambahan dan kreativitas unsur penunjang:</a:t>
                      </a:r>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extLst>
                  <a:ext uri="{0D108BD9-81ED-4DB2-BD59-A6C34878D82A}">
                    <a16:rowId xmlns="" xmlns:a16="http://schemas.microsoft.com/office/drawing/2014/main" val="10008"/>
                  </a:ext>
                </a:extLst>
              </a:tr>
              <a:tr h="170829">
                <a:tc>
                  <a:txBody>
                    <a:bodyPr/>
                    <a:lstStyle/>
                    <a:p>
                      <a:pPr algn="ctr"/>
                      <a:endParaRPr lang="id-ID"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smtClean="0"/>
                        <a:t>a. Tugas Tambahan</a:t>
                      </a:r>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extLst>
                  <a:ext uri="{0D108BD9-81ED-4DB2-BD59-A6C34878D82A}">
                    <a16:rowId xmlns="" xmlns:a16="http://schemas.microsoft.com/office/drawing/2014/main" val="10009"/>
                  </a:ext>
                </a:extLst>
              </a:tr>
              <a:tr h="170829">
                <a:tc>
                  <a:txBody>
                    <a:bodyPr/>
                    <a:lstStyle/>
                    <a:p>
                      <a:pPr algn="ctr"/>
                      <a:endParaRPr lang="id-ID"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smtClean="0"/>
                        <a:t>b. Kreativitas</a:t>
                      </a:r>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extLst>
                  <a:ext uri="{0D108BD9-81ED-4DB2-BD59-A6C34878D82A}">
                    <a16:rowId xmlns="" xmlns:a16="http://schemas.microsoft.com/office/drawing/2014/main" val="10010"/>
                  </a:ext>
                </a:extLst>
              </a:tr>
              <a:tr h="170829">
                <a:tc>
                  <a:txBody>
                    <a:bodyPr/>
                    <a:lstStyle/>
                    <a:p>
                      <a:pPr algn="ctr"/>
                      <a:endParaRPr lang="id-ID"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smtClean="0"/>
                        <a:t>JUMLAH</a:t>
                      </a:r>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smtClean="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endParaRPr lang="id-ID" sz="900" dirty="0"/>
                    </a:p>
                  </a:txBody>
                  <a:tcPr/>
                </a:tc>
                <a:tc>
                  <a:txBody>
                    <a:bodyPr/>
                    <a:lstStyle/>
                    <a:p>
                      <a:pPr algn="ctr"/>
                      <a:r>
                        <a:rPr lang="id-ID" sz="900" dirty="0" smtClean="0"/>
                        <a:t>429,99</a:t>
                      </a:r>
                      <a:endParaRPr lang="id-ID" sz="900" dirty="0"/>
                    </a:p>
                  </a:txBody>
                  <a:tcPr/>
                </a:tc>
                <a:extLst>
                  <a:ext uri="{0D108BD9-81ED-4DB2-BD59-A6C34878D82A}">
                    <a16:rowId xmlns="" xmlns:a16="http://schemas.microsoft.com/office/drawing/2014/main" val="10011"/>
                  </a:ext>
                </a:extLst>
              </a:tr>
              <a:tr h="170829">
                <a:tc rowSpan="2" gridSpan="1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1000" b="1" dirty="0" smtClean="0"/>
                        <a:t>NILAI CAPAIAN SK</a:t>
                      </a:r>
                      <a:r>
                        <a:rPr lang="id-ID" sz="1000" dirty="0" smtClean="0"/>
                        <a:t>                                                                        (429,99:5)=</a:t>
                      </a:r>
                    </a:p>
                  </a:txBody>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900" dirty="0" smtClean="0"/>
                    </a:p>
                  </a:txBody>
                  <a:tcPr/>
                </a:tc>
                <a:tc rowSpan="2" hMerge="1">
                  <a:txBody>
                    <a:bodyPr/>
                    <a:lstStyle/>
                    <a:p>
                      <a:pPr algn="ctr"/>
                      <a:endParaRPr lang="id-ID" sz="900" dirty="0"/>
                    </a:p>
                  </a:txBody>
                  <a:tcPr/>
                </a:tc>
                <a:tc rowSpan="2" hMerge="1">
                  <a:txBody>
                    <a:bodyPr/>
                    <a:lstStyle/>
                    <a:p>
                      <a:pPr algn="ctr"/>
                      <a:endParaRPr lang="id-ID" sz="900" dirty="0" smtClean="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smtClean="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a:txBody>
                    <a:bodyPr/>
                    <a:lstStyle/>
                    <a:p>
                      <a:pPr algn="ctr"/>
                      <a:r>
                        <a:rPr lang="id-ID" sz="900" dirty="0" smtClean="0"/>
                        <a:t>86,00</a:t>
                      </a:r>
                      <a:endParaRPr lang="id-ID" sz="900" dirty="0"/>
                    </a:p>
                  </a:txBody>
                  <a:tcPr/>
                </a:tc>
                <a:extLst>
                  <a:ext uri="{0D108BD9-81ED-4DB2-BD59-A6C34878D82A}">
                    <a16:rowId xmlns="" xmlns:a16="http://schemas.microsoft.com/office/drawing/2014/main" val="10012"/>
                  </a:ext>
                </a:extLst>
              </a:tr>
              <a:tr h="170829">
                <a:tc gridSpan="13" vMerge="1">
                  <a:txBody>
                    <a:bodyPr/>
                    <a:lstStyle/>
                    <a:p>
                      <a:pPr algn="ctr"/>
                      <a:endParaRPr lang="id-ID" sz="900" dirty="0"/>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900" dirty="0" smtClean="0"/>
                    </a:p>
                  </a:txBody>
                  <a:tcPr/>
                </a:tc>
                <a:tc hMerge="1" vMerge="1">
                  <a:txBody>
                    <a:bodyPr/>
                    <a:lstStyle/>
                    <a:p>
                      <a:pPr algn="ctr"/>
                      <a:endParaRPr lang="id-ID" sz="900" dirty="0"/>
                    </a:p>
                  </a:txBody>
                  <a:tcPr/>
                </a:tc>
                <a:tc hMerge="1" vMerge="1">
                  <a:txBody>
                    <a:bodyPr/>
                    <a:lstStyle/>
                    <a:p>
                      <a:pPr algn="ctr"/>
                      <a:endParaRPr lang="id-ID" sz="900" dirty="0" smtClean="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smtClean="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a:txBody>
                    <a:bodyPr/>
                    <a:lstStyle/>
                    <a:p>
                      <a:pPr algn="ctr"/>
                      <a:r>
                        <a:rPr lang="id-ID" sz="900" dirty="0" smtClean="0"/>
                        <a:t>(Baik)</a:t>
                      </a:r>
                      <a:endParaRPr lang="id-ID" sz="900" dirty="0"/>
                    </a:p>
                  </a:txBody>
                  <a:tcPr/>
                </a:tc>
                <a:extLst>
                  <a:ext uri="{0D108BD9-81ED-4DB2-BD59-A6C34878D82A}">
                    <a16:rowId xmlns="" xmlns:a16="http://schemas.microsoft.com/office/drawing/2014/main" val="10013"/>
                  </a:ext>
                </a:extLst>
              </a:tr>
            </a:tbl>
          </a:graphicData>
        </a:graphic>
      </p:graphicFrame>
      <p:sp>
        <p:nvSpPr>
          <p:cNvPr id="3" name="TextBox 2"/>
          <p:cNvSpPr txBox="1"/>
          <p:nvPr/>
        </p:nvSpPr>
        <p:spPr>
          <a:xfrm>
            <a:off x="-76200" y="408801"/>
            <a:ext cx="7086600" cy="261610"/>
          </a:xfrm>
          <a:prstGeom prst="rect">
            <a:avLst/>
          </a:prstGeom>
          <a:noFill/>
        </p:spPr>
        <p:txBody>
          <a:bodyPr wrap="square" rtlCol="0">
            <a:spAutoFit/>
          </a:bodyPr>
          <a:lstStyle/>
          <a:p>
            <a:r>
              <a:rPr lang="id-ID" sz="1050" dirty="0" smtClean="0"/>
              <a:t>Jangka waktu penilaian 5 Januari s/d 31 Desember 2012</a:t>
            </a:r>
            <a:endParaRPr lang="id-ID" sz="1050" dirty="0"/>
          </a:p>
        </p:txBody>
      </p:sp>
      <p:sp>
        <p:nvSpPr>
          <p:cNvPr id="4" name="TextBox 3"/>
          <p:cNvSpPr txBox="1"/>
          <p:nvPr/>
        </p:nvSpPr>
        <p:spPr>
          <a:xfrm>
            <a:off x="2743200" y="-76200"/>
            <a:ext cx="4038600" cy="523220"/>
          </a:xfrm>
          <a:prstGeom prst="rect">
            <a:avLst/>
          </a:prstGeom>
          <a:noFill/>
        </p:spPr>
        <p:txBody>
          <a:bodyPr wrap="square" rtlCol="0">
            <a:spAutoFit/>
          </a:bodyPr>
          <a:lstStyle/>
          <a:p>
            <a:pPr algn="ctr"/>
            <a:r>
              <a:rPr lang="id-ID" sz="1400" dirty="0" smtClean="0"/>
              <a:t>PENILAIAN SASARAN KERJA PEGAWAI NEGERI SIPIL</a:t>
            </a:r>
            <a:endParaRPr lang="id-ID" sz="1400" dirty="0"/>
          </a:p>
        </p:txBody>
      </p:sp>
      <p:sp>
        <p:nvSpPr>
          <p:cNvPr id="5" name="TextBox 4"/>
          <p:cNvSpPr txBox="1"/>
          <p:nvPr/>
        </p:nvSpPr>
        <p:spPr>
          <a:xfrm>
            <a:off x="6172200" y="6147137"/>
            <a:ext cx="2743200" cy="861774"/>
          </a:xfrm>
          <a:prstGeom prst="rect">
            <a:avLst/>
          </a:prstGeom>
          <a:noFill/>
        </p:spPr>
        <p:txBody>
          <a:bodyPr wrap="square" rtlCol="0">
            <a:spAutoFit/>
          </a:bodyPr>
          <a:lstStyle/>
          <a:p>
            <a:pPr algn="ctr"/>
            <a:r>
              <a:rPr lang="id-ID" sz="1000" dirty="0" smtClean="0"/>
              <a:t>Jakarta, 31 Desember 2012</a:t>
            </a:r>
          </a:p>
          <a:p>
            <a:pPr algn="ctr"/>
            <a:r>
              <a:rPr lang="id-ID" sz="1000" dirty="0" smtClean="0"/>
              <a:t>Pejabat Penilai</a:t>
            </a:r>
          </a:p>
          <a:p>
            <a:pPr algn="ctr"/>
            <a:r>
              <a:rPr lang="id-ID" sz="1000" dirty="0" smtClean="0"/>
              <a:t>(Dra. Sri)</a:t>
            </a:r>
          </a:p>
          <a:p>
            <a:pPr algn="ctr"/>
            <a:r>
              <a:rPr lang="id-ID" sz="1000" dirty="0" smtClean="0"/>
              <a:t>NIP. 196305221992012001</a:t>
            </a:r>
          </a:p>
          <a:p>
            <a:endParaRPr lang="id-ID"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rgbClr val="00B050"/>
          </a:fgClr>
          <a:bgClr>
            <a:srgbClr val="0070C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lstStyle/>
          <a:p>
            <a:r>
              <a:rPr lang="id-ID" dirty="0" smtClean="0">
                <a:latin typeface="Segoe UI" pitchFamily="34" charset="0"/>
                <a:ea typeface="Segoe UI" pitchFamily="34" charset="0"/>
                <a:cs typeface="Segoe UI" pitchFamily="34" charset="0"/>
              </a:rPr>
              <a:t>I. Dasar Hukum</a:t>
            </a:r>
            <a:endParaRPr lang="id-ID"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360556" y="1905000"/>
            <a:ext cx="8183880" cy="4187952"/>
          </a:xfrm>
        </p:spPr>
        <p:txBody>
          <a:bodyPr>
            <a:noAutofit/>
          </a:bodyPr>
          <a:lstStyle/>
          <a:p>
            <a:pPr marL="514350" indent="-422275">
              <a:buFont typeface="+mj-lt"/>
              <a:buAutoNum type="arabicPeriod"/>
            </a:pPr>
            <a:r>
              <a:rPr lang="id-ID" sz="2400" dirty="0" smtClean="0">
                <a:latin typeface="Segoe UI" pitchFamily="34" charset="0"/>
                <a:ea typeface="Segoe UI" pitchFamily="34" charset="0"/>
                <a:cs typeface="Segoe UI" pitchFamily="34" charset="0"/>
              </a:rPr>
              <a:t>UU Nomor 43 Tahun 1999 jo UU no 8 Tahun 1974 tentang Pokok-Pokok Kepegawaian</a:t>
            </a:r>
          </a:p>
          <a:p>
            <a:pPr marL="514350" indent="-422275">
              <a:buFont typeface="+mj-lt"/>
              <a:buAutoNum type="arabicPeriod"/>
            </a:pPr>
            <a:r>
              <a:rPr lang="id-ID" sz="2400" dirty="0" smtClean="0">
                <a:latin typeface="Segoe UI" pitchFamily="34" charset="0"/>
                <a:ea typeface="Segoe UI" pitchFamily="34" charset="0"/>
                <a:cs typeface="Segoe UI" pitchFamily="34" charset="0"/>
              </a:rPr>
              <a:t>Peraturan Pemerintah Nomor 46 Tahun 2011 tentang Penilaian Prestasi kerja PNS</a:t>
            </a:r>
          </a:p>
          <a:p>
            <a:pPr marL="514350" indent="-422275">
              <a:buFont typeface="+mj-lt"/>
              <a:buAutoNum type="arabicPeriod"/>
            </a:pPr>
            <a:r>
              <a:rPr lang="id-ID" sz="2400" dirty="0" smtClean="0">
                <a:latin typeface="Segoe UI" pitchFamily="34" charset="0"/>
                <a:ea typeface="Segoe UI" pitchFamily="34" charset="0"/>
                <a:cs typeface="Segoe UI" pitchFamily="34" charset="0"/>
              </a:rPr>
              <a:t>Peraturan Pemerintah Nomor 53 Tahun 2010 tentang Dispilin PNS</a:t>
            </a:r>
          </a:p>
          <a:p>
            <a:pPr marL="514350" indent="-422275">
              <a:buFont typeface="+mj-lt"/>
              <a:buAutoNum type="arabicPeriod"/>
            </a:pPr>
            <a:r>
              <a:rPr lang="id-ID" sz="2400" dirty="0" smtClean="0">
                <a:latin typeface="Segoe UI" pitchFamily="34" charset="0"/>
                <a:ea typeface="Segoe UI" pitchFamily="34" charset="0"/>
                <a:cs typeface="Segoe UI" pitchFamily="34" charset="0"/>
              </a:rPr>
              <a:t>Peraturan Kepala BKN Nomor 1 Tahun 2013 tentang Ketentuan Pelaksanaan Peraturan Pemerintah Nomor 46 Tahun 2011 tentang Penilaian Prestasi kerja PNS</a:t>
            </a:r>
            <a:endParaRPr lang="id-ID" sz="24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38" y="1582738"/>
            <a:ext cx="8229600" cy="5041900"/>
          </a:xfrm>
          <a:solidFill>
            <a:srgbClr val="002060"/>
          </a:solidFill>
        </p:spPr>
        <p:txBody>
          <a:bodyPr rtlCol="0">
            <a:normAutofit fontScale="92500" lnSpcReduction="10000"/>
          </a:bodyPr>
          <a:lstStyle/>
          <a:p>
            <a:pPr marL="457200" indent="-457200" eaLnBrk="1" fontAlgn="auto" hangingPunct="1">
              <a:spcAft>
                <a:spcPts val="0"/>
              </a:spcAft>
              <a:buFont typeface="Arial" panose="020B0604020202020204" pitchFamily="34" charset="0"/>
              <a:buAutoNum type="arabicPeriod"/>
              <a:defRPr/>
            </a:pPr>
            <a:r>
              <a:rPr lang="id-ID" sz="2000" dirty="0" smtClean="0">
                <a:latin typeface="Berlin Sans FB" pitchFamily="34" charset="0"/>
              </a:rPr>
              <a:t>Nilai capaian SKP dinyatakan dengan angka dan keterangan sbb:</a:t>
            </a:r>
          </a:p>
          <a:p>
            <a:pPr marL="857250" lvl="1" indent="-457200" eaLnBrk="1" fontAlgn="auto" hangingPunct="1">
              <a:spcAft>
                <a:spcPts val="0"/>
              </a:spcAft>
              <a:buFont typeface="+mj-lt"/>
              <a:buAutoNum type="alphaLcParenR"/>
              <a:defRPr/>
            </a:pPr>
            <a:r>
              <a:rPr lang="id-ID" sz="2000" dirty="0" smtClean="0">
                <a:latin typeface="Berlin Sans FB" pitchFamily="34" charset="0"/>
              </a:rPr>
              <a:t>91 – ke atas : Sangat baik</a:t>
            </a:r>
          </a:p>
          <a:p>
            <a:pPr marL="857250" lvl="1" indent="-457200" eaLnBrk="1" fontAlgn="auto" hangingPunct="1">
              <a:spcAft>
                <a:spcPts val="0"/>
              </a:spcAft>
              <a:buFont typeface="+mj-lt"/>
              <a:buAutoNum type="alphaLcParenR"/>
              <a:defRPr/>
            </a:pPr>
            <a:r>
              <a:rPr lang="id-ID" sz="2000" dirty="0" smtClean="0">
                <a:latin typeface="Berlin Sans FB" pitchFamily="34" charset="0"/>
              </a:rPr>
              <a:t>76 – 90 : Baik</a:t>
            </a:r>
          </a:p>
          <a:p>
            <a:pPr marL="857250" lvl="1" indent="-457200" eaLnBrk="1" fontAlgn="auto" hangingPunct="1">
              <a:spcAft>
                <a:spcPts val="0"/>
              </a:spcAft>
              <a:buFont typeface="+mj-lt"/>
              <a:buAutoNum type="alphaLcParenR"/>
              <a:defRPr/>
            </a:pPr>
            <a:r>
              <a:rPr lang="id-ID" sz="2000" dirty="0" smtClean="0">
                <a:latin typeface="Berlin Sans FB" pitchFamily="34" charset="0"/>
              </a:rPr>
              <a:t>61 – 75 : Cukup</a:t>
            </a:r>
          </a:p>
          <a:p>
            <a:pPr marL="857250" lvl="1" indent="-457200" eaLnBrk="1" fontAlgn="auto" hangingPunct="1">
              <a:spcAft>
                <a:spcPts val="0"/>
              </a:spcAft>
              <a:buFont typeface="+mj-lt"/>
              <a:buAutoNum type="alphaLcParenR"/>
              <a:defRPr/>
            </a:pPr>
            <a:r>
              <a:rPr lang="id-ID" sz="2000" dirty="0" smtClean="0">
                <a:latin typeface="Berlin Sans FB" pitchFamily="34" charset="0"/>
              </a:rPr>
              <a:t>51 – 60 : Kurang</a:t>
            </a:r>
          </a:p>
          <a:p>
            <a:pPr marL="857250" lvl="1" indent="-457200" eaLnBrk="1" fontAlgn="auto" hangingPunct="1">
              <a:spcAft>
                <a:spcPts val="0"/>
              </a:spcAft>
              <a:buFont typeface="+mj-lt"/>
              <a:buAutoNum type="alphaLcParenR"/>
              <a:defRPr/>
            </a:pPr>
            <a:r>
              <a:rPr lang="id-ID" sz="2000" dirty="0" smtClean="0">
                <a:latin typeface="Berlin Sans FB" pitchFamily="34" charset="0"/>
              </a:rPr>
              <a:t>50 – ke bawah : Buruk</a:t>
            </a:r>
          </a:p>
          <a:p>
            <a:pPr marL="457200" indent="-457200" algn="just" eaLnBrk="1" fontAlgn="auto" hangingPunct="1">
              <a:spcAft>
                <a:spcPts val="0"/>
              </a:spcAft>
              <a:buFont typeface="Arial" panose="020B0604020202020204" pitchFamily="34" charset="0"/>
              <a:buNone/>
              <a:defRPr/>
            </a:pPr>
            <a:r>
              <a:rPr lang="id-ID" sz="2000" dirty="0" smtClean="0">
                <a:latin typeface="Berlin Sans FB" pitchFamily="34" charset="0"/>
              </a:rPr>
              <a:t>2. 	Penilaian SKP untuk setiap pelaksanaan kegiatan tugas jabatan diukur dengan 4 aspek, yaitu: aspek kuantitas, kualitas, waktu, dan biaya sbb:</a:t>
            </a:r>
          </a:p>
          <a:p>
            <a:pPr marL="457200" indent="-457200" algn="just" eaLnBrk="1" fontAlgn="auto" hangingPunct="1">
              <a:spcAft>
                <a:spcPts val="0"/>
              </a:spcAft>
              <a:buFont typeface="Arial" panose="020B0604020202020204" pitchFamily="34" charset="0"/>
              <a:buNone/>
              <a:defRPr/>
            </a:pPr>
            <a:r>
              <a:rPr lang="id-ID" sz="2000" dirty="0" smtClean="0">
                <a:latin typeface="Berlin Sans FB" pitchFamily="34" charset="0"/>
              </a:rPr>
              <a:t>	a. </a:t>
            </a:r>
            <a:r>
              <a:rPr lang="id-ID" sz="2000" b="1" dirty="0" smtClean="0">
                <a:latin typeface="Berlin Sans FB" pitchFamily="34" charset="0"/>
              </a:rPr>
              <a:t>Aspek Kuantitas </a:t>
            </a:r>
            <a:r>
              <a:rPr lang="id-ID" sz="2000" dirty="0" smtClean="0">
                <a:latin typeface="Berlin Sans FB" pitchFamily="34" charset="0"/>
              </a:rPr>
              <a:t>=  </a:t>
            </a:r>
            <a:r>
              <a:rPr lang="id-ID" sz="2000" u="sng" dirty="0" smtClean="0">
                <a:latin typeface="Berlin Sans FB" pitchFamily="34" charset="0"/>
              </a:rPr>
              <a:t>Realisasi Output (RO)</a:t>
            </a:r>
            <a:r>
              <a:rPr lang="id-ID" sz="2000" dirty="0" smtClean="0">
                <a:latin typeface="Berlin Sans FB" pitchFamily="34" charset="0"/>
              </a:rPr>
              <a:t>     x  100</a:t>
            </a:r>
          </a:p>
          <a:p>
            <a:pPr algn="just" eaLnBrk="1" fontAlgn="auto" hangingPunct="1">
              <a:spcAft>
                <a:spcPts val="0"/>
              </a:spcAft>
              <a:buFont typeface="Arial" panose="020B0604020202020204" pitchFamily="34" charset="0"/>
              <a:buNone/>
              <a:defRPr/>
            </a:pPr>
            <a:r>
              <a:rPr lang="id-ID" sz="2000" dirty="0" smtClean="0">
                <a:latin typeface="Berlin Sans FB" pitchFamily="34" charset="0"/>
              </a:rPr>
              <a:t> 				</a:t>
            </a:r>
            <a:r>
              <a:rPr lang="en-US" sz="2000" dirty="0" smtClean="0">
                <a:latin typeface="Berlin Sans FB" pitchFamily="34" charset="0"/>
              </a:rPr>
              <a:t>      </a:t>
            </a:r>
            <a:r>
              <a:rPr lang="id-ID" sz="2000" dirty="0" smtClean="0">
                <a:latin typeface="Berlin Sans FB" pitchFamily="34" charset="0"/>
              </a:rPr>
              <a:t>                       Target Output (TO)</a:t>
            </a:r>
          </a:p>
          <a:p>
            <a:pPr algn="just" eaLnBrk="1" fontAlgn="auto" hangingPunct="1">
              <a:spcAft>
                <a:spcPts val="0"/>
              </a:spcAft>
              <a:buFont typeface="Arial" panose="020B0604020202020204" pitchFamily="34" charset="0"/>
              <a:buNone/>
              <a:defRPr/>
            </a:pPr>
            <a:endParaRPr lang="id-ID" sz="2000" dirty="0" smtClean="0">
              <a:latin typeface="Berlin Sans FB" pitchFamily="34" charset="0"/>
            </a:endParaRPr>
          </a:p>
          <a:p>
            <a:pPr algn="just" eaLnBrk="1" fontAlgn="auto" hangingPunct="1">
              <a:spcAft>
                <a:spcPts val="0"/>
              </a:spcAft>
              <a:buFont typeface="Arial" panose="020B0604020202020204" pitchFamily="34" charset="0"/>
              <a:buNone/>
              <a:defRPr/>
            </a:pPr>
            <a:r>
              <a:rPr lang="id-ID" sz="2000" dirty="0" smtClean="0">
                <a:latin typeface="Berlin Sans FB" pitchFamily="34" charset="0"/>
              </a:rPr>
              <a:t>	  b. </a:t>
            </a:r>
            <a:r>
              <a:rPr lang="id-ID" sz="2000" b="1" dirty="0" smtClean="0">
                <a:latin typeface="Berlin Sans FB" pitchFamily="34" charset="0"/>
              </a:rPr>
              <a:t>Aspek Kualitas </a:t>
            </a:r>
            <a:r>
              <a:rPr lang="id-ID" sz="2000" dirty="0" smtClean="0">
                <a:latin typeface="Berlin Sans FB" pitchFamily="34" charset="0"/>
              </a:rPr>
              <a:t>=    </a:t>
            </a:r>
            <a:r>
              <a:rPr lang="id-ID" sz="2000" u="sng" dirty="0" smtClean="0">
                <a:latin typeface="Berlin Sans FB" pitchFamily="34" charset="0"/>
              </a:rPr>
              <a:t>Realisasi Kualitas (RK)</a:t>
            </a:r>
            <a:r>
              <a:rPr lang="id-ID" sz="2000" dirty="0" smtClean="0">
                <a:latin typeface="Berlin Sans FB" pitchFamily="34" charset="0"/>
              </a:rPr>
              <a:t>    x  100</a:t>
            </a:r>
          </a:p>
          <a:p>
            <a:pPr algn="just" eaLnBrk="1" fontAlgn="auto" hangingPunct="1">
              <a:spcAft>
                <a:spcPts val="0"/>
              </a:spcAft>
              <a:buFont typeface="Arial" panose="020B0604020202020204" pitchFamily="34" charset="0"/>
              <a:buNone/>
              <a:defRPr/>
            </a:pPr>
            <a:r>
              <a:rPr lang="id-ID" sz="2000" dirty="0" smtClean="0">
                <a:latin typeface="Berlin Sans FB" pitchFamily="34" charset="0"/>
              </a:rPr>
              <a:t>				</a:t>
            </a:r>
            <a:r>
              <a:rPr lang="en-US" sz="2000" dirty="0" smtClean="0">
                <a:latin typeface="Berlin Sans FB" pitchFamily="34" charset="0"/>
              </a:rPr>
              <a:t>     </a:t>
            </a:r>
            <a:r>
              <a:rPr lang="id-ID" sz="2000" dirty="0" smtClean="0">
                <a:latin typeface="Berlin Sans FB" pitchFamily="34" charset="0"/>
              </a:rPr>
              <a:t>                     Target Kualitas (TK)</a:t>
            </a:r>
          </a:p>
        </p:txBody>
      </p:sp>
      <p:sp>
        <p:nvSpPr>
          <p:cNvPr id="6" name="Cloud Callout 5"/>
          <p:cNvSpPr/>
          <p:nvPr/>
        </p:nvSpPr>
        <p:spPr>
          <a:xfrm>
            <a:off x="1143000" y="176213"/>
            <a:ext cx="6477000" cy="914400"/>
          </a:xfrm>
          <a:prstGeom prst="cloudCallout">
            <a:avLst>
              <a:gd name="adj1" fmla="val -22199"/>
              <a:gd name="adj2" fmla="val 81855"/>
            </a:avLst>
          </a:prstGeom>
          <a:solidFill>
            <a:schemeClr val="accent3"/>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3796" name="TextBox 6"/>
          <p:cNvSpPr txBox="1">
            <a:spLocks noChangeArrowheads="1"/>
          </p:cNvSpPr>
          <p:nvPr/>
        </p:nvSpPr>
        <p:spPr bwMode="auto">
          <a:xfrm>
            <a:off x="2511425" y="3810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id-ID" sz="2400">
                <a:solidFill>
                  <a:srgbClr val="C00000"/>
                </a:solidFill>
                <a:latin typeface="Aharoni" panose="02010803020104030203" pitchFamily="2" charset="-79"/>
                <a:cs typeface="Aharoni" panose="02010803020104030203" pitchFamily="2" charset="-79"/>
              </a:rPr>
              <a:t>Tata Cara Penilaian SKP</a:t>
            </a:r>
          </a:p>
        </p:txBody>
      </p:sp>
    </p:spTree>
    <p:extLst>
      <p:ext uri="{BB962C8B-B14F-4D97-AF65-F5344CB8AC3E}">
        <p14:creationId xmlns:p14="http://schemas.microsoft.com/office/powerpoint/2010/main" val="70421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65150" y="1527175"/>
          <a:ext cx="8153400" cy="4937760"/>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7010400">
                  <a:extLst>
                    <a:ext uri="{9D8B030D-6E8A-4147-A177-3AD203B41FA5}">
                      <a16:colId xmlns="" xmlns:a16="http://schemas.microsoft.com/office/drawing/2014/main" val="20001"/>
                    </a:ext>
                  </a:extLst>
                </a:gridCol>
              </a:tblGrid>
              <a:tr h="370840">
                <a:tc>
                  <a:txBody>
                    <a:bodyPr/>
                    <a:lstStyle/>
                    <a:p>
                      <a:pPr algn="ctr"/>
                      <a:r>
                        <a:rPr lang="id-ID" noProof="0" dirty="0" smtClean="0">
                          <a:solidFill>
                            <a:srgbClr val="0070C0"/>
                          </a:solidFill>
                        </a:rPr>
                        <a:t>Kriteria Nilai</a:t>
                      </a:r>
                      <a:endParaRPr lang="id-ID" noProof="0" dirty="0">
                        <a:solidFill>
                          <a:srgbClr val="0070C0"/>
                        </a:solidFill>
                      </a:endParaRPr>
                    </a:p>
                  </a:txBody>
                  <a:tcPr>
                    <a:solidFill>
                      <a:schemeClr val="accent3">
                        <a:lumMod val="60000"/>
                        <a:lumOff val="40000"/>
                      </a:schemeClr>
                    </a:solidFill>
                  </a:tcPr>
                </a:tc>
                <a:tc>
                  <a:txBody>
                    <a:bodyPr/>
                    <a:lstStyle/>
                    <a:p>
                      <a:pPr algn="ctr"/>
                      <a:r>
                        <a:rPr lang="id-ID" noProof="0" dirty="0" smtClean="0">
                          <a:solidFill>
                            <a:srgbClr val="0070C0"/>
                          </a:solidFill>
                        </a:rPr>
                        <a:t>Keterangan</a:t>
                      </a:r>
                      <a:endParaRPr lang="id-ID" noProof="0" dirty="0">
                        <a:solidFill>
                          <a:srgbClr val="0070C0"/>
                        </a:solidFill>
                      </a:endParaRPr>
                    </a:p>
                  </a:txBody>
                  <a:tcPr>
                    <a:solidFill>
                      <a:schemeClr val="accent3">
                        <a:lumMod val="60000"/>
                        <a:lumOff val="40000"/>
                      </a:schemeClr>
                    </a:solidFill>
                  </a:tcPr>
                </a:tc>
                <a:extLst>
                  <a:ext uri="{0D108BD9-81ED-4DB2-BD59-A6C34878D82A}">
                    <a16:rowId xmlns="" xmlns:a16="http://schemas.microsoft.com/office/drawing/2014/main" val="10000"/>
                  </a:ext>
                </a:extLst>
              </a:tr>
              <a:tr h="370840">
                <a:tc>
                  <a:txBody>
                    <a:bodyPr/>
                    <a:lstStyle/>
                    <a:p>
                      <a:r>
                        <a:rPr lang="id-ID" noProof="0" smtClean="0"/>
                        <a:t>91 - 100</a:t>
                      </a:r>
                      <a:endParaRPr lang="id-ID" noProof="0"/>
                    </a:p>
                  </a:txBody>
                  <a:tcPr/>
                </a:tc>
                <a:tc>
                  <a:txBody>
                    <a:bodyPr/>
                    <a:lstStyle/>
                    <a:p>
                      <a:pPr algn="just"/>
                      <a:r>
                        <a:rPr lang="id-ID" noProof="0" dirty="0" smtClean="0"/>
                        <a:t>Hasil kerja sempurna, tidak ada kesalahan, tidak ada revisi, dan pelayanan di atas standar yg ditentukan dll.</a:t>
                      </a:r>
                      <a:endParaRPr lang="id-ID" noProof="0" dirty="0"/>
                    </a:p>
                  </a:txBody>
                  <a:tcPr/>
                </a:tc>
                <a:extLst>
                  <a:ext uri="{0D108BD9-81ED-4DB2-BD59-A6C34878D82A}">
                    <a16:rowId xmlns="" xmlns:a16="http://schemas.microsoft.com/office/drawing/2014/main" val="10001"/>
                  </a:ext>
                </a:extLst>
              </a:tr>
              <a:tr h="370840">
                <a:tc>
                  <a:txBody>
                    <a:bodyPr/>
                    <a:lstStyle/>
                    <a:p>
                      <a:r>
                        <a:rPr lang="id-ID" noProof="0" smtClean="0"/>
                        <a:t>76 - 90</a:t>
                      </a:r>
                      <a:endParaRPr lang="id-ID" noProof="0"/>
                    </a:p>
                  </a:txBody>
                  <a:tcPr/>
                </a:tc>
                <a:tc>
                  <a:txBody>
                    <a:bodyPr/>
                    <a:lstStyle/>
                    <a:p>
                      <a:pPr algn="just"/>
                      <a:r>
                        <a:rPr lang="id-ID" noProof="0" dirty="0" smtClean="0"/>
                        <a:t>Hasil kerja mempunya 1 atau 2 kesalahan kecil, tidak ada kesalahan besar, revisi, dan pelayanan sesuai standar yg telah ditentukan dll. </a:t>
                      </a:r>
                      <a:endParaRPr lang="id-ID" noProof="0" dirty="0"/>
                    </a:p>
                  </a:txBody>
                  <a:tcPr/>
                </a:tc>
                <a:extLst>
                  <a:ext uri="{0D108BD9-81ED-4DB2-BD59-A6C34878D82A}">
                    <a16:rowId xmlns="" xmlns:a16="http://schemas.microsoft.com/office/drawing/2014/main" val="10002"/>
                  </a:ext>
                </a:extLst>
              </a:tr>
              <a:tr h="370840">
                <a:tc>
                  <a:txBody>
                    <a:bodyPr/>
                    <a:lstStyle/>
                    <a:p>
                      <a:r>
                        <a:rPr lang="id-ID" noProof="0" smtClean="0"/>
                        <a:t>61 - 75</a:t>
                      </a:r>
                      <a:endParaRPr lang="id-ID" noProof="0"/>
                    </a:p>
                  </a:txBody>
                  <a:tcPr/>
                </a:tc>
                <a:tc>
                  <a:txBody>
                    <a:bodyPr/>
                    <a:lstStyle/>
                    <a:p>
                      <a:pPr algn="just"/>
                      <a:r>
                        <a:rPr lang="id-ID" noProof="0" dirty="0" smtClean="0"/>
                        <a:t>Hasil kerja mempunyai 3 atau 4 kesalahan</a:t>
                      </a:r>
                      <a:r>
                        <a:rPr lang="id-ID" baseline="0" noProof="0" dirty="0" smtClean="0"/>
                        <a:t> kecil, dan tidak ada kesalahan besar, revisi, dan pelayanan cukup memenuhi standar yg ditentukan</a:t>
                      </a:r>
                      <a:endParaRPr lang="id-ID" noProof="0" dirty="0"/>
                    </a:p>
                  </a:txBody>
                  <a:tcPr/>
                </a:tc>
                <a:extLst>
                  <a:ext uri="{0D108BD9-81ED-4DB2-BD59-A6C34878D82A}">
                    <a16:rowId xmlns="" xmlns:a16="http://schemas.microsoft.com/office/drawing/2014/main" val="10003"/>
                  </a:ext>
                </a:extLst>
              </a:tr>
              <a:tr h="370840">
                <a:tc>
                  <a:txBody>
                    <a:bodyPr/>
                    <a:lstStyle/>
                    <a:p>
                      <a:r>
                        <a:rPr lang="id-ID" noProof="0" smtClean="0"/>
                        <a:t>51 -60</a:t>
                      </a:r>
                      <a:endParaRPr lang="id-ID" noProof="0"/>
                    </a:p>
                  </a:txBody>
                  <a:tcPr/>
                </a:tc>
                <a:tc>
                  <a:txBody>
                    <a:bodyPr/>
                    <a:lstStyle/>
                    <a:p>
                      <a:pPr algn="just"/>
                      <a:r>
                        <a:rPr lang="id-ID" noProof="0" smtClean="0"/>
                        <a:t>Hasil kerja mempunyai 5 kesalahan kecil dan ada kesalahan besar, revisi, dan pelayanan tidak cukup memenuhi standar yg ditentukan dll.</a:t>
                      </a:r>
                      <a:endParaRPr lang="id-ID" noProof="0"/>
                    </a:p>
                  </a:txBody>
                  <a:tcPr/>
                </a:tc>
                <a:extLst>
                  <a:ext uri="{0D108BD9-81ED-4DB2-BD59-A6C34878D82A}">
                    <a16:rowId xmlns="" xmlns:a16="http://schemas.microsoft.com/office/drawing/2014/main" val="10004"/>
                  </a:ext>
                </a:extLst>
              </a:tr>
              <a:tr h="370840">
                <a:tc>
                  <a:txBody>
                    <a:bodyPr/>
                    <a:lstStyle/>
                    <a:p>
                      <a:r>
                        <a:rPr lang="id-ID" noProof="0" smtClean="0"/>
                        <a:t>50 ke bawah</a:t>
                      </a:r>
                      <a:endParaRPr lang="id-ID" noProof="0"/>
                    </a:p>
                  </a:txBody>
                  <a:tcPr/>
                </a:tc>
                <a:tc>
                  <a:txBody>
                    <a:bodyPr/>
                    <a:lstStyle/>
                    <a:p>
                      <a:r>
                        <a:rPr lang="id-ID" noProof="0" dirty="0" smtClean="0"/>
                        <a:t>Hasil kerja mempunyai lebih dari 5 kesalahan kecil dan ada kesalahan besar, kurang memuaskan, revisi, pelayanan di bawah standar yg ditentukan dll.</a:t>
                      </a:r>
                      <a:endParaRPr lang="id-ID" noProof="0" dirty="0"/>
                    </a:p>
                  </a:txBody>
                  <a:tcPr/>
                </a:tc>
                <a:extLst>
                  <a:ext uri="{0D108BD9-81ED-4DB2-BD59-A6C34878D82A}">
                    <a16:rowId xmlns="" xmlns:a16="http://schemas.microsoft.com/office/drawing/2014/main" val="10005"/>
                  </a:ext>
                </a:extLst>
              </a:tr>
            </a:tbl>
          </a:graphicData>
        </a:graphic>
      </p:graphicFrame>
      <p:sp>
        <p:nvSpPr>
          <p:cNvPr id="7" name="Down Arrow 6"/>
          <p:cNvSpPr/>
          <p:nvPr/>
        </p:nvSpPr>
        <p:spPr>
          <a:xfrm>
            <a:off x="1828800" y="381000"/>
            <a:ext cx="6400800" cy="762000"/>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400" b="1" dirty="0" err="1"/>
              <a:t>Untuk</a:t>
            </a:r>
            <a:r>
              <a:rPr lang="en-US" sz="1400" b="1" dirty="0"/>
              <a:t> </a:t>
            </a:r>
            <a:r>
              <a:rPr lang="en-US" sz="1400" b="1" dirty="0" err="1"/>
              <a:t>menilai</a:t>
            </a:r>
            <a:r>
              <a:rPr lang="en-US" sz="1400" b="1" dirty="0"/>
              <a:t> </a:t>
            </a:r>
            <a:r>
              <a:rPr lang="en-US" sz="1400" b="1" dirty="0" err="1"/>
              <a:t>kualitas</a:t>
            </a:r>
            <a:r>
              <a:rPr lang="en-US" sz="1400" b="1" dirty="0"/>
              <a:t> output, </a:t>
            </a:r>
            <a:r>
              <a:rPr lang="en-US" sz="1400" b="1" dirty="0" err="1"/>
              <a:t>digunakan</a:t>
            </a:r>
            <a:r>
              <a:rPr lang="en-US" sz="1400" b="1" dirty="0"/>
              <a:t> </a:t>
            </a:r>
            <a:r>
              <a:rPr lang="en-US" sz="1400" b="1" dirty="0" err="1"/>
              <a:t>kriteria</a:t>
            </a:r>
            <a:r>
              <a:rPr lang="en-US" sz="1400" b="1" dirty="0"/>
              <a:t> </a:t>
            </a:r>
            <a:r>
              <a:rPr lang="en-US" sz="1400" b="1" dirty="0" err="1"/>
              <a:t>sbb</a:t>
            </a:r>
            <a:r>
              <a:rPr lang="en-US" sz="1400" b="1" dirty="0"/>
              <a:t> :</a:t>
            </a:r>
          </a:p>
        </p:txBody>
      </p:sp>
    </p:spTree>
    <p:extLst>
      <p:ext uri="{BB962C8B-B14F-4D97-AF65-F5344CB8AC3E}">
        <p14:creationId xmlns:p14="http://schemas.microsoft.com/office/powerpoint/2010/main" val="67490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09600" y="4951413"/>
            <a:ext cx="8001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id-ID"/>
              <a:t>	</a:t>
            </a:r>
          </a:p>
          <a:p>
            <a:pPr eaLnBrk="1" hangingPunct="1">
              <a:buFont typeface="Arial" panose="020B0604020202020204" pitchFamily="34" charset="0"/>
              <a:buNone/>
            </a:pPr>
            <a:endParaRPr lang="en-US" altLang="id-ID"/>
          </a:p>
          <a:p>
            <a:pPr eaLnBrk="1" hangingPunct="1">
              <a:buFont typeface="Arial" panose="020B0604020202020204" pitchFamily="34" charset="0"/>
              <a:buNone/>
            </a:pPr>
            <a:endParaRPr lang="en-US" altLang="id-ID"/>
          </a:p>
          <a:p>
            <a:pPr algn="just" eaLnBrk="1" hangingPunct="1">
              <a:buFont typeface="Arial" panose="020B0604020202020204" pitchFamily="34" charset="0"/>
              <a:buNone/>
            </a:pPr>
            <a:endParaRPr lang="en-US" altLang="id-ID"/>
          </a:p>
          <a:p>
            <a:pPr algn="just" eaLnBrk="1" hangingPunct="1">
              <a:buFont typeface="Arial" panose="020B0604020202020204" pitchFamily="34" charset="0"/>
              <a:buNone/>
            </a:pPr>
            <a:endParaRPr lang="en-US" altLang="id-ID"/>
          </a:p>
          <a:p>
            <a:pPr algn="just" eaLnBrk="1" hangingPunct="1">
              <a:buFont typeface="Arial" panose="020B0604020202020204" pitchFamily="34" charset="0"/>
              <a:buNone/>
            </a:pPr>
            <a:endParaRPr lang="en-US" altLang="id-ID"/>
          </a:p>
        </p:txBody>
      </p:sp>
      <p:sp>
        <p:nvSpPr>
          <p:cNvPr id="35843" name="Rectangle 4"/>
          <p:cNvSpPr>
            <a:spLocks noChangeArrowheads="1"/>
          </p:cNvSpPr>
          <p:nvPr/>
        </p:nvSpPr>
        <p:spPr bwMode="auto">
          <a:xfrm>
            <a:off x="282575" y="228600"/>
            <a:ext cx="186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t>c. </a:t>
            </a:r>
            <a:r>
              <a:rPr lang="id-ID" altLang="id-ID" b="1"/>
              <a:t>Aspek Waktu</a:t>
            </a:r>
          </a:p>
        </p:txBody>
      </p:sp>
      <p:sp>
        <p:nvSpPr>
          <p:cNvPr id="35844" name="Rectangle 5"/>
          <p:cNvSpPr>
            <a:spLocks noChangeArrowheads="1"/>
          </p:cNvSpPr>
          <p:nvPr/>
        </p:nvSpPr>
        <p:spPr bwMode="auto">
          <a:xfrm>
            <a:off x="461963" y="622300"/>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1. Jika kegiatan tidak dilakukan maka realisasi waktu 0 (nol)</a:t>
            </a:r>
            <a:r>
              <a:rPr lang="en-US" altLang="id-ID">
                <a:latin typeface="Berlin Sans FB" panose="020E0602020502020306" pitchFamily="34" charset="0"/>
              </a:rPr>
              <a:t> :</a:t>
            </a:r>
            <a:endParaRPr lang="id-ID" altLang="id-ID">
              <a:latin typeface="Berlin Sans FB" panose="020E0602020502020306" pitchFamily="34" charset="0"/>
            </a:endParaRPr>
          </a:p>
        </p:txBody>
      </p:sp>
      <p:sp>
        <p:nvSpPr>
          <p:cNvPr id="35845" name="Rectangle 6"/>
          <p:cNvSpPr>
            <a:spLocks noChangeArrowheads="1"/>
          </p:cNvSpPr>
          <p:nvPr/>
        </p:nvSpPr>
        <p:spPr bwMode="auto">
          <a:xfrm>
            <a:off x="492125" y="1920875"/>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None/>
            </a:pPr>
            <a:r>
              <a:rPr lang="id-ID" altLang="id-ID">
                <a:latin typeface="Berlin Sans FB" panose="020E0602020502020306" pitchFamily="34" charset="0"/>
              </a:rPr>
              <a:t>2. Jika aspek waktu yg tingkat efisiensinya ≤ 24 % diberikan nilai baik sampai dengan sangat baik</a:t>
            </a:r>
            <a:r>
              <a:rPr lang="en-US" altLang="id-ID">
                <a:latin typeface="Berlin Sans FB" panose="020E0602020502020306" pitchFamily="34" charset="0"/>
              </a:rPr>
              <a:t> :</a:t>
            </a:r>
            <a:r>
              <a:rPr lang="id-ID" altLang="id-ID">
                <a:latin typeface="Berlin Sans FB" panose="020E0602020502020306" pitchFamily="34" charset="0"/>
              </a:rPr>
              <a:t>	</a:t>
            </a:r>
          </a:p>
        </p:txBody>
      </p:sp>
      <p:sp>
        <p:nvSpPr>
          <p:cNvPr id="35846" name="Rectangle 7"/>
          <p:cNvSpPr>
            <a:spLocks noChangeArrowheads="1"/>
          </p:cNvSpPr>
          <p:nvPr/>
        </p:nvSpPr>
        <p:spPr bwMode="auto">
          <a:xfrm>
            <a:off x="511175" y="3503613"/>
            <a:ext cx="701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None/>
            </a:pPr>
            <a:r>
              <a:rPr lang="id-ID" altLang="id-ID">
                <a:latin typeface="Berlin Sans FB" panose="020E0602020502020306" pitchFamily="34" charset="0"/>
              </a:rPr>
              <a:t>3. Jika aspek waktu yg tingkat efisiensinya &gt; 24 % diberikan nilai cukup sampai dengan buruk</a:t>
            </a:r>
            <a:r>
              <a:rPr lang="en-US" altLang="id-ID">
                <a:latin typeface="Berlin Sans FB" panose="020E0602020502020306" pitchFamily="34" charset="0"/>
              </a:rPr>
              <a:t> :</a:t>
            </a:r>
            <a:endParaRPr lang="id-ID" altLang="id-ID">
              <a:latin typeface="Berlin Sans FB" panose="020E0602020502020306" pitchFamily="34" charset="0"/>
            </a:endParaRPr>
          </a:p>
        </p:txBody>
      </p:sp>
      <p:grpSp>
        <p:nvGrpSpPr>
          <p:cNvPr id="35847" name="Group 30"/>
          <p:cNvGrpSpPr>
            <a:grpSpLocks/>
          </p:cNvGrpSpPr>
          <p:nvPr/>
        </p:nvGrpSpPr>
        <p:grpSpPr bwMode="auto">
          <a:xfrm>
            <a:off x="822325" y="4159250"/>
            <a:ext cx="7392988" cy="1066800"/>
            <a:chOff x="840470" y="4159250"/>
            <a:chExt cx="7732058" cy="1066800"/>
          </a:xfrm>
          <a:solidFill>
            <a:schemeClr val="bg2">
              <a:lumMod val="75000"/>
            </a:schemeClr>
          </a:solidFill>
        </p:grpSpPr>
        <p:sp>
          <p:nvSpPr>
            <p:cNvPr id="11" name="Rectangle 10"/>
            <p:cNvSpPr/>
            <p:nvPr/>
          </p:nvSpPr>
          <p:spPr>
            <a:xfrm>
              <a:off x="840470" y="4159250"/>
              <a:ext cx="7732058" cy="1066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  </a:t>
              </a:r>
              <a:r>
                <a:rPr lang="en-US" dirty="0">
                  <a:solidFill>
                    <a:schemeClr val="tx1"/>
                  </a:solidFill>
                  <a:latin typeface="Berlin Sans FB" pitchFamily="34" charset="0"/>
                </a:rPr>
                <a:t>     </a:t>
              </a:r>
              <a:r>
                <a:rPr lang="id-ID" u="sng" dirty="0">
                  <a:solidFill>
                    <a:schemeClr val="tx1"/>
                  </a:solidFill>
                  <a:latin typeface="Berlin Sans FB" pitchFamily="34" charset="0"/>
                </a:rPr>
                <a:t>1,76 x Target Waktu (TW) – Realisasi Waktu (RW)</a:t>
              </a:r>
              <a:r>
                <a:rPr lang="id-ID" dirty="0">
                  <a:solidFill>
                    <a:schemeClr val="tx1"/>
                  </a:solidFill>
                  <a:latin typeface="Berlin Sans FB" pitchFamily="34" charset="0"/>
                </a:rPr>
                <a:t>  </a:t>
              </a: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Waktu (TW)</a:t>
              </a:r>
            </a:p>
          </p:txBody>
        </p:sp>
        <p:sp>
          <p:nvSpPr>
            <p:cNvPr id="13" name="Left Bracket 12"/>
            <p:cNvSpPr/>
            <p:nvPr/>
          </p:nvSpPr>
          <p:spPr bwMode="auto">
            <a:xfrm>
              <a:off x="1690548" y="4344988"/>
              <a:ext cx="76374" cy="533400"/>
            </a:xfrm>
            <a:prstGeom prst="lef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ket 13"/>
            <p:cNvSpPr/>
            <p:nvPr/>
          </p:nvSpPr>
          <p:spPr bwMode="auto">
            <a:xfrm>
              <a:off x="6875693" y="4402138"/>
              <a:ext cx="76374" cy="457200"/>
            </a:xfrm>
            <a:prstGeom prst="righ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Left Brace 14"/>
            <p:cNvSpPr/>
            <p:nvPr/>
          </p:nvSpPr>
          <p:spPr bwMode="auto">
            <a:xfrm>
              <a:off x="1494632" y="4252913"/>
              <a:ext cx="152748" cy="762000"/>
            </a:xfrm>
            <a:prstGeom prst="leftBrace">
              <a:avLst/>
            </a:prstGeom>
            <a:grpFill/>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p:cNvSpPr/>
            <p:nvPr/>
          </p:nvSpPr>
          <p:spPr bwMode="auto">
            <a:xfrm>
              <a:off x="7647736" y="4281488"/>
              <a:ext cx="156069" cy="762000"/>
            </a:xfrm>
            <a:prstGeom prst="rightBrace">
              <a:avLst/>
            </a:prstGeom>
            <a:grpFill/>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5848" name="Rectangle 16"/>
          <p:cNvSpPr>
            <a:spLocks noChangeArrowheads="1"/>
          </p:cNvSpPr>
          <p:nvPr/>
        </p:nvSpPr>
        <p:spPr bwMode="auto">
          <a:xfrm>
            <a:off x="509588" y="5286375"/>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4. Untuk menghitung presentase tingkat efisiensi waktu dari target waktu</a:t>
            </a:r>
            <a:r>
              <a:rPr lang="en-US" altLang="id-ID">
                <a:latin typeface="Berlin Sans FB" panose="020E0602020502020306" pitchFamily="34" charset="0"/>
              </a:rPr>
              <a:t> </a:t>
            </a:r>
            <a:r>
              <a:rPr lang="id-ID" altLang="id-ID">
                <a:latin typeface="Berlin Sans FB" panose="020E0602020502020306" pitchFamily="34" charset="0"/>
              </a:rPr>
              <a:t>:</a:t>
            </a:r>
            <a:r>
              <a:rPr lang="en-US" altLang="id-ID">
                <a:latin typeface="Berlin Sans FB" panose="020E0602020502020306" pitchFamily="34" charset="0"/>
              </a:rPr>
              <a:t> </a:t>
            </a:r>
            <a:endParaRPr lang="id-ID" altLang="id-ID">
              <a:latin typeface="Berlin Sans FB" panose="020E0602020502020306" pitchFamily="34" charset="0"/>
            </a:endParaRPr>
          </a:p>
        </p:txBody>
      </p:sp>
      <p:grpSp>
        <p:nvGrpSpPr>
          <p:cNvPr id="35849" name="Group 35"/>
          <p:cNvGrpSpPr>
            <a:grpSpLocks/>
          </p:cNvGrpSpPr>
          <p:nvPr/>
        </p:nvGrpSpPr>
        <p:grpSpPr bwMode="auto">
          <a:xfrm>
            <a:off x="811213" y="2571750"/>
            <a:ext cx="6192837" cy="914400"/>
            <a:chOff x="811418" y="2571744"/>
            <a:chExt cx="5800588" cy="914400"/>
          </a:xfrm>
          <a:solidFill>
            <a:schemeClr val="accent3">
              <a:lumMod val="50000"/>
            </a:schemeClr>
          </a:solidFill>
        </p:grpSpPr>
        <p:sp>
          <p:nvSpPr>
            <p:cNvPr id="10" name="Rectangle 9"/>
            <p:cNvSpPr/>
            <p:nvPr/>
          </p:nvSpPr>
          <p:spPr>
            <a:xfrm>
              <a:off x="811418" y="2571744"/>
              <a:ext cx="5760901"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d-ID" u="sng" dirty="0">
                  <a:solidFill>
                    <a:schemeClr val="tx1"/>
                  </a:solidFill>
                  <a:latin typeface="Berlin Sans FB" pitchFamily="34" charset="0"/>
                </a:rPr>
                <a:t>1,76 x Target Waktu (TW) – Realisasi Waktu (RW)</a:t>
              </a:r>
              <a:endParaRPr lang="id-ID" dirty="0">
                <a:solidFill>
                  <a:schemeClr val="tx1"/>
                </a:solidFill>
                <a:latin typeface="Berlin Sans FB" pitchFamily="34" charset="0"/>
              </a:endParaRP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Waktu (TW)</a:t>
              </a:r>
            </a:p>
          </p:txBody>
        </p:sp>
        <p:sp>
          <p:nvSpPr>
            <p:cNvPr id="35863" name="TextBox 32"/>
            <p:cNvSpPr txBox="1">
              <a:spLocks noChangeArrowheads="1"/>
            </p:cNvSpPr>
            <p:nvPr/>
          </p:nvSpPr>
          <p:spPr bwMode="auto">
            <a:xfrm>
              <a:off x="5754750" y="2812930"/>
              <a:ext cx="857256"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a:t>
              </a:r>
            </a:p>
          </p:txBody>
        </p:sp>
      </p:grpSp>
      <p:grpSp>
        <p:nvGrpSpPr>
          <p:cNvPr id="35850" name="Group 34"/>
          <p:cNvGrpSpPr>
            <a:grpSpLocks/>
          </p:cNvGrpSpPr>
          <p:nvPr/>
        </p:nvGrpSpPr>
        <p:grpSpPr bwMode="auto">
          <a:xfrm>
            <a:off x="758825" y="960438"/>
            <a:ext cx="6245225" cy="914400"/>
            <a:chOff x="758824" y="960438"/>
            <a:chExt cx="6244794" cy="914400"/>
          </a:xfrm>
          <a:solidFill>
            <a:schemeClr val="accent2">
              <a:lumMod val="75000"/>
            </a:schemeClr>
          </a:solidFill>
        </p:grpSpPr>
        <p:sp>
          <p:nvSpPr>
            <p:cNvPr id="9" name="Rectangle 8"/>
            <p:cNvSpPr/>
            <p:nvPr/>
          </p:nvSpPr>
          <p:spPr>
            <a:xfrm>
              <a:off x="758824" y="960438"/>
              <a:ext cx="6098754"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d-ID" u="sng" dirty="0">
                  <a:solidFill>
                    <a:schemeClr val="tx1"/>
                  </a:solidFill>
                  <a:latin typeface="Berlin Sans FB" pitchFamily="34" charset="0"/>
                </a:rPr>
                <a:t>1,76 x Target Waktu (TW) – Realisasi Waktu (RW)</a:t>
              </a:r>
              <a:r>
                <a:rPr lang="id-ID" dirty="0">
                  <a:solidFill>
                    <a:schemeClr val="tx1"/>
                  </a:solidFill>
                  <a:latin typeface="Berlin Sans FB" pitchFamily="34" charset="0"/>
                </a:rPr>
                <a:t>  </a:t>
              </a: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Waktu (TW)</a:t>
              </a:r>
            </a:p>
          </p:txBody>
        </p:sp>
        <p:sp>
          <p:nvSpPr>
            <p:cNvPr id="35861" name="TextBox 33"/>
            <p:cNvSpPr txBox="1">
              <a:spLocks noChangeArrowheads="1"/>
            </p:cNvSpPr>
            <p:nvPr/>
          </p:nvSpPr>
          <p:spPr bwMode="auto">
            <a:xfrm>
              <a:off x="5644500" y="1187766"/>
              <a:ext cx="1359118"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0  x  100</a:t>
              </a:r>
            </a:p>
          </p:txBody>
        </p:sp>
      </p:grpSp>
      <p:sp>
        <p:nvSpPr>
          <p:cNvPr id="35851" name="TextBox 36"/>
          <p:cNvSpPr txBox="1">
            <a:spLocks noChangeArrowheads="1"/>
          </p:cNvSpPr>
          <p:nvPr/>
        </p:nvSpPr>
        <p:spPr bwMode="auto">
          <a:xfrm>
            <a:off x="6683375" y="4452938"/>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    - 100</a:t>
            </a:r>
          </a:p>
        </p:txBody>
      </p:sp>
      <p:sp>
        <p:nvSpPr>
          <p:cNvPr id="35852" name="TextBox 37"/>
          <p:cNvSpPr txBox="1">
            <a:spLocks noChangeArrowheads="1"/>
          </p:cNvSpPr>
          <p:nvPr/>
        </p:nvSpPr>
        <p:spPr bwMode="auto">
          <a:xfrm>
            <a:off x="825500" y="443706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76  -</a:t>
            </a:r>
          </a:p>
        </p:txBody>
      </p:sp>
      <p:grpSp>
        <p:nvGrpSpPr>
          <p:cNvPr id="35853" name="Group 40"/>
          <p:cNvGrpSpPr>
            <a:grpSpLocks/>
          </p:cNvGrpSpPr>
          <p:nvPr/>
        </p:nvGrpSpPr>
        <p:grpSpPr bwMode="auto">
          <a:xfrm>
            <a:off x="796925" y="5668963"/>
            <a:ext cx="6823075" cy="914400"/>
            <a:chOff x="797611" y="5668963"/>
            <a:chExt cx="5488901" cy="914400"/>
          </a:xfrm>
          <a:solidFill>
            <a:schemeClr val="accent2">
              <a:lumMod val="50000"/>
            </a:schemeClr>
          </a:solidFill>
        </p:grpSpPr>
        <p:grpSp>
          <p:nvGrpSpPr>
            <p:cNvPr id="35854" name="Group 31"/>
            <p:cNvGrpSpPr>
              <a:grpSpLocks/>
            </p:cNvGrpSpPr>
            <p:nvPr/>
          </p:nvGrpSpPr>
          <p:grpSpPr bwMode="auto">
            <a:xfrm>
              <a:off x="797611" y="5668963"/>
              <a:ext cx="5488901" cy="914400"/>
              <a:chOff x="797611" y="5668963"/>
              <a:chExt cx="7162800" cy="914400"/>
            </a:xfrm>
            <a:grpFill/>
          </p:grpSpPr>
          <p:sp>
            <p:nvSpPr>
              <p:cNvPr id="20" name="Rectangle 19"/>
              <p:cNvSpPr/>
              <p:nvPr/>
            </p:nvSpPr>
            <p:spPr bwMode="auto">
              <a:xfrm>
                <a:off x="797611" y="5668963"/>
                <a:ext cx="7162800" cy="9144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  </a:t>
                </a:r>
                <a:r>
                  <a:rPr lang="en-US" dirty="0">
                    <a:solidFill>
                      <a:schemeClr val="tx1"/>
                    </a:solidFill>
                    <a:latin typeface="Berlin Sans FB" pitchFamily="34" charset="0"/>
                  </a:rPr>
                  <a:t>   </a:t>
                </a:r>
                <a:r>
                  <a:rPr lang="id-ID" u="sng" dirty="0">
                    <a:solidFill>
                      <a:schemeClr val="tx1"/>
                    </a:solidFill>
                    <a:latin typeface="Berlin Sans FB" pitchFamily="34" charset="0"/>
                  </a:rPr>
                  <a:t>Realisasi Waktu (RW)</a:t>
                </a:r>
                <a:r>
                  <a:rPr lang="id-ID" dirty="0">
                    <a:solidFill>
                      <a:schemeClr val="tx1"/>
                    </a:solidFill>
                    <a:latin typeface="Berlin Sans FB" pitchFamily="34" charset="0"/>
                  </a:rPr>
                  <a:t>  </a:t>
                </a: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Waktu (TW)</a:t>
                </a:r>
              </a:p>
            </p:txBody>
          </p:sp>
          <p:sp>
            <p:nvSpPr>
              <p:cNvPr id="23" name="Left Bracket 22"/>
              <p:cNvSpPr/>
              <p:nvPr/>
            </p:nvSpPr>
            <p:spPr bwMode="auto">
              <a:xfrm>
                <a:off x="2137789" y="5783263"/>
                <a:ext cx="76640" cy="685800"/>
              </a:xfrm>
              <a:prstGeom prst="lef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sp>
            <p:nvSpPr>
              <p:cNvPr id="28" name="Right Bracket 27"/>
              <p:cNvSpPr/>
              <p:nvPr/>
            </p:nvSpPr>
            <p:spPr bwMode="auto">
              <a:xfrm>
                <a:off x="6013323" y="5768975"/>
                <a:ext cx="78712" cy="685800"/>
              </a:xfrm>
              <a:prstGeom prst="righ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grpSp>
        <p:sp>
          <p:nvSpPr>
            <p:cNvPr id="35855" name="TextBox 38"/>
            <p:cNvSpPr txBox="1">
              <a:spLocks noChangeArrowheads="1"/>
            </p:cNvSpPr>
            <p:nvPr/>
          </p:nvSpPr>
          <p:spPr bwMode="auto">
            <a:xfrm>
              <a:off x="4071934" y="5917188"/>
              <a:ext cx="857256"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a:t>
              </a:r>
            </a:p>
          </p:txBody>
        </p:sp>
        <p:sp>
          <p:nvSpPr>
            <p:cNvPr id="35856" name="TextBox 39"/>
            <p:cNvSpPr txBox="1">
              <a:spLocks noChangeArrowheads="1"/>
            </p:cNvSpPr>
            <p:nvPr/>
          </p:nvSpPr>
          <p:spPr bwMode="auto">
            <a:xfrm>
              <a:off x="857224" y="5917188"/>
              <a:ext cx="1082890"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100 %  -</a:t>
              </a:r>
            </a:p>
          </p:txBody>
        </p:sp>
      </p:grpSp>
    </p:spTree>
    <p:extLst>
      <p:ext uri="{BB962C8B-B14F-4D97-AF65-F5344CB8AC3E}">
        <p14:creationId xmlns:p14="http://schemas.microsoft.com/office/powerpoint/2010/main" val="3813248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12738" y="107950"/>
            <a:ext cx="1817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b="1"/>
              <a:t>d. Aspek Biaya</a:t>
            </a:r>
          </a:p>
        </p:txBody>
      </p:sp>
      <p:sp>
        <p:nvSpPr>
          <p:cNvPr id="36867" name="Rectangle 5"/>
          <p:cNvSpPr>
            <a:spLocks noChangeArrowheads="1"/>
          </p:cNvSpPr>
          <p:nvPr/>
        </p:nvSpPr>
        <p:spPr bwMode="auto">
          <a:xfrm>
            <a:off x="606425" y="557213"/>
            <a:ext cx="624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1. Jika kegiatan tidak dilakukan maka realisasi biaya 0 (nol)</a:t>
            </a:r>
          </a:p>
        </p:txBody>
      </p:sp>
      <p:sp>
        <p:nvSpPr>
          <p:cNvPr id="7" name="Rectangle 6"/>
          <p:cNvSpPr/>
          <p:nvPr/>
        </p:nvSpPr>
        <p:spPr>
          <a:xfrm>
            <a:off x="868363" y="1047750"/>
            <a:ext cx="6418262" cy="914400"/>
          </a:xfrm>
          <a:prstGeom prst="rect">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lgn="just">
              <a:defRPr/>
            </a:pPr>
            <a:r>
              <a:rPr lang="id-ID" u="sng" dirty="0">
                <a:solidFill>
                  <a:schemeClr val="tx1"/>
                </a:solidFill>
                <a:latin typeface="Berlin Sans FB" pitchFamily="34" charset="0"/>
              </a:rPr>
              <a:t>1,76 x Target Biaya (TB) – Realisasi Biaya (RB)</a:t>
            </a:r>
            <a:r>
              <a:rPr lang="id-ID" dirty="0">
                <a:solidFill>
                  <a:schemeClr val="tx1"/>
                </a:solidFill>
                <a:latin typeface="Berlin Sans FB" pitchFamily="34" charset="0"/>
              </a:rPr>
              <a:t>  </a:t>
            </a: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Biaya (TB)</a:t>
            </a:r>
          </a:p>
        </p:txBody>
      </p:sp>
      <p:sp>
        <p:nvSpPr>
          <p:cNvPr id="36869" name="Rectangle 7"/>
          <p:cNvSpPr>
            <a:spLocks noChangeArrowheads="1"/>
          </p:cNvSpPr>
          <p:nvPr/>
        </p:nvSpPr>
        <p:spPr bwMode="auto">
          <a:xfrm>
            <a:off x="657225" y="1998663"/>
            <a:ext cx="640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2. Jika tingkat efisiensi ≤ 24 % (bernilai baik-sangat baik)</a:t>
            </a:r>
          </a:p>
        </p:txBody>
      </p:sp>
      <p:sp>
        <p:nvSpPr>
          <p:cNvPr id="9" name="Rectangle 8"/>
          <p:cNvSpPr/>
          <p:nvPr/>
        </p:nvSpPr>
        <p:spPr>
          <a:xfrm>
            <a:off x="871538" y="2382838"/>
            <a:ext cx="6486525" cy="914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just">
              <a:defRPr/>
            </a:pPr>
            <a:r>
              <a:rPr lang="id-ID" u="sng" dirty="0">
                <a:solidFill>
                  <a:schemeClr val="tx1"/>
                </a:solidFill>
                <a:latin typeface="Berlin Sans FB" pitchFamily="34" charset="0"/>
              </a:rPr>
              <a:t>1,76 x Target Biaya (TB) – Realisasi Biaya (RB)</a:t>
            </a:r>
            <a:r>
              <a:rPr lang="id-ID" dirty="0">
                <a:solidFill>
                  <a:schemeClr val="tx1"/>
                </a:solidFill>
                <a:latin typeface="Berlin Sans FB" pitchFamily="34" charset="0"/>
              </a:rPr>
              <a:t>   </a:t>
            </a: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Biaya (TB)</a:t>
            </a:r>
          </a:p>
        </p:txBody>
      </p:sp>
      <p:sp>
        <p:nvSpPr>
          <p:cNvPr id="36871" name="Rectangle 9"/>
          <p:cNvSpPr>
            <a:spLocks noChangeArrowheads="1"/>
          </p:cNvSpPr>
          <p:nvPr/>
        </p:nvSpPr>
        <p:spPr bwMode="auto">
          <a:xfrm>
            <a:off x="655638" y="3392488"/>
            <a:ext cx="7475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3. Jika tingkat efisiensi &gt; 24 %, diberikan nilai cukup sampai dengan buruk.</a:t>
            </a:r>
          </a:p>
        </p:txBody>
      </p:sp>
      <p:sp>
        <p:nvSpPr>
          <p:cNvPr id="36872" name="Rectangle 16"/>
          <p:cNvSpPr>
            <a:spLocks noChangeArrowheads="1"/>
          </p:cNvSpPr>
          <p:nvPr/>
        </p:nvSpPr>
        <p:spPr bwMode="auto">
          <a:xfrm>
            <a:off x="611188" y="48641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id-ID" altLang="id-ID">
                <a:latin typeface="Berlin Sans FB" panose="020E0602020502020306" pitchFamily="34" charset="0"/>
              </a:rPr>
              <a:t>4. Untuk menghitung presentase tingkat efisiensi biaya dari target biaya:</a:t>
            </a:r>
          </a:p>
        </p:txBody>
      </p:sp>
      <p:sp>
        <p:nvSpPr>
          <p:cNvPr id="36873" name="TextBox 23"/>
          <p:cNvSpPr txBox="1">
            <a:spLocks noChangeArrowheads="1"/>
          </p:cNvSpPr>
          <p:nvPr/>
        </p:nvSpPr>
        <p:spPr bwMode="auto">
          <a:xfrm>
            <a:off x="5429250" y="1282700"/>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0  x  100</a:t>
            </a:r>
          </a:p>
        </p:txBody>
      </p:sp>
      <p:sp>
        <p:nvSpPr>
          <p:cNvPr id="36874" name="TextBox 24"/>
          <p:cNvSpPr txBox="1">
            <a:spLocks noChangeArrowheads="1"/>
          </p:cNvSpPr>
          <p:nvPr/>
        </p:nvSpPr>
        <p:spPr bwMode="auto">
          <a:xfrm>
            <a:off x="5484813" y="260985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a:t>
            </a:r>
          </a:p>
        </p:txBody>
      </p:sp>
      <p:grpSp>
        <p:nvGrpSpPr>
          <p:cNvPr id="36875" name="Group 28"/>
          <p:cNvGrpSpPr>
            <a:grpSpLocks/>
          </p:cNvGrpSpPr>
          <p:nvPr/>
        </p:nvGrpSpPr>
        <p:grpSpPr bwMode="auto">
          <a:xfrm>
            <a:off x="882650" y="3733800"/>
            <a:ext cx="7035800" cy="1066800"/>
            <a:chOff x="882856" y="3733800"/>
            <a:chExt cx="7035410" cy="1066800"/>
          </a:xfrm>
        </p:grpSpPr>
        <p:sp>
          <p:nvSpPr>
            <p:cNvPr id="11" name="Rectangle 10"/>
            <p:cNvSpPr/>
            <p:nvPr/>
          </p:nvSpPr>
          <p:spPr>
            <a:xfrm>
              <a:off x="930478" y="3733800"/>
              <a:ext cx="6927466" cy="1066800"/>
            </a:xfrm>
            <a:prstGeom prst="rect">
              <a:avLst/>
            </a:prstGeom>
            <a:solidFill>
              <a:schemeClr val="accent3">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n-US" dirty="0">
                  <a:latin typeface="Berlin Sans FB" pitchFamily="34" charset="0"/>
                </a:rPr>
                <a:t>             </a:t>
              </a:r>
              <a:r>
                <a:rPr lang="id-ID" u="sng" dirty="0">
                  <a:latin typeface="Berlin Sans FB" pitchFamily="34" charset="0"/>
                </a:rPr>
                <a:t>1,76 x Target Biaya (TB) – Realisasi Biaya (RB)</a:t>
              </a:r>
              <a:r>
                <a:rPr lang="id-ID" dirty="0">
                  <a:latin typeface="Berlin Sans FB" pitchFamily="34" charset="0"/>
                </a:rPr>
                <a:t>  </a:t>
              </a:r>
              <a:r>
                <a:rPr lang="en-US" dirty="0">
                  <a:latin typeface="Berlin Sans FB" pitchFamily="34" charset="0"/>
                </a:rPr>
                <a:t> </a:t>
              </a:r>
              <a:endParaRPr lang="id-ID" dirty="0">
                <a:latin typeface="Berlin Sans FB" pitchFamily="34" charset="0"/>
              </a:endParaRPr>
            </a:p>
            <a:p>
              <a:pPr algn="ctr">
                <a:defRPr/>
              </a:pPr>
              <a:r>
                <a:rPr lang="id-ID" dirty="0">
                  <a:latin typeface="Berlin Sans FB" pitchFamily="34" charset="0"/>
                </a:rPr>
                <a:t>Target Biaya (TB)</a:t>
              </a:r>
              <a:endParaRPr lang="id-ID" dirty="0">
                <a:solidFill>
                  <a:srgbClr val="FF0000"/>
                </a:solidFill>
                <a:latin typeface="Berlin Sans FB" pitchFamily="34" charset="0"/>
              </a:endParaRPr>
            </a:p>
          </p:txBody>
        </p:sp>
        <p:sp>
          <p:nvSpPr>
            <p:cNvPr id="13" name="Left Brace 12"/>
            <p:cNvSpPr/>
            <p:nvPr/>
          </p:nvSpPr>
          <p:spPr bwMode="auto">
            <a:xfrm>
              <a:off x="1460674" y="3819525"/>
              <a:ext cx="155566" cy="762000"/>
            </a:xfrm>
            <a:prstGeom prst="lef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Left Bracket 13"/>
            <p:cNvSpPr/>
            <p:nvPr/>
          </p:nvSpPr>
          <p:spPr bwMode="auto">
            <a:xfrm>
              <a:off x="1636877" y="3925888"/>
              <a:ext cx="77783" cy="533400"/>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ket 14"/>
            <p:cNvSpPr/>
            <p:nvPr/>
          </p:nvSpPr>
          <p:spPr bwMode="auto">
            <a:xfrm>
              <a:off x="6172113" y="3968750"/>
              <a:ext cx="77784" cy="457200"/>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ight Brace 15"/>
            <p:cNvSpPr/>
            <p:nvPr/>
          </p:nvSpPr>
          <p:spPr bwMode="auto">
            <a:xfrm>
              <a:off x="6838826" y="3844925"/>
              <a:ext cx="158741" cy="762000"/>
            </a:xfrm>
            <a:prstGeom prst="righ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888" name="TextBox 25"/>
            <p:cNvSpPr txBox="1">
              <a:spLocks noChangeArrowheads="1"/>
            </p:cNvSpPr>
            <p:nvPr/>
          </p:nvSpPr>
          <p:spPr bwMode="auto">
            <a:xfrm>
              <a:off x="6219198" y="4046620"/>
              <a:ext cx="857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a:t>
              </a:r>
            </a:p>
          </p:txBody>
        </p:sp>
        <p:sp>
          <p:nvSpPr>
            <p:cNvPr id="36889" name="TextBox 26"/>
            <p:cNvSpPr txBox="1">
              <a:spLocks noChangeArrowheads="1"/>
            </p:cNvSpPr>
            <p:nvPr/>
          </p:nvSpPr>
          <p:spPr bwMode="auto">
            <a:xfrm>
              <a:off x="7061010" y="4045286"/>
              <a:ext cx="857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  100</a:t>
              </a:r>
            </a:p>
          </p:txBody>
        </p:sp>
        <p:sp>
          <p:nvSpPr>
            <p:cNvPr id="36890" name="TextBox 27"/>
            <p:cNvSpPr txBox="1">
              <a:spLocks noChangeArrowheads="1"/>
            </p:cNvSpPr>
            <p:nvPr/>
          </p:nvSpPr>
          <p:spPr bwMode="auto">
            <a:xfrm>
              <a:off x="882856" y="4023050"/>
              <a:ext cx="725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76  -</a:t>
              </a:r>
            </a:p>
          </p:txBody>
        </p:sp>
      </p:grpSp>
      <p:grpSp>
        <p:nvGrpSpPr>
          <p:cNvPr id="36876" name="Group 31"/>
          <p:cNvGrpSpPr>
            <a:grpSpLocks/>
          </p:cNvGrpSpPr>
          <p:nvPr/>
        </p:nvGrpSpPr>
        <p:grpSpPr bwMode="auto">
          <a:xfrm>
            <a:off x="971550" y="5286375"/>
            <a:ext cx="5029200" cy="914400"/>
            <a:chOff x="971072" y="5286388"/>
            <a:chExt cx="5029688" cy="914400"/>
          </a:xfrm>
          <a:solidFill>
            <a:schemeClr val="accent2">
              <a:lumMod val="75000"/>
            </a:schemeClr>
          </a:solidFill>
        </p:grpSpPr>
        <p:grpSp>
          <p:nvGrpSpPr>
            <p:cNvPr id="36877" name="Group 22"/>
            <p:cNvGrpSpPr>
              <a:grpSpLocks/>
            </p:cNvGrpSpPr>
            <p:nvPr/>
          </p:nvGrpSpPr>
          <p:grpSpPr bwMode="auto">
            <a:xfrm>
              <a:off x="971072" y="5286388"/>
              <a:ext cx="5029688" cy="914400"/>
              <a:chOff x="1246838" y="5286388"/>
              <a:chExt cx="7000924" cy="914400"/>
            </a:xfrm>
            <a:grpFill/>
          </p:grpSpPr>
          <p:sp>
            <p:nvSpPr>
              <p:cNvPr id="19" name="Rectangle 18"/>
              <p:cNvSpPr/>
              <p:nvPr/>
            </p:nvSpPr>
            <p:spPr bwMode="auto">
              <a:xfrm>
                <a:off x="1246838" y="5286388"/>
                <a:ext cx="7000924" cy="914400"/>
              </a:xfrm>
              <a:prstGeom prst="rect">
                <a:avLst/>
              </a:prstGeom>
              <a:grpFill/>
            </p:spPr>
            <p:style>
              <a:lnRef idx="1">
                <a:schemeClr val="accent5"/>
              </a:lnRef>
              <a:fillRef idx="3">
                <a:schemeClr val="accent5"/>
              </a:fillRef>
              <a:effectRef idx="2">
                <a:schemeClr val="accent5"/>
              </a:effectRef>
              <a:fontRef idx="minor">
                <a:schemeClr val="lt1"/>
              </a:fontRef>
            </p:style>
            <p:txBody>
              <a:bodyPr anchor="ctr"/>
              <a:lstStyle/>
              <a:p>
                <a:pPr algn="just">
                  <a:defRPr/>
                </a:pPr>
                <a:r>
                  <a:rPr lang="en-US" dirty="0">
                    <a:latin typeface="Berlin Sans FB" pitchFamily="34" charset="0"/>
                  </a:rPr>
                  <a:t>                    </a:t>
                </a:r>
                <a:r>
                  <a:rPr lang="id-ID" u="sng" dirty="0">
                    <a:solidFill>
                      <a:schemeClr val="tx1"/>
                    </a:solidFill>
                    <a:latin typeface="Berlin Sans FB" pitchFamily="34" charset="0"/>
                  </a:rPr>
                  <a:t>Realisasi Biaya (RB)</a:t>
                </a:r>
                <a:endParaRPr lang="en-US" dirty="0">
                  <a:solidFill>
                    <a:schemeClr val="tx1"/>
                  </a:solidFill>
                  <a:latin typeface="Berlin Sans FB" pitchFamily="34" charset="0"/>
                </a:endParaRPr>
              </a:p>
              <a:p>
                <a:pPr algn="just">
                  <a:defRPr/>
                </a:pPr>
                <a:r>
                  <a:rPr lang="en-US" dirty="0">
                    <a:solidFill>
                      <a:schemeClr val="tx1"/>
                    </a:solidFill>
                    <a:latin typeface="Berlin Sans FB" pitchFamily="34" charset="0"/>
                  </a:rPr>
                  <a:t>                     </a:t>
                </a:r>
                <a:r>
                  <a:rPr lang="id-ID" dirty="0">
                    <a:solidFill>
                      <a:schemeClr val="tx1"/>
                    </a:solidFill>
                    <a:latin typeface="Berlin Sans FB" pitchFamily="34" charset="0"/>
                  </a:rPr>
                  <a:t>Target Biaya (TB)</a:t>
                </a:r>
              </a:p>
            </p:txBody>
          </p:sp>
          <p:sp>
            <p:nvSpPr>
              <p:cNvPr id="20" name="Left Bracket 19"/>
              <p:cNvSpPr/>
              <p:nvPr/>
            </p:nvSpPr>
            <p:spPr bwMode="auto">
              <a:xfrm>
                <a:off x="2804809" y="5421326"/>
                <a:ext cx="77345" cy="685800"/>
              </a:xfrm>
              <a:prstGeom prst="lef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sp>
            <p:nvSpPr>
              <p:cNvPr id="21" name="Right Bracket 20"/>
              <p:cNvSpPr/>
              <p:nvPr/>
            </p:nvSpPr>
            <p:spPr bwMode="auto">
              <a:xfrm>
                <a:off x="6924040" y="5405451"/>
                <a:ext cx="77345" cy="685800"/>
              </a:xfrm>
              <a:prstGeom prst="rightBracket">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grpSp>
        <p:sp>
          <p:nvSpPr>
            <p:cNvPr id="36878" name="TextBox 29"/>
            <p:cNvSpPr txBox="1">
              <a:spLocks noChangeArrowheads="1"/>
            </p:cNvSpPr>
            <p:nvPr/>
          </p:nvSpPr>
          <p:spPr bwMode="auto">
            <a:xfrm>
              <a:off x="4188046" y="5533234"/>
              <a:ext cx="1042542"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x  100 %</a:t>
              </a:r>
            </a:p>
          </p:txBody>
        </p:sp>
        <p:sp>
          <p:nvSpPr>
            <p:cNvPr id="36879" name="TextBox 30"/>
            <p:cNvSpPr txBox="1">
              <a:spLocks noChangeArrowheads="1"/>
            </p:cNvSpPr>
            <p:nvPr/>
          </p:nvSpPr>
          <p:spPr bwMode="auto">
            <a:xfrm>
              <a:off x="1024600" y="5547748"/>
              <a:ext cx="1082890"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d-ID">
                  <a:latin typeface="Berlin Sans FB" panose="020E0602020502020306" pitchFamily="34" charset="0"/>
                </a:rPr>
                <a:t>100  %  -</a:t>
              </a:r>
            </a:p>
          </p:txBody>
        </p:sp>
      </p:grpSp>
    </p:spTree>
    <p:extLst>
      <p:ext uri="{BB962C8B-B14F-4D97-AF65-F5344CB8AC3E}">
        <p14:creationId xmlns:p14="http://schemas.microsoft.com/office/powerpoint/2010/main" val="949895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7010400" cy="792162"/>
          </a:xfrm>
          <a:solidFill>
            <a:schemeClr val="bg1">
              <a:lumMod val="95000"/>
              <a:lumOff val="5000"/>
            </a:schemeClr>
          </a:solidFill>
        </p:spPr>
        <p:txBody>
          <a:bodyPr/>
          <a:lstStyle/>
          <a:p>
            <a:pPr eaLnBrk="1" hangingPunct="1"/>
            <a:r>
              <a:rPr lang="en-US" altLang="id-ID" sz="3600" dirty="0" smtClean="0">
                <a:solidFill>
                  <a:srgbClr val="FFFF00"/>
                </a:solidFill>
              </a:rPr>
              <a:t>PENILAIAN TUGAS TAMBAHAN</a:t>
            </a:r>
          </a:p>
        </p:txBody>
      </p:sp>
      <p:sp>
        <p:nvSpPr>
          <p:cNvPr id="45059" name="Content Placeholder 2"/>
          <p:cNvSpPr>
            <a:spLocks noGrp="1"/>
          </p:cNvSpPr>
          <p:nvPr>
            <p:ph idx="1"/>
          </p:nvPr>
        </p:nvSpPr>
        <p:spPr>
          <a:xfrm>
            <a:off x="457200" y="1219200"/>
            <a:ext cx="8229600" cy="5257800"/>
          </a:xfrm>
          <a:solidFill>
            <a:schemeClr val="bg1">
              <a:lumMod val="95000"/>
              <a:lumOff val="5000"/>
            </a:schemeClr>
          </a:solidFill>
        </p:spPr>
        <p:txBody>
          <a:bodyPr/>
          <a:lstStyle/>
          <a:p>
            <a:pPr algn="just" eaLnBrk="1" hangingPunct="1">
              <a:buFont typeface="Arial" panose="020B0604020202020204" pitchFamily="34" charset="0"/>
              <a:buNone/>
            </a:pPr>
            <a:r>
              <a:rPr lang="en-US" altLang="id-ID" sz="2000" dirty="0" smtClean="0"/>
              <a:t>	</a:t>
            </a:r>
            <a:endParaRPr lang="id-ID" altLang="id-ID" sz="2000" dirty="0" smtClean="0"/>
          </a:p>
          <a:p>
            <a:pPr algn="just" eaLnBrk="1" hangingPunct="1">
              <a:buFont typeface="Arial" panose="020B0604020202020204" pitchFamily="34" charset="0"/>
              <a:buNone/>
            </a:pPr>
            <a:r>
              <a:rPr lang="id-ID" altLang="id-ID" dirty="0"/>
              <a:t> </a:t>
            </a:r>
            <a:r>
              <a:rPr lang="id-ID" altLang="id-ID" dirty="0" smtClean="0"/>
              <a:t>    </a:t>
            </a:r>
            <a:r>
              <a:rPr lang="en-US" altLang="id-ID" sz="2000" dirty="0" smtClean="0"/>
              <a:t>PNS </a:t>
            </a:r>
            <a:r>
              <a:rPr lang="en-US" altLang="id-ID" sz="2000" dirty="0" err="1" smtClean="0"/>
              <a:t>yg</a:t>
            </a:r>
            <a:r>
              <a:rPr lang="en-US" altLang="id-ID" sz="2000" dirty="0" smtClean="0"/>
              <a:t> </a:t>
            </a:r>
            <a:r>
              <a:rPr lang="en-US" altLang="id-ID" sz="2000" dirty="0" err="1" smtClean="0"/>
              <a:t>diberikan</a:t>
            </a:r>
            <a:r>
              <a:rPr lang="en-US" altLang="id-ID" sz="2000" dirty="0" smtClean="0"/>
              <a:t> </a:t>
            </a:r>
            <a:r>
              <a:rPr lang="en-US" altLang="id-ID" sz="2000" dirty="0" err="1" smtClean="0"/>
              <a:t>tugas</a:t>
            </a:r>
            <a:r>
              <a:rPr lang="en-US" altLang="id-ID" sz="2000" dirty="0" smtClean="0"/>
              <a:t> lain </a:t>
            </a:r>
            <a:r>
              <a:rPr lang="en-US" altLang="id-ID" sz="2000" dirty="0" err="1" smtClean="0"/>
              <a:t>atau</a:t>
            </a:r>
            <a:r>
              <a:rPr lang="en-US" altLang="id-ID" sz="2000" dirty="0" smtClean="0"/>
              <a:t> </a:t>
            </a:r>
            <a:r>
              <a:rPr lang="en-US" altLang="id-ID" sz="2000" dirty="0" err="1" smtClean="0"/>
              <a:t>tugas</a:t>
            </a:r>
            <a:r>
              <a:rPr lang="en-US" altLang="id-ID" sz="2000" dirty="0" smtClean="0"/>
              <a:t> </a:t>
            </a:r>
            <a:r>
              <a:rPr lang="en-US" altLang="id-ID" sz="2000" dirty="0" err="1" smtClean="0"/>
              <a:t>tambahan</a:t>
            </a:r>
            <a:r>
              <a:rPr lang="en-US" altLang="id-ID" sz="2000" dirty="0" smtClean="0"/>
              <a:t> </a:t>
            </a:r>
            <a:r>
              <a:rPr lang="en-US" altLang="id-ID" sz="2000" dirty="0" err="1" smtClean="0"/>
              <a:t>oleh</a:t>
            </a:r>
            <a:r>
              <a:rPr lang="en-US" altLang="id-ID" sz="2000" dirty="0" smtClean="0"/>
              <a:t> </a:t>
            </a:r>
            <a:r>
              <a:rPr lang="en-US" altLang="id-ID" sz="2000" dirty="0" err="1" smtClean="0"/>
              <a:t>atasan</a:t>
            </a:r>
            <a:r>
              <a:rPr lang="en-US" altLang="id-ID" sz="2000" dirty="0" smtClean="0"/>
              <a:t> </a:t>
            </a:r>
            <a:r>
              <a:rPr lang="en-US" altLang="id-ID" sz="2000" dirty="0" err="1" smtClean="0"/>
              <a:t>langsungnya</a:t>
            </a:r>
            <a:r>
              <a:rPr lang="en-US" altLang="id-ID" sz="2000" dirty="0" smtClean="0"/>
              <a:t> </a:t>
            </a:r>
            <a:r>
              <a:rPr lang="en-US" altLang="id-ID" sz="2000" dirty="0" err="1" smtClean="0"/>
              <a:t>dan</a:t>
            </a:r>
            <a:r>
              <a:rPr lang="en-US" altLang="id-ID" sz="2000" dirty="0" smtClean="0"/>
              <a:t> </a:t>
            </a:r>
            <a:r>
              <a:rPr lang="en-US" altLang="id-ID" sz="2000" dirty="0" err="1" smtClean="0"/>
              <a:t>dapat</a:t>
            </a:r>
            <a:r>
              <a:rPr lang="en-US" altLang="id-ID" sz="2000" dirty="0" smtClean="0"/>
              <a:t> </a:t>
            </a:r>
            <a:r>
              <a:rPr lang="en-US" altLang="id-ID" sz="2000" dirty="0" err="1" smtClean="0"/>
              <a:t>dibuktikan</a:t>
            </a:r>
            <a:r>
              <a:rPr lang="en-US" altLang="id-ID" sz="2000" dirty="0" smtClean="0"/>
              <a:t> </a:t>
            </a:r>
            <a:r>
              <a:rPr lang="en-US" altLang="id-ID" sz="2000" dirty="0" err="1" smtClean="0"/>
              <a:t>dengan</a:t>
            </a:r>
            <a:r>
              <a:rPr lang="en-US" altLang="id-ID" sz="2000" dirty="0" smtClean="0"/>
              <a:t> </a:t>
            </a:r>
            <a:r>
              <a:rPr lang="en-US" altLang="id-ID" sz="2000" dirty="0" err="1" smtClean="0"/>
              <a:t>surat</a:t>
            </a:r>
            <a:r>
              <a:rPr lang="en-US" altLang="id-ID" sz="2000" dirty="0" smtClean="0"/>
              <a:t> </a:t>
            </a:r>
            <a:r>
              <a:rPr lang="en-US" altLang="id-ID" sz="2000" dirty="0" err="1" smtClean="0"/>
              <a:t>keterangan</a:t>
            </a:r>
            <a:r>
              <a:rPr lang="en-US" altLang="id-ID" sz="2000" dirty="0" smtClean="0"/>
              <a:t> (</a:t>
            </a:r>
            <a:r>
              <a:rPr lang="en-US" altLang="id-ID" sz="2000" dirty="0" err="1" smtClean="0"/>
              <a:t>anak</a:t>
            </a:r>
            <a:r>
              <a:rPr lang="en-US" altLang="id-ID" sz="2000" dirty="0" smtClean="0"/>
              <a:t> </a:t>
            </a:r>
            <a:r>
              <a:rPr lang="en-US" altLang="id-ID" sz="2000" dirty="0" err="1" smtClean="0"/>
              <a:t>lampiran</a:t>
            </a:r>
            <a:r>
              <a:rPr lang="en-US" altLang="id-ID" sz="2000" dirty="0" smtClean="0"/>
              <a:t> I-c) </a:t>
            </a:r>
            <a:r>
              <a:rPr lang="en-US" altLang="id-ID" sz="2000" dirty="0" err="1" smtClean="0"/>
              <a:t>maka</a:t>
            </a:r>
            <a:r>
              <a:rPr lang="en-US" altLang="id-ID" sz="2000" dirty="0" smtClean="0"/>
              <a:t> </a:t>
            </a:r>
            <a:r>
              <a:rPr lang="en-US" altLang="id-ID" sz="2000" dirty="0" err="1" smtClean="0"/>
              <a:t>akan</a:t>
            </a:r>
            <a:r>
              <a:rPr lang="en-US" altLang="id-ID" sz="2000" dirty="0" smtClean="0"/>
              <a:t> </a:t>
            </a:r>
            <a:r>
              <a:rPr lang="en-US" altLang="id-ID" sz="2000" dirty="0" err="1" smtClean="0"/>
              <a:t>diberikan</a:t>
            </a:r>
            <a:r>
              <a:rPr lang="en-US" altLang="id-ID" sz="2000" dirty="0" smtClean="0"/>
              <a:t> </a:t>
            </a:r>
            <a:r>
              <a:rPr lang="en-US" altLang="id-ID" sz="2000" dirty="0" err="1" smtClean="0"/>
              <a:t>nilai</a:t>
            </a:r>
            <a:r>
              <a:rPr lang="en-US" altLang="id-ID" sz="2000" dirty="0" smtClean="0"/>
              <a:t> </a:t>
            </a:r>
            <a:r>
              <a:rPr lang="en-US" altLang="id-ID" sz="2000" dirty="0" err="1" smtClean="0"/>
              <a:t>tugas</a:t>
            </a:r>
            <a:r>
              <a:rPr lang="en-US" altLang="id-ID" sz="2000" dirty="0" smtClean="0"/>
              <a:t> </a:t>
            </a:r>
            <a:r>
              <a:rPr lang="en-US" altLang="id-ID" sz="2000" dirty="0" err="1" smtClean="0"/>
              <a:t>tambahan</a:t>
            </a:r>
            <a:r>
              <a:rPr lang="en-US" altLang="id-ID" sz="2000" dirty="0" smtClean="0"/>
              <a:t>.</a:t>
            </a:r>
          </a:p>
          <a:p>
            <a:pPr algn="just" eaLnBrk="1" hangingPunct="1">
              <a:buFont typeface="Arial" panose="020B0604020202020204" pitchFamily="34" charset="0"/>
              <a:buNone/>
            </a:pPr>
            <a:endParaRPr lang="en-US" altLang="id-ID" sz="2000" dirty="0" smtClean="0"/>
          </a:p>
          <a:p>
            <a:pPr algn="just" eaLnBrk="1" hangingPunct="1">
              <a:buFont typeface="Arial" panose="020B0604020202020204" pitchFamily="34" charset="0"/>
              <a:buNone/>
            </a:pPr>
            <a:r>
              <a:rPr lang="en-US" altLang="id-ID" sz="20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813557902"/>
              </p:ext>
            </p:extLst>
          </p:nvPr>
        </p:nvGraphicFramePr>
        <p:xfrm>
          <a:off x="838200" y="3200400"/>
          <a:ext cx="7696200" cy="2560272"/>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4673600">
                  <a:extLst>
                    <a:ext uri="{9D8B030D-6E8A-4147-A177-3AD203B41FA5}">
                      <a16:colId xmlns="" xmlns:a16="http://schemas.microsoft.com/office/drawing/2014/main" val="20001"/>
                    </a:ext>
                  </a:extLst>
                </a:gridCol>
                <a:gridCol w="2565400">
                  <a:extLst>
                    <a:ext uri="{9D8B030D-6E8A-4147-A177-3AD203B41FA5}">
                      <a16:colId xmlns="" xmlns:a16="http://schemas.microsoft.com/office/drawing/2014/main" val="20002"/>
                    </a:ext>
                  </a:extLst>
                </a:gridCol>
              </a:tblGrid>
              <a:tr h="370789">
                <a:tc>
                  <a:txBody>
                    <a:bodyPr/>
                    <a:lstStyle/>
                    <a:p>
                      <a:pPr algn="ctr"/>
                      <a:r>
                        <a:rPr lang="id-ID" sz="1800" noProof="0" smtClean="0"/>
                        <a:t>No</a:t>
                      </a:r>
                      <a:endParaRPr lang="id-ID" sz="1800" noProof="0"/>
                    </a:p>
                  </a:txBody>
                  <a:tcPr marT="45714" marB="45714"/>
                </a:tc>
                <a:tc>
                  <a:txBody>
                    <a:bodyPr/>
                    <a:lstStyle/>
                    <a:p>
                      <a:pPr algn="ctr"/>
                      <a:r>
                        <a:rPr lang="id-ID" sz="1800" noProof="0" smtClean="0"/>
                        <a:t>Tugas Tambahan</a:t>
                      </a:r>
                      <a:endParaRPr lang="id-ID" sz="1800" noProof="0"/>
                    </a:p>
                  </a:txBody>
                  <a:tcPr marT="45714" marB="45714"/>
                </a:tc>
                <a:tc>
                  <a:txBody>
                    <a:bodyPr/>
                    <a:lstStyle/>
                    <a:p>
                      <a:pPr algn="ctr"/>
                      <a:r>
                        <a:rPr lang="id-ID" sz="1800" noProof="0" smtClean="0"/>
                        <a:t>Nilai</a:t>
                      </a:r>
                      <a:endParaRPr lang="id-ID" sz="1800" noProof="0"/>
                    </a:p>
                  </a:txBody>
                  <a:tcPr marT="45714" marB="45714"/>
                </a:tc>
                <a:extLst>
                  <a:ext uri="{0D108BD9-81ED-4DB2-BD59-A6C34878D82A}">
                    <a16:rowId xmlns="" xmlns:a16="http://schemas.microsoft.com/office/drawing/2014/main" val="10000"/>
                  </a:ext>
                </a:extLst>
              </a:tr>
              <a:tr h="639991">
                <a:tc>
                  <a:txBody>
                    <a:bodyPr/>
                    <a:lstStyle/>
                    <a:p>
                      <a:pPr algn="ctr"/>
                      <a:r>
                        <a:rPr lang="id-ID" sz="1800" noProof="0" smtClean="0"/>
                        <a:t>1.</a:t>
                      </a:r>
                      <a:endParaRPr lang="id-ID" sz="1800" noProof="0"/>
                    </a:p>
                  </a:txBody>
                  <a:tcPr marT="45714" marB="45714"/>
                </a:tc>
                <a:tc>
                  <a:txBody>
                    <a:bodyPr/>
                    <a:lstStyle/>
                    <a:p>
                      <a:pPr algn="just"/>
                      <a:r>
                        <a:rPr lang="id-ID" sz="1800" noProof="0" smtClean="0"/>
                        <a:t>Tugas tambahan yg dilakukan dalam 1 tahun sebanyak 1-3 kegiatan</a:t>
                      </a:r>
                      <a:endParaRPr lang="id-ID" sz="1800" noProof="0"/>
                    </a:p>
                  </a:txBody>
                  <a:tcPr marT="45714" marB="45714"/>
                </a:tc>
                <a:tc>
                  <a:txBody>
                    <a:bodyPr/>
                    <a:lstStyle/>
                    <a:p>
                      <a:pPr algn="ctr"/>
                      <a:r>
                        <a:rPr lang="id-ID" sz="1800" noProof="0" smtClean="0"/>
                        <a:t>1</a:t>
                      </a:r>
                      <a:endParaRPr lang="id-ID" sz="1800" noProof="0"/>
                    </a:p>
                  </a:txBody>
                  <a:tcPr marT="45714" marB="45714"/>
                </a:tc>
                <a:extLst>
                  <a:ext uri="{0D108BD9-81ED-4DB2-BD59-A6C34878D82A}">
                    <a16:rowId xmlns="" xmlns:a16="http://schemas.microsoft.com/office/drawing/2014/main" val="10001"/>
                  </a:ext>
                </a:extLst>
              </a:tr>
              <a:tr h="639991">
                <a:tc>
                  <a:txBody>
                    <a:bodyPr/>
                    <a:lstStyle/>
                    <a:p>
                      <a:pPr algn="ctr"/>
                      <a:r>
                        <a:rPr lang="id-ID" sz="1800" noProof="0" smtClean="0"/>
                        <a:t>2.</a:t>
                      </a:r>
                      <a:endParaRPr lang="id-ID" sz="1800" noProof="0"/>
                    </a:p>
                  </a:txBody>
                  <a:tcPr marT="45714" marB="45714"/>
                </a:tc>
                <a:tc>
                  <a:txBody>
                    <a:bodyPr/>
                    <a:lstStyle/>
                    <a:p>
                      <a:pPr algn="just"/>
                      <a:r>
                        <a:rPr lang="id-ID" sz="1800" noProof="0" smtClean="0"/>
                        <a:t>Tugas tambahan yg dilakukan dalam 1 tahun sebanyak 4-6 kegiatan</a:t>
                      </a:r>
                      <a:endParaRPr lang="id-ID" sz="1800" noProof="0"/>
                    </a:p>
                  </a:txBody>
                  <a:tcPr marT="45714" marB="45714"/>
                </a:tc>
                <a:tc>
                  <a:txBody>
                    <a:bodyPr/>
                    <a:lstStyle/>
                    <a:p>
                      <a:pPr algn="ctr"/>
                      <a:r>
                        <a:rPr lang="id-ID" sz="1800" noProof="0" smtClean="0"/>
                        <a:t>2</a:t>
                      </a:r>
                      <a:endParaRPr lang="id-ID" sz="1800" noProof="0"/>
                    </a:p>
                  </a:txBody>
                  <a:tcPr marT="45714" marB="45714"/>
                </a:tc>
                <a:extLst>
                  <a:ext uri="{0D108BD9-81ED-4DB2-BD59-A6C34878D82A}">
                    <a16:rowId xmlns="" xmlns:a16="http://schemas.microsoft.com/office/drawing/2014/main" val="10002"/>
                  </a:ext>
                </a:extLst>
              </a:tr>
              <a:tr h="639991">
                <a:tc>
                  <a:txBody>
                    <a:bodyPr/>
                    <a:lstStyle/>
                    <a:p>
                      <a:pPr algn="ctr"/>
                      <a:r>
                        <a:rPr lang="id-ID" sz="1800" noProof="0" smtClean="0"/>
                        <a:t>3.</a:t>
                      </a:r>
                      <a:endParaRPr lang="id-ID" sz="1800" noProof="0"/>
                    </a:p>
                  </a:txBody>
                  <a:tcPr marT="45714" marB="45714"/>
                </a:tc>
                <a:tc>
                  <a:txBody>
                    <a:bodyPr/>
                    <a:lstStyle/>
                    <a:p>
                      <a:pPr algn="just"/>
                      <a:r>
                        <a:rPr lang="id-ID" sz="1800" noProof="0" smtClean="0"/>
                        <a:t>Tugas</a:t>
                      </a:r>
                      <a:r>
                        <a:rPr lang="id-ID" sz="1800" baseline="0" noProof="0" smtClean="0"/>
                        <a:t> tambahan yg dilakukan dalam 1 tahun sebanyak 7 kegiatan atau lebih</a:t>
                      </a:r>
                      <a:endParaRPr lang="id-ID" sz="1800" noProof="0"/>
                    </a:p>
                  </a:txBody>
                  <a:tcPr marT="45714" marB="45714"/>
                </a:tc>
                <a:tc>
                  <a:txBody>
                    <a:bodyPr/>
                    <a:lstStyle/>
                    <a:p>
                      <a:pPr algn="ctr"/>
                      <a:r>
                        <a:rPr lang="id-ID" sz="1800" noProof="0" dirty="0" smtClean="0"/>
                        <a:t>3</a:t>
                      </a:r>
                      <a:endParaRPr lang="id-ID" sz="1800" noProof="0" dirty="0"/>
                    </a:p>
                  </a:txBody>
                  <a:tcPr marT="45714" marB="45714"/>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81209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43000" y="119065"/>
            <a:ext cx="5715000" cy="603249"/>
          </a:xfrm>
          <a:solidFill>
            <a:schemeClr val="bg1">
              <a:lumMod val="95000"/>
              <a:lumOff val="5000"/>
            </a:schemeClr>
          </a:solidFill>
        </p:spPr>
        <p:txBody>
          <a:bodyPr/>
          <a:lstStyle/>
          <a:p>
            <a:pPr eaLnBrk="1" hangingPunct="1"/>
            <a:r>
              <a:rPr lang="en-US" altLang="id-ID" sz="3600" dirty="0" smtClean="0"/>
              <a:t>PENILAIAN KREATIVITAS</a:t>
            </a:r>
          </a:p>
        </p:txBody>
      </p:sp>
      <p:sp>
        <p:nvSpPr>
          <p:cNvPr id="46083" name="Content Placeholder 2"/>
          <p:cNvSpPr>
            <a:spLocks noGrp="1"/>
          </p:cNvSpPr>
          <p:nvPr>
            <p:ph idx="1"/>
          </p:nvPr>
        </p:nvSpPr>
        <p:spPr>
          <a:xfrm>
            <a:off x="457200" y="838200"/>
            <a:ext cx="8305800" cy="6019800"/>
          </a:xfrm>
          <a:solidFill>
            <a:srgbClr val="FFC000"/>
          </a:solidFill>
        </p:spPr>
        <p:txBody>
          <a:bodyPr/>
          <a:lstStyle/>
          <a:p>
            <a:pPr algn="just" eaLnBrk="1" hangingPunct="1">
              <a:buFont typeface="Arial" panose="020B0604020202020204" pitchFamily="34" charset="0"/>
              <a:buNone/>
            </a:pPr>
            <a:r>
              <a:rPr lang="en-US" altLang="id-ID" sz="2000" dirty="0" smtClean="0"/>
              <a:t>	</a:t>
            </a:r>
            <a:r>
              <a:rPr lang="id-ID" altLang="id-ID" sz="1600" b="1" dirty="0" smtClean="0">
                <a:solidFill>
                  <a:srgbClr val="002060"/>
                </a:solidFill>
              </a:rPr>
              <a:t>Apabila seorang PNS pada tahun berjalan menemukan sesuatu yg baru dan berkaitan dengan tugas pokoknya serta dapat dibuktikan dengan surat keterangan dari:</a:t>
            </a:r>
          </a:p>
          <a:p>
            <a:pPr algn="just" eaLnBrk="1" hangingPunct="1">
              <a:buFont typeface="Arial" panose="020B0604020202020204" pitchFamily="34" charset="0"/>
              <a:buNone/>
            </a:pPr>
            <a:endParaRPr lang="id-ID" altLang="id-ID" sz="1600" b="1" dirty="0" smtClean="0">
              <a:solidFill>
                <a:srgbClr val="002060"/>
              </a:solidFill>
            </a:endParaRPr>
          </a:p>
          <a:p>
            <a:pPr algn="just" eaLnBrk="1" hangingPunct="1">
              <a:spcBef>
                <a:spcPts val="0"/>
              </a:spcBef>
              <a:buFont typeface="Arial" panose="020B0604020202020204" pitchFamily="34" charset="0"/>
              <a:buNone/>
            </a:pPr>
            <a:r>
              <a:rPr lang="id-ID" altLang="id-ID" sz="1600" b="1" dirty="0" smtClean="0">
                <a:solidFill>
                  <a:srgbClr val="002060"/>
                </a:solidFill>
              </a:rPr>
              <a:t>	1. Unit kerja setingkat Eselon II</a:t>
            </a:r>
          </a:p>
          <a:p>
            <a:pPr algn="just" eaLnBrk="1" hangingPunct="1">
              <a:spcBef>
                <a:spcPts val="0"/>
              </a:spcBef>
              <a:buFont typeface="Arial" panose="020B0604020202020204" pitchFamily="34" charset="0"/>
              <a:buNone/>
            </a:pPr>
            <a:r>
              <a:rPr lang="id-ID" altLang="id-ID" sz="1600" b="1" dirty="0" smtClean="0">
                <a:solidFill>
                  <a:srgbClr val="002060"/>
                </a:solidFill>
              </a:rPr>
              <a:t>	2. Pejabat Pembina Kepegawaian</a:t>
            </a:r>
          </a:p>
          <a:p>
            <a:pPr algn="just" eaLnBrk="1" hangingPunct="1">
              <a:spcBef>
                <a:spcPts val="0"/>
              </a:spcBef>
              <a:buFont typeface="Arial" panose="020B0604020202020204" pitchFamily="34" charset="0"/>
              <a:buNone/>
            </a:pPr>
            <a:r>
              <a:rPr lang="id-ID" altLang="id-ID" sz="1600" b="1" dirty="0" smtClean="0">
                <a:solidFill>
                  <a:srgbClr val="002060"/>
                </a:solidFill>
              </a:rPr>
              <a:t>	3. Presiden</a:t>
            </a:r>
          </a:p>
          <a:p>
            <a:pPr algn="just" eaLnBrk="1" hangingPunct="1">
              <a:spcBef>
                <a:spcPts val="0"/>
              </a:spcBef>
              <a:buFont typeface="Arial" panose="020B0604020202020204" pitchFamily="34" charset="0"/>
              <a:buNone/>
            </a:pPr>
            <a:r>
              <a:rPr lang="id-ID" altLang="id-ID" sz="1600" b="1" dirty="0" smtClean="0">
                <a:solidFill>
                  <a:srgbClr val="002060"/>
                </a:solidFill>
              </a:rPr>
              <a:t>	maka akan diberikan nilai kreativitas sbb:</a:t>
            </a:r>
          </a:p>
          <a:p>
            <a:pPr algn="just" eaLnBrk="1" hangingPunct="1">
              <a:buFont typeface="Arial" panose="020B0604020202020204" pitchFamily="34" charset="0"/>
              <a:buNone/>
            </a:pPr>
            <a:endParaRPr lang="en-US" altLang="id-ID" sz="1600" dirty="0" smtClean="0"/>
          </a:p>
          <a:p>
            <a:pPr algn="just" eaLnBrk="1" hangingPunct="1">
              <a:buFont typeface="Arial" panose="020B0604020202020204" pitchFamily="34" charset="0"/>
              <a:buNone/>
            </a:pPr>
            <a:r>
              <a:rPr lang="en-US" altLang="id-ID" sz="2000" dirty="0" smtClean="0"/>
              <a:t>	</a:t>
            </a:r>
          </a:p>
        </p:txBody>
      </p:sp>
      <p:graphicFrame>
        <p:nvGraphicFramePr>
          <p:cNvPr id="54300" name="Group 28"/>
          <p:cNvGraphicFramePr>
            <a:graphicFrameLocks noGrp="1"/>
          </p:cNvGraphicFramePr>
          <p:nvPr>
            <p:extLst>
              <p:ext uri="{D42A27DB-BD31-4B8C-83A1-F6EECF244321}">
                <p14:modId xmlns:p14="http://schemas.microsoft.com/office/powerpoint/2010/main" val="3811333"/>
              </p:ext>
            </p:extLst>
          </p:nvPr>
        </p:nvGraphicFramePr>
        <p:xfrm>
          <a:off x="762000" y="3200400"/>
          <a:ext cx="7696200" cy="3389314"/>
        </p:xfrm>
        <a:graphic>
          <a:graphicData uri="http://schemas.openxmlformats.org/drawingml/2006/table">
            <a:tbl>
              <a:tblPr/>
              <a:tblGrid>
                <a:gridCol w="533400">
                  <a:extLst>
                    <a:ext uri="{9D8B030D-6E8A-4147-A177-3AD203B41FA5}">
                      <a16:colId xmlns="" xmlns:a16="http://schemas.microsoft.com/office/drawing/2014/main" val="20000"/>
                    </a:ext>
                  </a:extLst>
                </a:gridCol>
                <a:gridCol w="62484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371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dirty="0" smtClean="0">
                          <a:ln>
                            <a:noFill/>
                          </a:ln>
                          <a:solidFill>
                            <a:schemeClr val="bg1"/>
                          </a:solidFill>
                          <a:effectLst/>
                          <a:latin typeface="Calibri" pitchFamily="34" charset="0"/>
                          <a:cs typeface="Arial" charset="0"/>
                        </a:rPr>
                        <a:t>No.</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smtClean="0">
                          <a:ln>
                            <a:noFill/>
                          </a:ln>
                          <a:solidFill>
                            <a:schemeClr val="bg1"/>
                          </a:solidFill>
                          <a:effectLst/>
                          <a:latin typeface="Calibri" pitchFamily="34" charset="0"/>
                          <a:cs typeface="Arial" charset="0"/>
                        </a:rPr>
                        <a:t>Kreativitas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noProof="0" smtClean="0">
                          <a:ln>
                            <a:noFill/>
                          </a:ln>
                          <a:solidFill>
                            <a:srgbClr val="FFFFFF"/>
                          </a:solidFill>
                          <a:effectLst/>
                          <a:latin typeface="Calibri" pitchFamily="34" charset="0"/>
                          <a:cs typeface="Arial" charset="0"/>
                        </a:rPr>
                        <a:t>Nilai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188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chemeClr val="bg1"/>
                          </a:solidFill>
                          <a:effectLst/>
                          <a:latin typeface="Calibri" pitchFamily="34" charset="0"/>
                          <a:cs typeface="Arial" charset="0"/>
                        </a:rPr>
                        <a:t>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dirty="0" smtClean="0">
                          <a:ln>
                            <a:noFill/>
                          </a:ln>
                          <a:solidFill>
                            <a:schemeClr val="bg1"/>
                          </a:solidFill>
                          <a:effectLst/>
                          <a:latin typeface="Calibri" pitchFamily="34" charset="0"/>
                          <a:cs typeface="Arial" charset="0"/>
                        </a:rPr>
                        <a:t>Apabila hasil yg ditemukan merupakan sesuatu yg baru dan bermanfaat bagi unit kerjanya dan dibuktikan dengan surat keterangan yg ditandatangani oleh kepala unit kerja setingkat eselon II.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rgbClr val="000000"/>
                          </a:solidFill>
                          <a:effectLst/>
                          <a:latin typeface="Calibri" pitchFamily="34"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1"/>
                  </a:ext>
                </a:extLst>
              </a:tr>
              <a:tr h="91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chemeClr val="bg1"/>
                          </a:solidFill>
                          <a:effectLst/>
                          <a:latin typeface="Calibri" pitchFamily="34"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dirty="0" smtClean="0">
                          <a:ln>
                            <a:noFill/>
                          </a:ln>
                          <a:solidFill>
                            <a:schemeClr val="bg1"/>
                          </a:solidFill>
                          <a:effectLst/>
                          <a:latin typeface="Calibri" pitchFamily="34" charset="0"/>
                          <a:cs typeface="Arial" charset="0"/>
                        </a:rPr>
                        <a:t>Apabila hasil yg ditemukan merupakan sesuatu yg baru dan bermanfaat bagi organisasinya serta dibuktikan dengan surat keterangan yg ditandatangani oleh PPK.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rgbClr val="000000"/>
                          </a:solidFill>
                          <a:effectLst/>
                          <a:latin typeface="Calibri" pitchFamily="34" charset="0"/>
                          <a:cs typeface="Arial" charset="0"/>
                        </a:rPr>
                        <a:t>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2"/>
                  </a:ext>
                </a:extLst>
              </a:tr>
              <a:tr h="91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chemeClr val="bg1"/>
                          </a:solidFill>
                          <a:effectLst/>
                          <a:latin typeface="Calibri" pitchFamily="34"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smtClean="0">
                          <a:ln>
                            <a:noFill/>
                          </a:ln>
                          <a:solidFill>
                            <a:schemeClr val="bg1"/>
                          </a:solidFill>
                          <a:effectLst/>
                          <a:latin typeface="Calibri" pitchFamily="34" charset="0"/>
                          <a:cs typeface="Arial" charset="0"/>
                        </a:rPr>
                        <a:t>Apabila hasil yg ditemukan merupakan sesuatu yg baru dan bermanfaat bagi negara dengan penghargaan yg diberikan oleh Presiden.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noProof="0" dirty="0" smtClean="0">
                          <a:ln>
                            <a:noFill/>
                          </a:ln>
                          <a:solidFill>
                            <a:srgbClr val="000000"/>
                          </a:solidFill>
                          <a:effectLst/>
                          <a:latin typeface="Calibri" pitchFamily="34" charset="0"/>
                          <a:cs typeface="Arial" charset="0"/>
                        </a:rPr>
                        <a:t>12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56639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7"/>
          <p:cNvGrpSpPr>
            <a:grpSpLocks/>
          </p:cNvGrpSpPr>
          <p:nvPr/>
        </p:nvGrpSpPr>
        <p:grpSpPr bwMode="auto">
          <a:xfrm>
            <a:off x="39688" y="-50800"/>
            <a:ext cx="4495800" cy="1219200"/>
            <a:chOff x="1219200" y="1600200"/>
            <a:chExt cx="4495800" cy="1219200"/>
          </a:xfrm>
        </p:grpSpPr>
        <p:sp>
          <p:nvSpPr>
            <p:cNvPr id="6" name="Striped Right Arrow 5"/>
            <p:cNvSpPr/>
            <p:nvPr/>
          </p:nvSpPr>
          <p:spPr>
            <a:xfrm>
              <a:off x="1219200" y="1600200"/>
              <a:ext cx="4495800" cy="1219200"/>
            </a:xfrm>
            <a:prstGeom prst="striped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9031" name="Rectangle 6"/>
            <p:cNvSpPr>
              <a:spLocks noChangeArrowheads="1"/>
            </p:cNvSpPr>
            <p:nvPr/>
          </p:nvSpPr>
          <p:spPr bwMode="auto">
            <a:xfrm>
              <a:off x="1445364" y="1895172"/>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id-ID">
                  <a:solidFill>
                    <a:srgbClr val="C00000"/>
                  </a:solidFill>
                  <a:latin typeface="Aharoni" panose="02010803020104030203" pitchFamily="2" charset="-79"/>
                  <a:cs typeface="Aharoni" panose="02010803020104030203" pitchFamily="2" charset="-79"/>
                </a:rPr>
                <a:t>Penilaian SKP bagi PNS yg Mutasi/ Pindah</a:t>
              </a:r>
              <a:endParaRPr lang="en-US" altLang="id-ID">
                <a:solidFill>
                  <a:srgbClr val="C00000"/>
                </a:solidFill>
              </a:endParaRPr>
            </a:p>
          </p:txBody>
        </p:sp>
      </p:grpSp>
      <p:sp>
        <p:nvSpPr>
          <p:cNvPr id="38915" name="Rectangle 8"/>
          <p:cNvSpPr>
            <a:spLocks noChangeArrowheads="1"/>
          </p:cNvSpPr>
          <p:nvPr/>
        </p:nvSpPr>
        <p:spPr bwMode="auto">
          <a:xfrm>
            <a:off x="4545013" y="3175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id-ID" altLang="id-ID" sz="1600" i="1">
                <a:latin typeface="Aharoni" panose="02010803020104030203" pitchFamily="2" charset="-79"/>
                <a:cs typeface="Aharoni" panose="02010803020104030203" pitchFamily="2" charset="-79"/>
              </a:rPr>
              <a:t>Seorang PNS bernama Ali Muktar Raja, S.Sos dimutasikan ke unit kerja lain</a:t>
            </a:r>
          </a:p>
        </p:txBody>
      </p:sp>
      <p:sp>
        <p:nvSpPr>
          <p:cNvPr id="38916" name="Text Box 781"/>
          <p:cNvSpPr txBox="1">
            <a:spLocks noChangeArrowheads="1"/>
          </p:cNvSpPr>
          <p:nvPr/>
        </p:nvSpPr>
        <p:spPr bwMode="auto">
          <a:xfrm>
            <a:off x="2311400" y="1069975"/>
            <a:ext cx="43926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400" b="1" dirty="0">
                <a:solidFill>
                  <a:srgbClr val="0033CC"/>
                </a:solidFill>
              </a:rPr>
              <a:t>FORMULIR SASARAN KERJA</a:t>
            </a:r>
          </a:p>
          <a:p>
            <a:pPr algn="ctr" eaLnBrk="1" hangingPunct="1">
              <a:spcBef>
                <a:spcPct val="50000"/>
              </a:spcBef>
            </a:pPr>
            <a:r>
              <a:rPr lang="en-US" altLang="id-ID" sz="1400" b="1" dirty="0">
                <a:solidFill>
                  <a:srgbClr val="0033CC"/>
                </a:solidFill>
              </a:rPr>
              <a:t>PEGAWAI NEGERI SIPIL</a:t>
            </a:r>
          </a:p>
        </p:txBody>
      </p:sp>
      <p:graphicFrame>
        <p:nvGraphicFramePr>
          <p:cNvPr id="11" name="Group 1996"/>
          <p:cNvGraphicFramePr>
            <a:graphicFrameLocks noGrp="1"/>
          </p:cNvGraphicFramePr>
          <p:nvPr/>
        </p:nvGraphicFramePr>
        <p:xfrm>
          <a:off x="304800" y="1657350"/>
          <a:ext cx="8534399" cy="3580127"/>
        </p:xfrm>
        <a:graphic>
          <a:graphicData uri="http://schemas.openxmlformats.org/drawingml/2006/table">
            <a:tbl>
              <a:tblPr/>
              <a:tblGrid>
                <a:gridCol w="585455">
                  <a:extLst>
                    <a:ext uri="{9D8B030D-6E8A-4147-A177-3AD203B41FA5}">
                      <a16:colId xmlns="" xmlns:a16="http://schemas.microsoft.com/office/drawing/2014/main" val="20000"/>
                    </a:ext>
                  </a:extLst>
                </a:gridCol>
                <a:gridCol w="1491516">
                  <a:extLst>
                    <a:ext uri="{9D8B030D-6E8A-4147-A177-3AD203B41FA5}">
                      <a16:colId xmlns="" xmlns:a16="http://schemas.microsoft.com/office/drawing/2014/main" val="20001"/>
                    </a:ext>
                  </a:extLst>
                </a:gridCol>
                <a:gridCol w="1700607">
                  <a:extLst>
                    <a:ext uri="{9D8B030D-6E8A-4147-A177-3AD203B41FA5}">
                      <a16:colId xmlns="" xmlns:a16="http://schemas.microsoft.com/office/drawing/2014/main" val="20002"/>
                    </a:ext>
                  </a:extLst>
                </a:gridCol>
                <a:gridCol w="756212">
                  <a:extLst>
                    <a:ext uri="{9D8B030D-6E8A-4147-A177-3AD203B41FA5}">
                      <a16:colId xmlns="" xmlns:a16="http://schemas.microsoft.com/office/drawing/2014/main" val="20003"/>
                    </a:ext>
                  </a:extLst>
                </a:gridCol>
                <a:gridCol w="1482804">
                  <a:extLst>
                    <a:ext uri="{9D8B030D-6E8A-4147-A177-3AD203B41FA5}">
                      <a16:colId xmlns="" xmlns:a16="http://schemas.microsoft.com/office/drawing/2014/main" val="20004"/>
                    </a:ext>
                  </a:extLst>
                </a:gridCol>
                <a:gridCol w="670834">
                  <a:extLst>
                    <a:ext uri="{9D8B030D-6E8A-4147-A177-3AD203B41FA5}">
                      <a16:colId xmlns="" xmlns:a16="http://schemas.microsoft.com/office/drawing/2014/main" val="20005"/>
                    </a:ext>
                  </a:extLst>
                </a:gridCol>
                <a:gridCol w="754470">
                  <a:extLst>
                    <a:ext uri="{9D8B030D-6E8A-4147-A177-3AD203B41FA5}">
                      <a16:colId xmlns="" xmlns:a16="http://schemas.microsoft.com/office/drawing/2014/main" val="20006"/>
                    </a:ext>
                  </a:extLst>
                </a:gridCol>
                <a:gridCol w="1092501">
                  <a:extLst>
                    <a:ext uri="{9D8B030D-6E8A-4147-A177-3AD203B41FA5}">
                      <a16:colId xmlns="" xmlns:a16="http://schemas.microsoft.com/office/drawing/2014/main" val="20007"/>
                    </a:ext>
                  </a:extLst>
                </a:gridCol>
              </a:tblGrid>
              <a:tr h="287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 PEJABAT PENILAI</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II. PEGAWAI  NEGERI SIPIL YANG DINILAI</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28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dirty="0" smtClean="0">
                          <a:ln>
                            <a:noFill/>
                          </a:ln>
                          <a:solidFill>
                            <a:srgbClr val="0033CC"/>
                          </a:solidFill>
                          <a:effectLst/>
                          <a:latin typeface="Arial Narrow" pitchFamily="34" charset="0"/>
                          <a:cs typeface="Times New Roman" pitchFamily="18" charset="0"/>
                        </a:rPr>
                        <a:t>Drs. Indra Hidayat</a:t>
                      </a:r>
                      <a:endParaRPr kumimoji="0" lang="id-ID" sz="900" b="0" i="0" u="none" strike="noStrike" cap="none" normalizeH="0" baseline="0" noProof="0" dirty="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0033CC"/>
                          </a:solidFill>
                          <a:effectLst/>
                          <a:latin typeface="Arial Narrow" pitchFamily="34" charset="0"/>
                          <a:cs typeface="Times New Roman" pitchFamily="18" charset="0"/>
                        </a:rPr>
                        <a:t>Ali Muktar Raja, S.Sos</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28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19610412.198801.1.099</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19750718.200001.1.099</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28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Penata Tk.I/IIId</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dirty="0" smtClean="0">
                          <a:ln>
                            <a:noFill/>
                          </a:ln>
                          <a:solidFill>
                            <a:srgbClr val="3333CC"/>
                          </a:solidFill>
                          <a:effectLst/>
                          <a:latin typeface="Arial Narrow" pitchFamily="34" charset="0"/>
                          <a:cs typeface="Times New Roman" pitchFamily="18" charset="0"/>
                        </a:rPr>
                        <a:t>Penata/IIIc</a:t>
                      </a:r>
                      <a:endParaRPr kumimoji="0" lang="id-ID" sz="900" b="0" i="0" u="none" strike="noStrike" cap="none" normalizeH="0" baseline="0" noProof="0" dirty="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28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Kepala Subdirektorat Mutasi II</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Kepala Seksi Mutasi IIA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28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Dit. Kepangkatan dan Mutasi</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Dit. Kepangkatan dan Mutasi</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999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III. Kegiatan Tugas Jabatan</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ANGKA KREDIT</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TARGET</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396170">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KUANT/</a:t>
                      </a:r>
                      <a:endParaRPr kumimoji="0" lang="id-ID" sz="1000" b="0" i="0" u="none" strike="noStrike" cap="none" normalizeH="0" baseline="0" noProof="0" smtClean="0">
                        <a:ln>
                          <a:noFill/>
                        </a:ln>
                        <a:solidFill>
                          <a:srgbClr val="33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OUTPUT</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KUAL/ MUTU</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WAKTU</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BIAYA</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6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Kementerian Luar Negeri golru III/d kebawah</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ea typeface="Times New Roman" pitchFamily="18" charset="0"/>
                          <a:cs typeface="Arial" charset="0"/>
                        </a:rPr>
                        <a:t>500 NP</a:t>
                      </a:r>
                      <a:endParaRPr kumimoji="0" lang="id-ID" sz="1000" b="0" i="0" u="none" strike="noStrike" cap="none" normalizeH="0" baseline="0" noProof="0" smtClean="0">
                        <a:ln>
                          <a:noFill/>
                        </a:ln>
                        <a:solidFill>
                          <a:srgbClr val="3333CC"/>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12</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174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Kejaksaan Agunggolru III/d kebawah</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1500 NP</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12</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96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Kementerian Kesehatan golru III/d kebawah</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ea typeface="Times New Roman" pitchFamily="18" charset="0"/>
                          <a:cs typeface="Arial" charset="0"/>
                        </a:rPr>
                        <a:t>1500 NP</a:t>
                      </a:r>
                      <a:endParaRPr kumimoji="0" lang="id-ID" sz="1000" b="0" i="0" u="none" strike="noStrike" cap="none" normalizeH="0" baseline="0" noProof="0" smtClean="0">
                        <a:ln>
                          <a:noFill/>
                        </a:ln>
                        <a:solidFill>
                          <a:srgbClr val="3333CC"/>
                        </a:solidFill>
                        <a:effectLst/>
                        <a:latin typeface="Arial" charset="0"/>
                        <a:ea typeface="Times New Roman" pitchFamily="18"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12</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437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4</a:t>
                      </a:r>
                      <a:endParaRPr kumimoji="0" lang="id-ID" sz="1000" b="0" i="0" u="none" strike="noStrike" cap="none" normalizeH="0" baseline="0" noProof="0" dirty="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Membuat laporan tahunan</a:t>
                      </a:r>
                      <a:endParaRPr kumimoji="0" lang="id-ID" sz="1000" b="0" i="0" u="none" strike="noStrike" cap="none" normalizeH="0" baseline="0" noProof="0" dirty="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dirty="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1 Lap</a:t>
                      </a: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12</a:t>
                      </a: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graphicFrame>
        <p:nvGraphicFramePr>
          <p:cNvPr id="12" name="Group 1994"/>
          <p:cNvGraphicFramePr>
            <a:graphicFrameLocks noGrp="1"/>
          </p:cNvGraphicFramePr>
          <p:nvPr/>
        </p:nvGraphicFramePr>
        <p:xfrm>
          <a:off x="539750" y="5240338"/>
          <a:ext cx="8064500" cy="1646238"/>
        </p:xfrm>
        <a:graphic>
          <a:graphicData uri="http://schemas.openxmlformats.org/drawingml/2006/table">
            <a:tbl>
              <a:tblPr/>
              <a:tblGrid>
                <a:gridCol w="3584575">
                  <a:extLst>
                    <a:ext uri="{9D8B030D-6E8A-4147-A177-3AD203B41FA5}">
                      <a16:colId xmlns="" xmlns:a16="http://schemas.microsoft.com/office/drawing/2014/main" val="20000"/>
                    </a:ext>
                  </a:extLst>
                </a:gridCol>
                <a:gridCol w="895350">
                  <a:extLst>
                    <a:ext uri="{9D8B030D-6E8A-4147-A177-3AD203B41FA5}">
                      <a16:colId xmlns="" xmlns:a16="http://schemas.microsoft.com/office/drawing/2014/main" val="20001"/>
                    </a:ext>
                  </a:extLst>
                </a:gridCol>
                <a:gridCol w="3584575">
                  <a:extLst>
                    <a:ext uri="{9D8B030D-6E8A-4147-A177-3AD203B41FA5}">
                      <a16:colId xmlns="" xmlns:a16="http://schemas.microsoft.com/office/drawing/2014/main" val="20002"/>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smtClean="0">
                        <a:ln>
                          <a:noFill/>
                        </a:ln>
                        <a:solidFill>
                          <a:schemeClr val="tx1"/>
                        </a:solidFill>
                        <a:effectLst/>
                        <a:latin typeface="Arial" charset="0"/>
                      </a:endParaRPr>
                    </a:p>
                  </a:txBody>
                  <a:tcPr marT="45729" marB="4572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Jakarta, </a:t>
                      </a:r>
                      <a:r>
                        <a:rPr kumimoji="0" lang="en-US" sz="1200" b="0" i="0" u="none" strike="noStrike" cap="none" normalizeH="0" baseline="0" noProof="0" dirty="0" smtClean="0">
                          <a:ln>
                            <a:noFill/>
                          </a:ln>
                          <a:solidFill>
                            <a:srgbClr val="0033CC"/>
                          </a:solidFill>
                          <a:effectLst/>
                          <a:latin typeface="Arial Narrow" pitchFamily="34" charset="0"/>
                          <a:cs typeface="Times New Roman" pitchFamily="18" charset="0"/>
                        </a:rPr>
                        <a:t>5</a:t>
                      </a: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Januari 2014</a:t>
                      </a:r>
                      <a:endParaRPr kumimoji="0" lang="id-ID" sz="1200" b="0" i="0" u="none" strike="noStrike" cap="none" normalizeH="0" baseline="0" noProof="0" dirty="0" smtClean="0">
                        <a:ln>
                          <a:noFill/>
                        </a:ln>
                        <a:solidFill>
                          <a:srgbClr val="0033CC"/>
                        </a:solidFill>
                        <a:effectLst/>
                        <a:latin typeface="Arial" charset="0"/>
                      </a:endParaRPr>
                    </a:p>
                  </a:txBody>
                  <a:tcPr marT="45729" marB="45729"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Pejabat Penilai</a:t>
                      </a:r>
                      <a:endParaRPr kumimoji="0" lang="id-ID" sz="1200" b="0" i="0" u="none" strike="noStrike" cap="none" normalizeH="0" baseline="0" noProof="0" dirty="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smtClean="0">
                          <a:ln>
                            <a:noFill/>
                          </a:ln>
                          <a:solidFill>
                            <a:srgbClr val="0033CC"/>
                          </a:solidFill>
                          <a:effectLst/>
                          <a:latin typeface="Arial Narrow" pitchFamily="34" charset="0"/>
                          <a:cs typeface="Times New Roman" pitchFamily="18" charset="0"/>
                        </a:rPr>
                        <a:t>Pegawai Negeri Sipil Yang Dinilai</a:t>
                      </a: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sng" strike="noStrike" cap="none" normalizeH="0" baseline="0" noProof="0" dirty="0" smtClean="0">
                          <a:ln>
                            <a:noFill/>
                          </a:ln>
                          <a:solidFill>
                            <a:srgbClr val="0033CC"/>
                          </a:solidFill>
                          <a:effectLst/>
                          <a:latin typeface="Arial Narrow" pitchFamily="34" charset="0"/>
                          <a:cs typeface="Times New Roman" pitchFamily="18" charset="0"/>
                        </a:rPr>
                        <a:t>(</a:t>
                      </a: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Drs. Indra Hidayat</a:t>
                      </a:r>
                      <a:r>
                        <a:rPr kumimoji="0" lang="id-ID" sz="1200" b="0" i="0" u="none" strike="noStrike" cap="none" normalizeH="0" baseline="0" noProof="0" dirty="0" smtClean="0">
                          <a:ln>
                            <a:noFill/>
                          </a:ln>
                          <a:solidFill>
                            <a:srgbClr val="0033CC"/>
                          </a:solidFill>
                          <a:effectLst/>
                          <a:latin typeface="Arial" charset="0"/>
                          <a:cs typeface="Times New Roman" pitchFamily="18" charset="0"/>
                        </a:rPr>
                        <a:t>)</a:t>
                      </a:r>
                      <a:endParaRPr kumimoji="0" lang="id-ID" sz="1200" b="0" i="0" u="none" strike="noStrike" cap="none" normalizeH="0" baseline="0" noProof="0" dirty="0" smtClean="0">
                        <a:ln>
                          <a:noFill/>
                        </a:ln>
                        <a:solidFill>
                          <a:srgbClr val="3333CC"/>
                        </a:solidFill>
                        <a:effectLst/>
                        <a:latin typeface="Arial Narrow" pitchFamily="34"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none" strike="noStrike" cap="none" normalizeH="0" baseline="0" noProof="0" smtClean="0">
                          <a:ln>
                            <a:noFill/>
                          </a:ln>
                          <a:solidFill>
                            <a:srgbClr val="0033CC"/>
                          </a:solidFill>
                          <a:effectLst/>
                          <a:latin typeface="Arial Narrow" pitchFamily="34" charset="0"/>
                          <a:cs typeface="Times New Roman" pitchFamily="18" charset="0"/>
                        </a:rPr>
                        <a:t>(Ali Muktar Raja, S.Sos)</a:t>
                      </a: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2743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smtClean="0">
                          <a:ln>
                            <a:noFill/>
                          </a:ln>
                          <a:solidFill>
                            <a:srgbClr val="3333CC"/>
                          </a:solidFill>
                          <a:effectLst/>
                          <a:latin typeface="Arial Narrow" pitchFamily="34" charset="0"/>
                        </a:rPr>
                        <a:t>19610412.198801.1.099</a:t>
                      </a:r>
                    </a:p>
                  </a:txBody>
                  <a:tcPr marT="45729" marB="4572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smtClean="0">
                          <a:ln>
                            <a:noFill/>
                          </a:ln>
                          <a:solidFill>
                            <a:srgbClr val="3333CC"/>
                          </a:solidFill>
                          <a:effectLst/>
                          <a:latin typeface="Arial Narrow" pitchFamily="34" charset="0"/>
                          <a:cs typeface="Times New Roman" pitchFamily="18" charset="0"/>
                        </a:rPr>
                        <a:t>19750718.200001.1.099</a:t>
                      </a:r>
                      <a:endParaRPr kumimoji="0" lang="id-ID" sz="1200" b="0" i="0" u="none" strike="noStrike" cap="none" normalizeH="0" baseline="0" noProof="0" dirty="0" smtClean="0">
                        <a:ln>
                          <a:noFill/>
                        </a:ln>
                        <a:solidFill>
                          <a:srgbClr val="3333CC"/>
                        </a:solidFill>
                        <a:effectLst/>
                        <a:latin typeface="Arial Narrow" pitchFamily="34" charset="0"/>
                      </a:endParaRPr>
                    </a:p>
                  </a:txBody>
                  <a:tcPr marT="45729" marB="45729"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16474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348038" y="30163"/>
            <a:ext cx="239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id-ID" sz="1200" b="1">
                <a:solidFill>
                  <a:srgbClr val="0033CC"/>
                </a:solidFill>
                <a:cs typeface="Times New Roman" panose="02020603050405020304" pitchFamily="18" charset="0"/>
              </a:rPr>
              <a:t>PENILAIAN SASARAN KERJA </a:t>
            </a:r>
            <a:endParaRPr lang="en-US" altLang="id-ID" sz="1200">
              <a:solidFill>
                <a:srgbClr val="0033CC"/>
              </a:solidFill>
            </a:endParaRPr>
          </a:p>
          <a:p>
            <a:pPr algn="ctr"/>
            <a:r>
              <a:rPr lang="id-ID" altLang="id-ID" sz="1200" b="1">
                <a:solidFill>
                  <a:srgbClr val="0033CC"/>
                </a:solidFill>
                <a:cs typeface="Times New Roman" panose="02020603050405020304" pitchFamily="18" charset="0"/>
              </a:rPr>
              <a:t>PEGAWAI NEGERI SIPIL</a:t>
            </a:r>
            <a:endParaRPr lang="en-US" altLang="id-ID" sz="1200">
              <a:solidFill>
                <a:srgbClr val="0033CC"/>
              </a:solidFill>
            </a:endParaRPr>
          </a:p>
        </p:txBody>
      </p:sp>
      <p:graphicFrame>
        <p:nvGraphicFramePr>
          <p:cNvPr id="6" name="Group 1059"/>
          <p:cNvGraphicFramePr>
            <a:graphicFrameLocks noGrp="1"/>
          </p:cNvGraphicFramePr>
          <p:nvPr/>
        </p:nvGraphicFramePr>
        <p:xfrm>
          <a:off x="144463" y="941388"/>
          <a:ext cx="8964613" cy="4398962"/>
        </p:xfrm>
        <a:graphic>
          <a:graphicData uri="http://schemas.openxmlformats.org/drawingml/2006/table">
            <a:tbl>
              <a:tblPr/>
              <a:tblGrid>
                <a:gridCol w="502177">
                  <a:extLst>
                    <a:ext uri="{9D8B030D-6E8A-4147-A177-3AD203B41FA5}">
                      <a16:colId xmlns="" xmlns:a16="http://schemas.microsoft.com/office/drawing/2014/main" val="20000"/>
                    </a:ext>
                  </a:extLst>
                </a:gridCol>
                <a:gridCol w="1773475">
                  <a:extLst>
                    <a:ext uri="{9D8B030D-6E8A-4147-A177-3AD203B41FA5}">
                      <a16:colId xmlns="" xmlns:a16="http://schemas.microsoft.com/office/drawing/2014/main" val="20001"/>
                    </a:ext>
                  </a:extLst>
                </a:gridCol>
                <a:gridCol w="251340">
                  <a:extLst>
                    <a:ext uri="{9D8B030D-6E8A-4147-A177-3AD203B41FA5}">
                      <a16:colId xmlns="" xmlns:a16="http://schemas.microsoft.com/office/drawing/2014/main" val="20002"/>
                    </a:ext>
                  </a:extLst>
                </a:gridCol>
                <a:gridCol w="503857">
                  <a:extLst>
                    <a:ext uri="{9D8B030D-6E8A-4147-A177-3AD203B41FA5}">
                      <a16:colId xmlns="" xmlns:a16="http://schemas.microsoft.com/office/drawing/2014/main" val="20003"/>
                    </a:ext>
                  </a:extLst>
                </a:gridCol>
                <a:gridCol w="502177">
                  <a:extLst>
                    <a:ext uri="{9D8B030D-6E8A-4147-A177-3AD203B41FA5}">
                      <a16:colId xmlns="" xmlns:a16="http://schemas.microsoft.com/office/drawing/2014/main" val="20004"/>
                    </a:ext>
                  </a:extLst>
                </a:gridCol>
                <a:gridCol w="502178">
                  <a:extLst>
                    <a:ext uri="{9D8B030D-6E8A-4147-A177-3AD203B41FA5}">
                      <a16:colId xmlns="" xmlns:a16="http://schemas.microsoft.com/office/drawing/2014/main" val="20005"/>
                    </a:ext>
                  </a:extLst>
                </a:gridCol>
                <a:gridCol w="529049">
                  <a:extLst>
                    <a:ext uri="{9D8B030D-6E8A-4147-A177-3AD203B41FA5}">
                      <a16:colId xmlns="" xmlns:a16="http://schemas.microsoft.com/office/drawing/2014/main" val="20006"/>
                    </a:ext>
                  </a:extLst>
                </a:gridCol>
                <a:gridCol w="475308">
                  <a:extLst>
                    <a:ext uri="{9D8B030D-6E8A-4147-A177-3AD203B41FA5}">
                      <a16:colId xmlns="" xmlns:a16="http://schemas.microsoft.com/office/drawing/2014/main" val="20007"/>
                    </a:ext>
                  </a:extLst>
                </a:gridCol>
                <a:gridCol w="544168">
                  <a:extLst>
                    <a:ext uri="{9D8B030D-6E8A-4147-A177-3AD203B41FA5}">
                      <a16:colId xmlns="" xmlns:a16="http://schemas.microsoft.com/office/drawing/2014/main" val="20008"/>
                    </a:ext>
                  </a:extLst>
                </a:gridCol>
                <a:gridCol w="440037">
                  <a:extLst>
                    <a:ext uri="{9D8B030D-6E8A-4147-A177-3AD203B41FA5}">
                      <a16:colId xmlns="" xmlns:a16="http://schemas.microsoft.com/office/drawing/2014/main" val="20009"/>
                    </a:ext>
                  </a:extLst>
                </a:gridCol>
                <a:gridCol w="564319">
                  <a:extLst>
                    <a:ext uri="{9D8B030D-6E8A-4147-A177-3AD203B41FA5}">
                      <a16:colId xmlns="" xmlns:a16="http://schemas.microsoft.com/office/drawing/2014/main" val="20010"/>
                    </a:ext>
                  </a:extLst>
                </a:gridCol>
                <a:gridCol w="540807">
                  <a:extLst>
                    <a:ext uri="{9D8B030D-6E8A-4147-A177-3AD203B41FA5}">
                      <a16:colId xmlns="" xmlns:a16="http://schemas.microsoft.com/office/drawing/2014/main" val="20011"/>
                    </a:ext>
                  </a:extLst>
                </a:gridCol>
                <a:gridCol w="1095052">
                  <a:extLst>
                    <a:ext uri="{9D8B030D-6E8A-4147-A177-3AD203B41FA5}">
                      <a16:colId xmlns="" xmlns:a16="http://schemas.microsoft.com/office/drawing/2014/main" val="20012"/>
                    </a:ext>
                  </a:extLst>
                </a:gridCol>
                <a:gridCol w="740669">
                  <a:extLst>
                    <a:ext uri="{9D8B030D-6E8A-4147-A177-3AD203B41FA5}">
                      <a16:colId xmlns="" xmlns:a16="http://schemas.microsoft.com/office/drawing/2014/main" val="20013"/>
                    </a:ext>
                  </a:extLst>
                </a:gridCol>
              </a:tblGrid>
              <a:tr h="24388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rgbClr val="0033CC"/>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NO</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I. Kegiatan Tugas Jabatan</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TARGET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REALISASI</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PENGHITUNGAN</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NILAI</a:t>
                      </a:r>
                      <a:endParaRPr kumimoji="0" lang="en-US"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CAPAIAN</a:t>
                      </a:r>
                      <a:endParaRPr kumimoji="0" lang="en-US"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SKP</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353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Kuant/output</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182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4</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5</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7</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8</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9</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10</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11</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13</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14</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2"/>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Kementerian Luar Negeri golru III/d kebawah</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500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250 NP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rPr>
                        <a:t>6</a:t>
                      </a:r>
                      <a:endParaRPr kumimoji="0" lang="id-ID" sz="1000" b="0" i="0" u="none" strike="noStrike" cap="none" normalizeH="0" baseline="0" dirty="0" smtClean="0">
                        <a:ln>
                          <a:noFill/>
                        </a:ln>
                        <a:solidFill>
                          <a:srgbClr val="0033CC"/>
                        </a:solidFill>
                        <a:effectLst/>
                        <a:latin typeface="Arial Narrow" pitchFamily="34"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250 NP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276*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92</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Kejaksaan Agunggolru III/d kebawah</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1500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750 NP</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12</a:t>
                      </a:r>
                      <a:endParaRPr kumimoji="0" lang="en-US" sz="1000" b="0" i="0" u="none" strike="noStrike" cap="none" normalizeH="0" baseline="0" dirty="0" smtClean="0">
                        <a:ln>
                          <a:noFill/>
                        </a:ln>
                        <a:solidFill>
                          <a:srgbClr val="0033CC"/>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700 NP</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269,33</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8</a:t>
                      </a: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9,78</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Menyelesaikan nota persetujuan KP Kementerian Kesehatan golru III/d kebawah</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1500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750</a:t>
                      </a:r>
                      <a:r>
                        <a:rPr kumimoji="0" lang="sv-SE" sz="11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 </a:t>
                      </a: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NP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12</a:t>
                      </a:r>
                      <a:endParaRPr kumimoji="0" lang="en-US" sz="1000" b="0" i="0" u="none" strike="noStrike" cap="none" normalizeH="0" baseline="0" dirty="0" smtClean="0">
                        <a:ln>
                          <a:noFill/>
                        </a:ln>
                        <a:solidFill>
                          <a:srgbClr val="0033CC"/>
                        </a:solidFill>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600 NP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256,00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85,33</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34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4</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Membuat laporan tahunan</a:t>
                      </a:r>
                      <a:r>
                        <a:rPr kumimoji="0" lang="en-US" sz="1000" b="0" i="0" u="none" strike="noStrike" cap="none" normalizeH="0" baseline="0" noProof="0" dirty="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dirty="0" smtClean="0">
                        <a:ln>
                          <a:noFill/>
                        </a:ln>
                        <a:solidFill>
                          <a:srgbClr val="33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cs typeface="Times New Roman" pitchFamily="18" charset="0"/>
                        </a:rPr>
                        <a:t>1 lap</a:t>
                      </a:r>
                      <a:endParaRPr kumimoji="0" lang="sv-SE"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sv-SE"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0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II. Tugas Tambahan dan Kreativitas :</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4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 Tugas Tambahan</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4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b. Kreativitas</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74366">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NILAI CAPAIAN SKP</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8</a:t>
                      </a:r>
                      <a:r>
                        <a:rPr kumimoji="0" lang="en-US" sz="1200" b="1" i="0" u="none" strike="noStrike" cap="none" normalizeH="0" baseline="0" dirty="0" smtClean="0">
                          <a:ln>
                            <a:noFill/>
                          </a:ln>
                          <a:solidFill>
                            <a:srgbClr val="0033CC"/>
                          </a:solidFill>
                          <a:effectLst/>
                          <a:latin typeface="Arial Narrow" pitchFamily="34" charset="0"/>
                          <a:cs typeface="Times New Roman" pitchFamily="18" charset="0"/>
                        </a:rPr>
                        <a:t>9</a:t>
                      </a: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,0</a:t>
                      </a:r>
                      <a:r>
                        <a:rPr kumimoji="0" lang="en-US" sz="1200" b="1" i="0" u="none" strike="noStrike" cap="none" normalizeH="0" baseline="0" dirty="0" smtClean="0">
                          <a:ln>
                            <a:noFill/>
                          </a:ln>
                          <a:solidFill>
                            <a:srgbClr val="0033CC"/>
                          </a:solidFill>
                          <a:effectLst/>
                          <a:latin typeface="Arial Narrow" pitchFamily="34" charset="0"/>
                          <a:cs typeface="Times New Roman" pitchFamily="18" charset="0"/>
                        </a:rPr>
                        <a:t>4</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74366">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(Baik)</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graphicFrame>
        <p:nvGraphicFramePr>
          <p:cNvPr id="7" name="Group 1060"/>
          <p:cNvGraphicFramePr>
            <a:graphicFrameLocks noGrp="1"/>
          </p:cNvGraphicFramePr>
          <p:nvPr/>
        </p:nvGraphicFramePr>
        <p:xfrm>
          <a:off x="3043238" y="5413375"/>
          <a:ext cx="5715000" cy="1309836"/>
        </p:xfrm>
        <a:graphic>
          <a:graphicData uri="http://schemas.openxmlformats.org/drawingml/2006/table">
            <a:tbl>
              <a:tblPr/>
              <a:tblGrid>
                <a:gridCol w="3200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tblGrid>
              <a:tr h="2729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9" marB="45709"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Jakarta, </a:t>
                      </a:r>
                      <a:r>
                        <a:rPr kumimoji="0" lang="en-US" sz="1000" b="0" i="0" u="none" strike="noStrike" cap="none" normalizeH="0" baseline="0" dirty="0" smtClean="0">
                          <a:ln>
                            <a:noFill/>
                          </a:ln>
                          <a:solidFill>
                            <a:srgbClr val="0033CC"/>
                          </a:solidFill>
                          <a:effectLst/>
                          <a:latin typeface="Times New Roman" pitchFamily="18" charset="0"/>
                          <a:cs typeface="Times New Roman" pitchFamily="18" charset="0"/>
                        </a:rPr>
                        <a:t> 30 </a:t>
                      </a:r>
                      <a:r>
                        <a:rPr kumimoji="0" lang="en-US" sz="1000" b="0" i="0" u="none" strike="noStrike" cap="none" normalizeH="0" baseline="0" dirty="0" err="1" smtClean="0">
                          <a:ln>
                            <a:noFill/>
                          </a:ln>
                          <a:solidFill>
                            <a:srgbClr val="0033CC"/>
                          </a:solidFill>
                          <a:effectLst/>
                          <a:latin typeface="Times New Roman" pitchFamily="18" charset="0"/>
                          <a:cs typeface="Times New Roman" pitchFamily="18" charset="0"/>
                        </a:rPr>
                        <a:t>Juni</a:t>
                      </a:r>
                      <a:r>
                        <a:rPr kumimoji="0" lang="en-US" sz="1000" b="0" i="0" u="none" strike="noStrike" cap="none" normalizeH="0" baseline="0" dirty="0" smtClean="0">
                          <a:ln>
                            <a:noFill/>
                          </a:ln>
                          <a:solidFill>
                            <a:srgbClr val="0033CC"/>
                          </a:solidFill>
                          <a:effectLst/>
                          <a:latin typeface="Times New Roman" pitchFamily="18" charset="0"/>
                          <a:cs typeface="Times New Roman" pitchFamily="18" charset="0"/>
                        </a:rPr>
                        <a:t> 201</a:t>
                      </a: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4</a:t>
                      </a:r>
                      <a:endParaRPr kumimoji="0" lang="id-ID" sz="1000" b="0" i="0" u="none" strike="noStrike" cap="none" normalizeH="0" baseline="0" dirty="0" smtClean="0">
                        <a:ln>
                          <a:noFill/>
                        </a:ln>
                        <a:solidFill>
                          <a:srgbClr val="0033CC"/>
                        </a:solidFill>
                        <a:effectLst/>
                        <a:latin typeface="Arial" charset="0"/>
                      </a:endParaRPr>
                    </a:p>
                  </a:txBody>
                  <a:tcPr marT="45709" marB="45709"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548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9" marB="45709"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Pejabat Penila</a:t>
                      </a:r>
                      <a:r>
                        <a:rPr kumimoji="0" lang="en-US" sz="1000" b="0" i="0" u="none" strike="noStrike" cap="none" normalizeH="0" baseline="0" dirty="0" err="1" smtClean="0">
                          <a:ln>
                            <a:noFill/>
                          </a:ln>
                          <a:solidFill>
                            <a:srgbClr val="0033CC"/>
                          </a:solidFill>
                          <a:effectLst/>
                          <a:latin typeface="Times New Roman" pitchFamily="18" charset="0"/>
                          <a:cs typeface="Times New Roman" pitchFamily="18" charset="0"/>
                        </a:rPr>
                        <a:t>i</a:t>
                      </a: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T="45709" marB="4570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43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T="45709" marB="45709"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000" b="0" i="0" u="sng" strike="noStrike" cap="none" normalizeH="0" baseline="0" noProof="0" dirty="0" smtClean="0">
                          <a:ln>
                            <a:noFill/>
                          </a:ln>
                          <a:solidFill>
                            <a:srgbClr val="0033CC"/>
                          </a:solidFill>
                          <a:effectLst/>
                          <a:latin typeface="Arial Narrow" pitchFamily="34" charset="0"/>
                          <a:cs typeface="Times New Roman" pitchFamily="18" charset="0"/>
                        </a:rPr>
                        <a:t>(</a:t>
                      </a:r>
                      <a:r>
                        <a:rPr kumimoji="0" lang="id-ID" sz="1000" b="0" i="0" u="none" strike="noStrike" cap="none" normalizeH="0" baseline="0" noProof="0" dirty="0" smtClean="0">
                          <a:ln>
                            <a:noFill/>
                          </a:ln>
                          <a:solidFill>
                            <a:srgbClr val="0033CC"/>
                          </a:solidFill>
                          <a:effectLst/>
                          <a:latin typeface="Arial Narrow" pitchFamily="34" charset="0"/>
                          <a:cs typeface="Times New Roman" pitchFamily="18" charset="0"/>
                        </a:rPr>
                        <a:t>Drs. Indra Hidayat</a:t>
                      </a:r>
                      <a:r>
                        <a:rPr kumimoji="0" lang="id-ID" sz="1000" b="0" i="0" u="none" strike="noStrike" cap="none" normalizeH="0" baseline="0" noProof="0" dirty="0" smtClean="0">
                          <a:ln>
                            <a:noFill/>
                          </a:ln>
                          <a:solidFill>
                            <a:srgbClr val="0033CC"/>
                          </a:solidFill>
                          <a:effectLst/>
                          <a:latin typeface="Arial" charset="0"/>
                          <a:cs typeface="Times New Roman" pitchFamily="18" charset="0"/>
                        </a:rPr>
                        <a:t>)</a:t>
                      </a:r>
                      <a:endParaRPr kumimoji="0" lang="id-ID" sz="1000" b="0" i="0" u="none" strike="noStrike" cap="none" normalizeH="0" baseline="0" noProof="0" dirty="0" smtClean="0">
                        <a:ln>
                          <a:noFill/>
                        </a:ln>
                        <a:solidFill>
                          <a:srgbClr val="3333CC"/>
                        </a:solidFill>
                        <a:effectLst/>
                        <a:latin typeface="Arial Narrow" pitchFamily="34" charset="0"/>
                      </a:endParaRPr>
                    </a:p>
                  </a:txBody>
                  <a:tcPr marT="45709" marB="4570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44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T="45709" marB="45709"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000" b="0" i="0" u="none" strike="noStrike" cap="none" normalizeH="0" baseline="0" noProof="0" dirty="0" smtClean="0">
                          <a:ln>
                            <a:noFill/>
                          </a:ln>
                          <a:solidFill>
                            <a:srgbClr val="3333CC"/>
                          </a:solidFill>
                          <a:effectLst/>
                          <a:latin typeface="Arial Narrow" pitchFamily="34" charset="0"/>
                        </a:rPr>
                        <a:t>19610412.198801.1.099</a:t>
                      </a:r>
                      <a:endParaRPr kumimoji="0" lang="id-ID" sz="1000" b="0" i="0" u="none" strike="noStrike" cap="none" normalizeH="0" baseline="0" dirty="0" smtClean="0">
                        <a:ln>
                          <a:noFill/>
                        </a:ln>
                        <a:solidFill>
                          <a:srgbClr val="0033CC"/>
                        </a:solidFill>
                        <a:effectLst/>
                        <a:latin typeface="Arial" charset="0"/>
                      </a:endParaRPr>
                    </a:p>
                  </a:txBody>
                  <a:tcPr marT="45709" marB="45709"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40097" name="Text Box 1057"/>
          <p:cNvSpPr txBox="1">
            <a:spLocks noChangeArrowheads="1"/>
          </p:cNvSpPr>
          <p:nvPr/>
        </p:nvSpPr>
        <p:spPr bwMode="auto">
          <a:xfrm>
            <a:off x="195263" y="622300"/>
            <a:ext cx="43767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d-ID" altLang="id-ID" sz="1200">
                <a:solidFill>
                  <a:srgbClr val="0033CC"/>
                </a:solidFill>
              </a:rPr>
              <a:t>Jangka waktu penilaian 5 Januari s/d </a:t>
            </a:r>
            <a:r>
              <a:rPr lang="en-US" altLang="id-ID" sz="1200">
                <a:solidFill>
                  <a:srgbClr val="0033CC"/>
                </a:solidFill>
              </a:rPr>
              <a:t>30 Juni 201</a:t>
            </a:r>
            <a:r>
              <a:rPr lang="id-ID" altLang="id-ID" sz="1200">
                <a:solidFill>
                  <a:srgbClr val="0033CC"/>
                </a:solidFill>
              </a:rPr>
              <a:t>4</a:t>
            </a:r>
          </a:p>
        </p:txBody>
      </p:sp>
      <p:cxnSp>
        <p:nvCxnSpPr>
          <p:cNvPr id="11" name="Straight Connector 10"/>
          <p:cNvCxnSpPr/>
          <p:nvPr/>
        </p:nvCxnSpPr>
        <p:spPr>
          <a:xfrm>
            <a:off x="2819400" y="1703388"/>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49563" y="1865313"/>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49563" y="25146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1438" y="192405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1438" y="2589213"/>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7150" y="32226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3750" y="3724275"/>
            <a:ext cx="12192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68613" y="314007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9088" y="37941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89313" y="3794125"/>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76675" y="3811588"/>
            <a:ext cx="15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3751263"/>
            <a:ext cx="152400"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914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1450" y="187325"/>
            <a:ext cx="6477000" cy="685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0963" name="Title 1"/>
          <p:cNvSpPr>
            <a:spLocks noGrp="1"/>
          </p:cNvSpPr>
          <p:nvPr>
            <p:ph type="title"/>
          </p:nvPr>
        </p:nvSpPr>
        <p:spPr>
          <a:xfrm>
            <a:off x="228600" y="211138"/>
            <a:ext cx="6324600" cy="609600"/>
          </a:xfrm>
        </p:spPr>
        <p:txBody>
          <a:bodyPr>
            <a:normAutofit fontScale="90000"/>
          </a:bodyPr>
          <a:lstStyle/>
          <a:p>
            <a:pPr algn="just"/>
            <a:r>
              <a:rPr lang="fi-FI" altLang="id-ID" sz="1400" smtClean="0">
                <a:latin typeface="Aharoni" panose="02010803020104030203" pitchFamily="2" charset="-79"/>
                <a:cs typeface="Aharoni" panose="02010803020104030203" pitchFamily="2" charset="-79"/>
              </a:rPr>
              <a:t/>
            </a:r>
            <a:br>
              <a:rPr lang="fi-FI" altLang="id-ID" sz="1400" smtClean="0">
                <a:latin typeface="Aharoni" panose="02010803020104030203" pitchFamily="2" charset="-79"/>
                <a:cs typeface="Aharoni" panose="02010803020104030203" pitchFamily="2" charset="-79"/>
              </a:rPr>
            </a:br>
            <a:r>
              <a:rPr lang="fi-FI" altLang="id-ID" sz="1400" smtClean="0">
                <a:latin typeface="Aharoni" panose="02010803020104030203" pitchFamily="2" charset="-79"/>
                <a:cs typeface="Aharoni" panose="02010803020104030203" pitchFamily="2" charset="-79"/>
              </a:rPr>
              <a:t>Pada unit kerja baru Sdr. Ali Muktar Raja, S.Sos., menyusun SKP yang baru untuk periode Juli sampai dengan Desember </a:t>
            </a:r>
            <a:r>
              <a:rPr lang="id-ID" altLang="id-ID" sz="1400" smtClean="0">
                <a:latin typeface="Aharoni" panose="02010803020104030203" pitchFamily="2" charset="-79"/>
                <a:cs typeface="Aharoni" panose="02010803020104030203" pitchFamily="2" charset="-79"/>
              </a:rPr>
              <a:t>2</a:t>
            </a:r>
            <a:r>
              <a:rPr lang="fi-FI" altLang="id-ID" sz="1400" smtClean="0">
                <a:latin typeface="Aharoni" panose="02010803020104030203" pitchFamily="2" charset="-79"/>
                <a:cs typeface="Aharoni" panose="02010803020104030203" pitchFamily="2" charset="-79"/>
              </a:rPr>
              <a:t>014, sebagai berikut:</a:t>
            </a:r>
            <a:r>
              <a:rPr lang="en-US" altLang="id-ID" sz="1400" smtClean="0">
                <a:latin typeface="Aharoni" panose="02010803020104030203" pitchFamily="2" charset="-79"/>
                <a:cs typeface="Aharoni" panose="02010803020104030203" pitchFamily="2" charset="-79"/>
              </a:rPr>
              <a:t/>
            </a:r>
            <a:br>
              <a:rPr lang="en-US" altLang="id-ID" sz="1400" smtClean="0">
                <a:latin typeface="Aharoni" panose="02010803020104030203" pitchFamily="2" charset="-79"/>
                <a:cs typeface="Aharoni" panose="02010803020104030203" pitchFamily="2" charset="-79"/>
              </a:rPr>
            </a:br>
            <a:endParaRPr lang="en-US" altLang="id-ID" sz="1400" smtClean="0">
              <a:latin typeface="Aharoni" panose="02010803020104030203" pitchFamily="2" charset="-79"/>
              <a:cs typeface="Aharoni" panose="02010803020104030203" pitchFamily="2" charset="-79"/>
            </a:endParaRPr>
          </a:p>
        </p:txBody>
      </p:sp>
      <p:sp>
        <p:nvSpPr>
          <p:cNvPr id="40964" name="Text Box 781"/>
          <p:cNvSpPr txBox="1">
            <a:spLocks noChangeArrowheads="1"/>
          </p:cNvSpPr>
          <p:nvPr/>
        </p:nvSpPr>
        <p:spPr bwMode="auto">
          <a:xfrm>
            <a:off x="2311400" y="996950"/>
            <a:ext cx="43926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400" b="1">
                <a:solidFill>
                  <a:srgbClr val="0033CC"/>
                </a:solidFill>
              </a:rPr>
              <a:t>FORMULIR SASARAN KERJA</a:t>
            </a:r>
          </a:p>
          <a:p>
            <a:pPr algn="ctr" eaLnBrk="1" hangingPunct="1">
              <a:spcBef>
                <a:spcPct val="50000"/>
              </a:spcBef>
            </a:pPr>
            <a:r>
              <a:rPr lang="en-US" altLang="id-ID" sz="1400" b="1">
                <a:solidFill>
                  <a:srgbClr val="0033CC"/>
                </a:solidFill>
              </a:rPr>
              <a:t>PEGAWAI NEGERI SIPIL</a:t>
            </a:r>
          </a:p>
        </p:txBody>
      </p:sp>
      <p:graphicFrame>
        <p:nvGraphicFramePr>
          <p:cNvPr id="8" name="Group 1996"/>
          <p:cNvGraphicFramePr>
            <a:graphicFrameLocks noGrp="1"/>
          </p:cNvGraphicFramePr>
          <p:nvPr/>
        </p:nvGraphicFramePr>
        <p:xfrm>
          <a:off x="304800" y="1657350"/>
          <a:ext cx="8534399" cy="3427719"/>
        </p:xfrm>
        <a:graphic>
          <a:graphicData uri="http://schemas.openxmlformats.org/drawingml/2006/table">
            <a:tbl>
              <a:tblPr/>
              <a:tblGrid>
                <a:gridCol w="585455">
                  <a:extLst>
                    <a:ext uri="{9D8B030D-6E8A-4147-A177-3AD203B41FA5}">
                      <a16:colId xmlns="" xmlns:a16="http://schemas.microsoft.com/office/drawing/2014/main" val="20000"/>
                    </a:ext>
                  </a:extLst>
                </a:gridCol>
                <a:gridCol w="1491516">
                  <a:extLst>
                    <a:ext uri="{9D8B030D-6E8A-4147-A177-3AD203B41FA5}">
                      <a16:colId xmlns="" xmlns:a16="http://schemas.microsoft.com/office/drawing/2014/main" val="20001"/>
                    </a:ext>
                  </a:extLst>
                </a:gridCol>
                <a:gridCol w="1700607">
                  <a:extLst>
                    <a:ext uri="{9D8B030D-6E8A-4147-A177-3AD203B41FA5}">
                      <a16:colId xmlns="" xmlns:a16="http://schemas.microsoft.com/office/drawing/2014/main" val="20002"/>
                    </a:ext>
                  </a:extLst>
                </a:gridCol>
                <a:gridCol w="756212">
                  <a:extLst>
                    <a:ext uri="{9D8B030D-6E8A-4147-A177-3AD203B41FA5}">
                      <a16:colId xmlns="" xmlns:a16="http://schemas.microsoft.com/office/drawing/2014/main" val="20003"/>
                    </a:ext>
                  </a:extLst>
                </a:gridCol>
                <a:gridCol w="1482804">
                  <a:extLst>
                    <a:ext uri="{9D8B030D-6E8A-4147-A177-3AD203B41FA5}">
                      <a16:colId xmlns="" xmlns:a16="http://schemas.microsoft.com/office/drawing/2014/main" val="20004"/>
                    </a:ext>
                  </a:extLst>
                </a:gridCol>
                <a:gridCol w="670834">
                  <a:extLst>
                    <a:ext uri="{9D8B030D-6E8A-4147-A177-3AD203B41FA5}">
                      <a16:colId xmlns="" xmlns:a16="http://schemas.microsoft.com/office/drawing/2014/main" val="20005"/>
                    </a:ext>
                  </a:extLst>
                </a:gridCol>
                <a:gridCol w="754470">
                  <a:extLst>
                    <a:ext uri="{9D8B030D-6E8A-4147-A177-3AD203B41FA5}">
                      <a16:colId xmlns="" xmlns:a16="http://schemas.microsoft.com/office/drawing/2014/main" val="20006"/>
                    </a:ext>
                  </a:extLst>
                </a:gridCol>
                <a:gridCol w="1092501">
                  <a:extLst>
                    <a:ext uri="{9D8B030D-6E8A-4147-A177-3AD203B41FA5}">
                      <a16:colId xmlns="" xmlns:a16="http://schemas.microsoft.com/office/drawing/2014/main" val="20007"/>
                    </a:ext>
                  </a:extLst>
                </a:gridCol>
              </a:tblGrid>
              <a:tr h="287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dirty="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 PEJABAT PENILAI</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II. PEGAWAI  NEGERI SIPIL YANG DINILAI</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28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0033CC"/>
                          </a:solidFill>
                          <a:effectLst/>
                          <a:latin typeface="Arial Narrow" pitchFamily="34" charset="0"/>
                          <a:cs typeface="Times New Roman" pitchFamily="18" charset="0"/>
                        </a:rPr>
                        <a:t>Drs. Indira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Nama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0033CC"/>
                          </a:solidFill>
                          <a:effectLst/>
                          <a:latin typeface="Arial Narrow" pitchFamily="34" charset="0"/>
                          <a:cs typeface="Times New Roman" pitchFamily="18" charset="0"/>
                        </a:rPr>
                        <a:t>Ali Muktar Raja, S.Sos</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28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19600211. 198401.2.099</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NIP</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19750718.200001.1.099</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28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Pembina/IVa</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Pangkat/Gol.Ruang</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Penata/IIIc</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28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Kabag Perbendaharaan</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4</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Jabatan</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Kepala Seksi Mutasi IIA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28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Biro Keuangan</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5</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cs typeface="Times New Roman" pitchFamily="18" charset="0"/>
                        </a:rPr>
                        <a:t>Unit Kerja</a:t>
                      </a:r>
                      <a:endParaRPr kumimoji="0" lang="id-ID" sz="900" b="0" i="0" u="none" strike="noStrike" cap="none" normalizeH="0" baseline="0" noProof="0" smtClean="0">
                        <a:ln>
                          <a:noFill/>
                        </a:ln>
                        <a:solidFill>
                          <a:srgbClr val="3333CC"/>
                        </a:solidFill>
                        <a:effectLst/>
                        <a:latin typeface="Arial Narrow"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900" b="0" i="0" u="none" strike="noStrike" cap="none" normalizeH="0" baseline="0" noProof="0" smtClean="0">
                          <a:ln>
                            <a:noFill/>
                          </a:ln>
                          <a:solidFill>
                            <a:srgbClr val="3333CC"/>
                          </a:solidFill>
                          <a:effectLst/>
                          <a:latin typeface="Arial Narrow" pitchFamily="34" charset="0"/>
                        </a:rPr>
                        <a:t>Dit. Kepangkatan dan Mutasi</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9998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NO</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III. Kegiatan Tugas Jabatan</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ANGKA KREDIT</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noProof="0" smtClean="0">
                          <a:ln>
                            <a:noFill/>
                          </a:ln>
                          <a:solidFill>
                            <a:srgbClr val="3333CC"/>
                          </a:solidFill>
                          <a:effectLst/>
                          <a:latin typeface="Arial Narrow" pitchFamily="34" charset="0"/>
                          <a:cs typeface="Times New Roman" pitchFamily="18" charset="0"/>
                        </a:rPr>
                        <a:t>TARGET</a:t>
                      </a:r>
                      <a:endParaRPr kumimoji="0" lang="id-ID" sz="12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396166">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KUANT/</a:t>
                      </a:r>
                      <a:endParaRPr kumimoji="0" lang="id-ID" sz="1000" b="0" i="0" u="none" strike="noStrike" cap="none" normalizeH="0" baseline="0" noProof="0" smtClean="0">
                        <a:ln>
                          <a:noFill/>
                        </a:ln>
                        <a:solidFill>
                          <a:srgbClr val="33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OUTPUT</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KUAL/ MUTU</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WAKTU</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noProof="0" smtClean="0">
                          <a:ln>
                            <a:noFill/>
                          </a:ln>
                          <a:solidFill>
                            <a:srgbClr val="3333CC"/>
                          </a:solidFill>
                          <a:effectLst/>
                          <a:latin typeface="Arial Narrow" pitchFamily="34" charset="0"/>
                          <a:cs typeface="Times New Roman" pitchFamily="18" charset="0"/>
                        </a:rPr>
                        <a:t>BIAYA</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6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Memeriksa kelengkapan dan menganalisa SPP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ea typeface="Times New Roman" pitchFamily="18" charset="0"/>
                          <a:cs typeface="Arial" charset="0"/>
                        </a:rPr>
                        <a:t>5000 SPP</a:t>
                      </a:r>
                      <a:endParaRPr kumimoji="0" lang="id-ID" sz="1000" b="0" i="0" u="none" strike="noStrike" cap="none" normalizeH="0" baseline="0" noProof="0" smtClean="0">
                        <a:ln>
                          <a:noFill/>
                        </a:ln>
                        <a:solidFill>
                          <a:srgbClr val="3333CC"/>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6 bln</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174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2</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Memeriksa dan menganalisa kelengkapan SPM</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5000 SPM</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6 bln</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437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3</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Membuat laporan tatalaksana keuangan</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ea typeface="Times New Roman" pitchFamily="18" charset="0"/>
                          <a:cs typeface="Arial" charset="0"/>
                        </a:rPr>
                        <a:t>1 laporan</a:t>
                      </a:r>
                      <a:endParaRPr kumimoji="0" lang="id-ID" sz="1000" b="0" i="0" u="none" strike="noStrike" cap="none" normalizeH="0" baseline="0" noProof="0" smtClean="0">
                        <a:ln>
                          <a:noFill/>
                        </a:ln>
                        <a:solidFill>
                          <a:srgbClr val="3333CC"/>
                        </a:solidFill>
                        <a:effectLst/>
                        <a:latin typeface="Arial" charset="0"/>
                        <a:ea typeface="Times New Roman" pitchFamily="18"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100</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rPr>
                        <a:t>6 bln</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smtClean="0">
                          <a:ln>
                            <a:noFill/>
                          </a:ln>
                          <a:solidFill>
                            <a:srgbClr val="3333CC"/>
                          </a:solidFill>
                          <a:effectLst/>
                          <a:latin typeface="Arial Narrow" pitchFamily="34" charset="0"/>
                          <a:cs typeface="Times New Roman" pitchFamily="18" charset="0"/>
                        </a:rPr>
                        <a:t>-</a:t>
                      </a: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437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dirty="0" smtClean="0">
                        <a:ln>
                          <a:noFill/>
                        </a:ln>
                        <a:solidFill>
                          <a:srgbClr val="3333CC"/>
                        </a:solidFill>
                        <a:effectLst/>
                        <a:latin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graphicFrame>
        <p:nvGraphicFramePr>
          <p:cNvPr id="11" name="Group 1994"/>
          <p:cNvGraphicFramePr>
            <a:graphicFrameLocks noGrp="1"/>
          </p:cNvGraphicFramePr>
          <p:nvPr/>
        </p:nvGraphicFramePr>
        <p:xfrm>
          <a:off x="539750" y="5240338"/>
          <a:ext cx="8064500" cy="1646238"/>
        </p:xfrm>
        <a:graphic>
          <a:graphicData uri="http://schemas.openxmlformats.org/drawingml/2006/table">
            <a:tbl>
              <a:tblPr/>
              <a:tblGrid>
                <a:gridCol w="3584575">
                  <a:extLst>
                    <a:ext uri="{9D8B030D-6E8A-4147-A177-3AD203B41FA5}">
                      <a16:colId xmlns="" xmlns:a16="http://schemas.microsoft.com/office/drawing/2014/main" val="20000"/>
                    </a:ext>
                  </a:extLst>
                </a:gridCol>
                <a:gridCol w="895350">
                  <a:extLst>
                    <a:ext uri="{9D8B030D-6E8A-4147-A177-3AD203B41FA5}">
                      <a16:colId xmlns="" xmlns:a16="http://schemas.microsoft.com/office/drawing/2014/main" val="20001"/>
                    </a:ext>
                  </a:extLst>
                </a:gridCol>
                <a:gridCol w="3584575">
                  <a:extLst>
                    <a:ext uri="{9D8B030D-6E8A-4147-A177-3AD203B41FA5}">
                      <a16:colId xmlns="" xmlns:a16="http://schemas.microsoft.com/office/drawing/2014/main" val="20002"/>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smtClean="0">
                        <a:ln>
                          <a:noFill/>
                        </a:ln>
                        <a:solidFill>
                          <a:schemeClr val="tx1"/>
                        </a:solidFill>
                        <a:effectLst/>
                        <a:latin typeface="Arial" charset="0"/>
                      </a:endParaRPr>
                    </a:p>
                  </a:txBody>
                  <a:tcPr marT="45729" marB="4572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Jakarta, 1 Juli 2014</a:t>
                      </a:r>
                      <a:endParaRPr kumimoji="0" lang="id-ID" sz="1200" b="0" i="0" u="none" strike="noStrike" cap="none" normalizeH="0" baseline="0" noProof="0" dirty="0" smtClean="0">
                        <a:ln>
                          <a:noFill/>
                        </a:ln>
                        <a:solidFill>
                          <a:srgbClr val="0033CC"/>
                        </a:solidFill>
                        <a:effectLst/>
                        <a:latin typeface="Arial" charset="0"/>
                      </a:endParaRPr>
                    </a:p>
                  </a:txBody>
                  <a:tcPr marT="45729" marB="45729"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274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smtClean="0">
                          <a:ln>
                            <a:noFill/>
                          </a:ln>
                          <a:solidFill>
                            <a:srgbClr val="0033CC"/>
                          </a:solidFill>
                          <a:effectLst/>
                          <a:latin typeface="Arial Narrow" pitchFamily="34" charset="0"/>
                          <a:cs typeface="Times New Roman" pitchFamily="18" charset="0"/>
                        </a:rPr>
                        <a:t>Pejabat Penilai</a:t>
                      </a: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smtClean="0">
                          <a:ln>
                            <a:noFill/>
                          </a:ln>
                          <a:solidFill>
                            <a:srgbClr val="0033CC"/>
                          </a:solidFill>
                          <a:effectLst/>
                          <a:latin typeface="Arial Narrow" pitchFamily="34" charset="0"/>
                          <a:cs typeface="Times New Roman" pitchFamily="18" charset="0"/>
                        </a:rPr>
                        <a:t>Pegawai Negeri Sipil Yang Dinilai</a:t>
                      </a: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smtClean="0">
                        <a:ln>
                          <a:noFill/>
                        </a:ln>
                        <a:solidFill>
                          <a:srgbClr val="0033CC"/>
                        </a:solidFill>
                        <a:effectLst/>
                        <a:latin typeface="Arial"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rgbClr val="0033CC"/>
                        </a:solidFill>
                        <a:effectLst/>
                        <a:latin typeface="Arial" charset="0"/>
                      </a:endParaRP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(Drs. Indira)</a:t>
                      </a:r>
                      <a:endParaRPr kumimoji="0" lang="id-ID" sz="1200" b="0" i="0" u="none" strike="noStrike" cap="none" normalizeH="0" baseline="0" noProof="0" dirty="0" smtClean="0">
                        <a:ln>
                          <a:noFill/>
                        </a:ln>
                        <a:solidFill>
                          <a:srgbClr val="3333CC"/>
                        </a:solidFill>
                        <a:effectLst/>
                        <a:latin typeface="Arial Narrow" pitchFamily="34" charset="0"/>
                      </a:endParaRPr>
                    </a:p>
                  </a:txBody>
                  <a:tcPr marT="45729" marB="45729"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smtClean="0">
                        <a:ln>
                          <a:noFill/>
                        </a:ln>
                        <a:solidFill>
                          <a:schemeClr val="tx1"/>
                        </a:solidFill>
                        <a:effectLst/>
                        <a:latin typeface="Arial" charset="0"/>
                      </a:endParaRPr>
                    </a:p>
                  </a:txBody>
                  <a:tcPr marT="45729" marB="4572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200" b="0" i="0" u="none" strike="noStrike" cap="none" normalizeH="0" baseline="0" noProof="0" smtClean="0">
                          <a:ln>
                            <a:noFill/>
                          </a:ln>
                          <a:solidFill>
                            <a:srgbClr val="0033CC"/>
                          </a:solidFill>
                          <a:effectLst/>
                          <a:latin typeface="Arial Narrow" pitchFamily="34" charset="0"/>
                          <a:cs typeface="Times New Roman" pitchFamily="18" charset="0"/>
                        </a:rPr>
                        <a:t>(Ali Muktar Raja, S.Sos)</a:t>
                      </a:r>
                    </a:p>
                  </a:txBody>
                  <a:tcPr marT="45729" marB="4572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2743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smtClean="0">
                          <a:ln>
                            <a:noFill/>
                          </a:ln>
                          <a:solidFill>
                            <a:srgbClr val="3333CC"/>
                          </a:solidFill>
                          <a:effectLst/>
                          <a:latin typeface="Arial Narrow" pitchFamily="34" charset="0"/>
                        </a:rPr>
                        <a:t>19600211. 198401.2.099</a:t>
                      </a:r>
                    </a:p>
                  </a:txBody>
                  <a:tcPr marT="45729" marB="4572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noProof="0" dirty="0" smtClean="0">
                        <a:ln>
                          <a:noFill/>
                        </a:ln>
                        <a:solidFill>
                          <a:schemeClr val="tx1"/>
                        </a:solidFill>
                        <a:effectLst/>
                        <a:latin typeface="Arial" charset="0"/>
                      </a:endParaRPr>
                    </a:p>
                  </a:txBody>
                  <a:tcPr marT="45729" marB="45729"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200" b="0" i="0" u="none" strike="noStrike" cap="none" normalizeH="0" baseline="0" noProof="0" dirty="0" smtClean="0">
                          <a:ln>
                            <a:noFill/>
                          </a:ln>
                          <a:solidFill>
                            <a:srgbClr val="3333CC"/>
                          </a:solidFill>
                          <a:effectLst/>
                          <a:latin typeface="Arial Narrow" pitchFamily="34" charset="0"/>
                          <a:cs typeface="Times New Roman" pitchFamily="18" charset="0"/>
                        </a:rPr>
                        <a:t>19750718.200001.1.099</a:t>
                      </a:r>
                      <a:endParaRPr kumimoji="0" lang="id-ID" sz="1200" b="0" i="0" u="none" strike="noStrike" cap="none" normalizeH="0" baseline="0" noProof="0" dirty="0" smtClean="0">
                        <a:ln>
                          <a:noFill/>
                        </a:ln>
                        <a:solidFill>
                          <a:srgbClr val="3333CC"/>
                        </a:solidFill>
                        <a:effectLst/>
                        <a:latin typeface="Arial Narrow" pitchFamily="34" charset="0"/>
                      </a:endParaRPr>
                    </a:p>
                  </a:txBody>
                  <a:tcPr marT="45729" marB="45729"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71538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348038" y="30163"/>
            <a:ext cx="239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id-ID" sz="1200" b="1">
                <a:solidFill>
                  <a:srgbClr val="0033CC"/>
                </a:solidFill>
                <a:cs typeface="Times New Roman" panose="02020603050405020304" pitchFamily="18" charset="0"/>
              </a:rPr>
              <a:t>PENILAIAN SASARAN KERJA </a:t>
            </a:r>
            <a:endParaRPr lang="en-US" altLang="id-ID" sz="1200">
              <a:solidFill>
                <a:srgbClr val="0033CC"/>
              </a:solidFill>
            </a:endParaRPr>
          </a:p>
          <a:p>
            <a:pPr algn="ctr"/>
            <a:r>
              <a:rPr lang="id-ID" altLang="id-ID" sz="1200" b="1">
                <a:solidFill>
                  <a:srgbClr val="0033CC"/>
                </a:solidFill>
                <a:cs typeface="Times New Roman" panose="02020603050405020304" pitchFamily="18" charset="0"/>
              </a:rPr>
              <a:t>PEGAWAI NEGERI SIPIL</a:t>
            </a:r>
            <a:endParaRPr lang="en-US" altLang="id-ID" sz="1200">
              <a:solidFill>
                <a:srgbClr val="0033CC"/>
              </a:solidFill>
            </a:endParaRPr>
          </a:p>
        </p:txBody>
      </p:sp>
      <p:sp>
        <p:nvSpPr>
          <p:cNvPr id="41987" name="Text Box 1057"/>
          <p:cNvSpPr txBox="1">
            <a:spLocks noChangeArrowheads="1"/>
          </p:cNvSpPr>
          <p:nvPr/>
        </p:nvSpPr>
        <p:spPr bwMode="auto">
          <a:xfrm>
            <a:off x="103188" y="622300"/>
            <a:ext cx="43767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d-ID" altLang="id-ID" sz="1200">
                <a:solidFill>
                  <a:srgbClr val="0033CC"/>
                </a:solidFill>
              </a:rPr>
              <a:t>Jangka waktu penilaian 5 </a:t>
            </a:r>
            <a:r>
              <a:rPr lang="en-US" altLang="id-ID" sz="1200">
                <a:solidFill>
                  <a:srgbClr val="0033CC"/>
                </a:solidFill>
              </a:rPr>
              <a:t>Juli</a:t>
            </a:r>
            <a:r>
              <a:rPr lang="id-ID" altLang="id-ID" sz="1200">
                <a:solidFill>
                  <a:srgbClr val="0033CC"/>
                </a:solidFill>
              </a:rPr>
              <a:t> s/d 31 Desember 2014</a:t>
            </a:r>
          </a:p>
        </p:txBody>
      </p:sp>
      <p:graphicFrame>
        <p:nvGraphicFramePr>
          <p:cNvPr id="7" name="Group 1059"/>
          <p:cNvGraphicFramePr>
            <a:graphicFrameLocks noGrp="1"/>
          </p:cNvGraphicFramePr>
          <p:nvPr/>
        </p:nvGraphicFramePr>
        <p:xfrm>
          <a:off x="144463" y="941388"/>
          <a:ext cx="8964613" cy="4398962"/>
        </p:xfrm>
        <a:graphic>
          <a:graphicData uri="http://schemas.openxmlformats.org/drawingml/2006/table">
            <a:tbl>
              <a:tblPr/>
              <a:tblGrid>
                <a:gridCol w="502177">
                  <a:extLst>
                    <a:ext uri="{9D8B030D-6E8A-4147-A177-3AD203B41FA5}">
                      <a16:colId xmlns="" xmlns:a16="http://schemas.microsoft.com/office/drawing/2014/main" val="20000"/>
                    </a:ext>
                  </a:extLst>
                </a:gridCol>
                <a:gridCol w="1773475">
                  <a:extLst>
                    <a:ext uri="{9D8B030D-6E8A-4147-A177-3AD203B41FA5}">
                      <a16:colId xmlns="" xmlns:a16="http://schemas.microsoft.com/office/drawing/2014/main" val="20001"/>
                    </a:ext>
                  </a:extLst>
                </a:gridCol>
                <a:gridCol w="251340">
                  <a:extLst>
                    <a:ext uri="{9D8B030D-6E8A-4147-A177-3AD203B41FA5}">
                      <a16:colId xmlns="" xmlns:a16="http://schemas.microsoft.com/office/drawing/2014/main" val="20002"/>
                    </a:ext>
                  </a:extLst>
                </a:gridCol>
                <a:gridCol w="503857">
                  <a:extLst>
                    <a:ext uri="{9D8B030D-6E8A-4147-A177-3AD203B41FA5}">
                      <a16:colId xmlns="" xmlns:a16="http://schemas.microsoft.com/office/drawing/2014/main" val="20003"/>
                    </a:ext>
                  </a:extLst>
                </a:gridCol>
                <a:gridCol w="502177">
                  <a:extLst>
                    <a:ext uri="{9D8B030D-6E8A-4147-A177-3AD203B41FA5}">
                      <a16:colId xmlns="" xmlns:a16="http://schemas.microsoft.com/office/drawing/2014/main" val="20004"/>
                    </a:ext>
                  </a:extLst>
                </a:gridCol>
                <a:gridCol w="502178">
                  <a:extLst>
                    <a:ext uri="{9D8B030D-6E8A-4147-A177-3AD203B41FA5}">
                      <a16:colId xmlns="" xmlns:a16="http://schemas.microsoft.com/office/drawing/2014/main" val="20005"/>
                    </a:ext>
                  </a:extLst>
                </a:gridCol>
                <a:gridCol w="529049">
                  <a:extLst>
                    <a:ext uri="{9D8B030D-6E8A-4147-A177-3AD203B41FA5}">
                      <a16:colId xmlns="" xmlns:a16="http://schemas.microsoft.com/office/drawing/2014/main" val="20006"/>
                    </a:ext>
                  </a:extLst>
                </a:gridCol>
                <a:gridCol w="475308">
                  <a:extLst>
                    <a:ext uri="{9D8B030D-6E8A-4147-A177-3AD203B41FA5}">
                      <a16:colId xmlns="" xmlns:a16="http://schemas.microsoft.com/office/drawing/2014/main" val="20007"/>
                    </a:ext>
                  </a:extLst>
                </a:gridCol>
                <a:gridCol w="544168">
                  <a:extLst>
                    <a:ext uri="{9D8B030D-6E8A-4147-A177-3AD203B41FA5}">
                      <a16:colId xmlns="" xmlns:a16="http://schemas.microsoft.com/office/drawing/2014/main" val="20008"/>
                    </a:ext>
                  </a:extLst>
                </a:gridCol>
                <a:gridCol w="440037">
                  <a:extLst>
                    <a:ext uri="{9D8B030D-6E8A-4147-A177-3AD203B41FA5}">
                      <a16:colId xmlns="" xmlns:a16="http://schemas.microsoft.com/office/drawing/2014/main" val="20009"/>
                    </a:ext>
                  </a:extLst>
                </a:gridCol>
                <a:gridCol w="564319">
                  <a:extLst>
                    <a:ext uri="{9D8B030D-6E8A-4147-A177-3AD203B41FA5}">
                      <a16:colId xmlns="" xmlns:a16="http://schemas.microsoft.com/office/drawing/2014/main" val="20010"/>
                    </a:ext>
                  </a:extLst>
                </a:gridCol>
                <a:gridCol w="540807">
                  <a:extLst>
                    <a:ext uri="{9D8B030D-6E8A-4147-A177-3AD203B41FA5}">
                      <a16:colId xmlns="" xmlns:a16="http://schemas.microsoft.com/office/drawing/2014/main" val="20011"/>
                    </a:ext>
                  </a:extLst>
                </a:gridCol>
                <a:gridCol w="1095052">
                  <a:extLst>
                    <a:ext uri="{9D8B030D-6E8A-4147-A177-3AD203B41FA5}">
                      <a16:colId xmlns="" xmlns:a16="http://schemas.microsoft.com/office/drawing/2014/main" val="20012"/>
                    </a:ext>
                  </a:extLst>
                </a:gridCol>
                <a:gridCol w="740669">
                  <a:extLst>
                    <a:ext uri="{9D8B030D-6E8A-4147-A177-3AD203B41FA5}">
                      <a16:colId xmlns="" xmlns:a16="http://schemas.microsoft.com/office/drawing/2014/main" val="20013"/>
                    </a:ext>
                  </a:extLst>
                </a:gridCol>
              </a:tblGrid>
              <a:tr h="24388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rgbClr val="0033CC"/>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NO</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I. Kegiatan Tugas Jabatan</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TARGET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REALISASI</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PENGHITUNGAN</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NILAI</a:t>
                      </a:r>
                      <a:endParaRPr kumimoji="0" lang="en-US"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CAPAIAN</a:t>
                      </a:r>
                      <a:endParaRPr kumimoji="0" lang="en-US"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SKP</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353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Kuant/output</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182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4</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5</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7</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8</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9</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10</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11</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13</a:t>
                      </a:r>
                      <a:endParaRPr kumimoji="0" lang="id-ID" sz="18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dirty="0" smtClean="0">
                          <a:ln>
                            <a:noFill/>
                          </a:ln>
                          <a:solidFill>
                            <a:srgbClr val="0033CC"/>
                          </a:solidFill>
                          <a:effectLst/>
                          <a:latin typeface="Arial Narrow" pitchFamily="34" charset="0"/>
                          <a:cs typeface="Times New Roman" pitchFamily="18" charset="0"/>
                        </a:rPr>
                        <a:t>14</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2"/>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Memeriksa kelengkapan dan menganalisa SPP</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5000 SPP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rPr>
                        <a:t>6</a:t>
                      </a:r>
                      <a:endParaRPr kumimoji="0" lang="id-ID" sz="1000" b="0" i="0" u="none" strike="noStrike" cap="none" normalizeH="0" baseline="0" dirty="0" smtClean="0">
                        <a:ln>
                          <a:noFill/>
                        </a:ln>
                        <a:solidFill>
                          <a:srgbClr val="0033CC"/>
                        </a:solidFill>
                        <a:effectLst/>
                        <a:latin typeface="Arial Narrow" pitchFamily="34"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2000 SPP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90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206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68,67</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Memeriksa dan menganalisa kelengkapan SPM</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5000 SPM</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2500 SPM</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85</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211</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70,33</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4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3333CC"/>
                          </a:solidFill>
                          <a:effectLst/>
                          <a:latin typeface="Arial Narrow" pitchFamily="34" charset="0"/>
                          <a:cs typeface="Times New Roman" pitchFamily="18" charset="0"/>
                        </a:rPr>
                        <a:t>Membuat laporan tatalaksana keuangan</a:t>
                      </a: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1 lap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rgbClr val="0033CC"/>
                          </a:solidFill>
                          <a:effectLst/>
                          <a:latin typeface="Arial Narrow" pitchFamily="34" charset="0"/>
                          <a:ea typeface="Times New Roman" pitchFamily="18" charset="0"/>
                          <a:cs typeface="Arial" charset="0"/>
                        </a:rPr>
                        <a:t>1 Lap</a:t>
                      </a:r>
                      <a:endParaRPr kumimoji="0" lang="sv-SE" sz="1000" b="0" i="0" u="none" strike="noStrike" cap="none" normalizeH="0" baseline="0" dirty="0" smtClean="0">
                        <a:ln>
                          <a:noFill/>
                        </a:ln>
                        <a:solidFill>
                          <a:srgbClr val="0033CC"/>
                        </a:solidFill>
                        <a:effectLst/>
                        <a:latin typeface="Arial" charset="0"/>
                        <a:ea typeface="Times New Roman" pitchFamily="18" charset="0"/>
                        <a:cs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276</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33CC"/>
                          </a:solidFill>
                          <a:effectLst/>
                          <a:latin typeface="Arial Narrow" pitchFamily="34" charset="0"/>
                          <a:cs typeface="Times New Roman" pitchFamily="18" charset="0"/>
                        </a:rPr>
                        <a:t>92</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34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noProof="0" dirty="0" smtClean="0">
                        <a:ln>
                          <a:noFill/>
                        </a:ln>
                        <a:solidFill>
                          <a:srgbClr val="33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0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dirty="0" smtClean="0">
                          <a:ln>
                            <a:noFill/>
                          </a:ln>
                          <a:solidFill>
                            <a:srgbClr val="0033CC"/>
                          </a:solidFill>
                          <a:effectLst/>
                          <a:latin typeface="Arial Narrow" pitchFamily="34" charset="0"/>
                          <a:cs typeface="Times New Roman" pitchFamily="18" charset="0"/>
                        </a:rPr>
                        <a:t>II. Tugas Tambahan dan Kreativitas :</a:t>
                      </a:r>
                      <a:endParaRPr kumimoji="0" lang="id-ID" sz="1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4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 Tugas Tambahan</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4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b. Kreativitas</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74366">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NILAI CAPAIAN SKP</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CC"/>
                          </a:solidFill>
                          <a:effectLst/>
                          <a:latin typeface="Arial Narrow" pitchFamily="34" charset="0"/>
                          <a:cs typeface="Times New Roman" pitchFamily="18" charset="0"/>
                        </a:rPr>
                        <a:t>77</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74366">
                <a:tc gridSpan="13"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(Baik)</a:t>
                      </a:r>
                      <a:endParaRPr kumimoji="0" lang="id-ID" sz="1200" b="0" i="0" u="none" strike="noStrike" cap="none" normalizeH="0" baseline="0" dirty="0" smtClean="0">
                        <a:ln>
                          <a:noFill/>
                        </a:ln>
                        <a:solidFill>
                          <a:srgbClr val="0033CC"/>
                        </a:solidFill>
                        <a:effectLst/>
                        <a:latin typeface="Arial" charset="0"/>
                      </a:endParaRPr>
                    </a:p>
                  </a:txBody>
                  <a:tcPr marL="91441" marR="9144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graphicFrame>
        <p:nvGraphicFramePr>
          <p:cNvPr id="8" name="Group 1060"/>
          <p:cNvGraphicFramePr>
            <a:graphicFrameLocks noGrp="1"/>
          </p:cNvGraphicFramePr>
          <p:nvPr/>
        </p:nvGraphicFramePr>
        <p:xfrm>
          <a:off x="3043238" y="5413375"/>
          <a:ext cx="5715000" cy="1309836"/>
        </p:xfrm>
        <a:graphic>
          <a:graphicData uri="http://schemas.openxmlformats.org/drawingml/2006/table">
            <a:tbl>
              <a:tblPr/>
              <a:tblGrid>
                <a:gridCol w="3200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tblGrid>
              <a:tr h="2729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9" marB="45709"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Jakarta, </a:t>
                      </a:r>
                      <a:r>
                        <a:rPr kumimoji="0" lang="en-US" sz="1000" b="0" i="0" u="none" strike="noStrike" cap="none" normalizeH="0" baseline="0" dirty="0" smtClean="0">
                          <a:ln>
                            <a:noFill/>
                          </a:ln>
                          <a:solidFill>
                            <a:srgbClr val="0033CC"/>
                          </a:solidFill>
                          <a:effectLst/>
                          <a:latin typeface="Times New Roman" pitchFamily="18" charset="0"/>
                          <a:cs typeface="Times New Roman" pitchFamily="18" charset="0"/>
                        </a:rPr>
                        <a:t> 30 </a:t>
                      </a:r>
                      <a:r>
                        <a:rPr kumimoji="0" lang="en-US" sz="1000" b="0" i="0" u="none" strike="noStrike" cap="none" normalizeH="0" baseline="0" dirty="0" err="1" smtClean="0">
                          <a:ln>
                            <a:noFill/>
                          </a:ln>
                          <a:solidFill>
                            <a:srgbClr val="0033CC"/>
                          </a:solidFill>
                          <a:effectLst/>
                          <a:latin typeface="Times New Roman" pitchFamily="18" charset="0"/>
                          <a:cs typeface="Times New Roman" pitchFamily="18" charset="0"/>
                        </a:rPr>
                        <a:t>Juni</a:t>
                      </a:r>
                      <a:r>
                        <a:rPr kumimoji="0" lang="en-US" sz="1000" b="0" i="0" u="none" strike="noStrike" cap="none" normalizeH="0" baseline="0" dirty="0" smtClean="0">
                          <a:ln>
                            <a:noFill/>
                          </a:ln>
                          <a:solidFill>
                            <a:srgbClr val="0033CC"/>
                          </a:solidFill>
                          <a:effectLst/>
                          <a:latin typeface="Times New Roman" pitchFamily="18" charset="0"/>
                          <a:cs typeface="Times New Roman" pitchFamily="18" charset="0"/>
                        </a:rPr>
                        <a:t> 201</a:t>
                      </a: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4</a:t>
                      </a:r>
                      <a:endParaRPr kumimoji="0" lang="id-ID" sz="1000" b="0" i="0" u="none" strike="noStrike" cap="none" normalizeH="0" baseline="0" dirty="0" smtClean="0">
                        <a:ln>
                          <a:noFill/>
                        </a:ln>
                        <a:solidFill>
                          <a:srgbClr val="0033CC"/>
                        </a:solidFill>
                        <a:effectLst/>
                        <a:latin typeface="Arial" charset="0"/>
                      </a:endParaRPr>
                    </a:p>
                  </a:txBody>
                  <a:tcPr marT="45709" marB="45709"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548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T="45709" marB="45709"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Times New Roman" pitchFamily="18" charset="0"/>
                          <a:cs typeface="Times New Roman" pitchFamily="18" charset="0"/>
                        </a:rPr>
                        <a:t>Pejabat Penila</a:t>
                      </a:r>
                      <a:r>
                        <a:rPr kumimoji="0" lang="en-US" sz="1000" b="0" i="0" u="none" strike="noStrike" cap="none" normalizeH="0" baseline="0" dirty="0" err="1" smtClean="0">
                          <a:ln>
                            <a:noFill/>
                          </a:ln>
                          <a:solidFill>
                            <a:srgbClr val="0033CC"/>
                          </a:solidFill>
                          <a:effectLst/>
                          <a:latin typeface="Times New Roman" pitchFamily="18" charset="0"/>
                          <a:cs typeface="Times New Roman" pitchFamily="18" charset="0"/>
                        </a:rPr>
                        <a:t>i</a:t>
                      </a: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CC"/>
                        </a:solidFill>
                        <a:effectLst/>
                        <a:latin typeface="Times New Roman" pitchFamily="18" charset="0"/>
                        <a:cs typeface="Times New Roman" pitchFamily="18" charset="0"/>
                      </a:endParaRPr>
                    </a:p>
                  </a:txBody>
                  <a:tcPr marT="45709" marB="4570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43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T="45709" marB="45709"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000" b="0" i="0" u="none" strike="noStrike" cap="none" normalizeH="0" baseline="0" noProof="0" dirty="0" smtClean="0">
                          <a:ln>
                            <a:noFill/>
                          </a:ln>
                          <a:solidFill>
                            <a:srgbClr val="0033CC"/>
                          </a:solidFill>
                          <a:effectLst/>
                          <a:latin typeface="Arial Narrow" pitchFamily="34" charset="0"/>
                          <a:cs typeface="Times New Roman" pitchFamily="18" charset="0"/>
                        </a:rPr>
                        <a:t> (Drs. Indira)</a:t>
                      </a:r>
                      <a:endParaRPr kumimoji="0" lang="id-ID" sz="1000" b="0" i="0" u="none" strike="noStrike" cap="none" normalizeH="0" baseline="0" noProof="0" dirty="0" smtClean="0">
                        <a:ln>
                          <a:noFill/>
                        </a:ln>
                        <a:solidFill>
                          <a:srgbClr val="3333CC"/>
                        </a:solidFill>
                        <a:effectLst/>
                        <a:latin typeface="Arial Narrow" pitchFamily="34" charset="0"/>
                      </a:endParaRPr>
                    </a:p>
                  </a:txBody>
                  <a:tcPr marT="45709" marB="45709"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44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T="45709" marB="45709"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noProof="0" dirty="0" smtClean="0">
                          <a:ln>
                            <a:noFill/>
                          </a:ln>
                          <a:solidFill>
                            <a:srgbClr val="0033CC"/>
                          </a:solidFill>
                          <a:effectLst/>
                          <a:latin typeface="Arial Narrow" pitchFamily="34" charset="0"/>
                          <a:cs typeface="Times New Roman" pitchFamily="18" charset="0"/>
                        </a:rPr>
                        <a:t> NIP. </a:t>
                      </a:r>
                      <a:r>
                        <a:rPr kumimoji="0" lang="id-ID" sz="1000" b="0" i="0" u="none" strike="noStrike" cap="none" normalizeH="0" baseline="0" noProof="0" dirty="0" smtClean="0">
                          <a:ln>
                            <a:noFill/>
                          </a:ln>
                          <a:solidFill>
                            <a:srgbClr val="3333CC"/>
                          </a:solidFill>
                          <a:effectLst/>
                          <a:latin typeface="Arial Narrow" pitchFamily="34" charset="0"/>
                        </a:rPr>
                        <a:t>19600211. 198401.2.099</a:t>
                      </a:r>
                      <a:endParaRPr kumimoji="0" lang="id-ID" sz="1000" b="0" i="0" u="none" strike="noStrike" cap="none" normalizeH="0" baseline="0" dirty="0" smtClean="0">
                        <a:ln>
                          <a:noFill/>
                        </a:ln>
                        <a:solidFill>
                          <a:srgbClr val="0033CC"/>
                        </a:solidFill>
                        <a:effectLst/>
                        <a:latin typeface="Arial" charset="0"/>
                      </a:endParaRPr>
                    </a:p>
                  </a:txBody>
                  <a:tcPr marT="45709" marB="45709"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8419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8183880" cy="1051560"/>
          </a:xfrm>
        </p:spPr>
        <p:txBody>
          <a:bodyPr/>
          <a:lstStyle/>
          <a:p>
            <a:r>
              <a:rPr lang="id-ID" dirty="0" smtClean="0">
                <a:latin typeface="Segoe UI" pitchFamily="34" charset="0"/>
                <a:ea typeface="Segoe UI" pitchFamily="34" charset="0"/>
                <a:cs typeface="Segoe UI" pitchFamily="34" charset="0"/>
              </a:rPr>
              <a:t>LATAR BELAKANG</a:t>
            </a:r>
            <a:endParaRPr lang="id-ID"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533400" y="1325880"/>
            <a:ext cx="8183880" cy="4651248"/>
          </a:xfrm>
        </p:spPr>
        <p:txBody>
          <a:bodyPr>
            <a:normAutofit/>
          </a:bodyPr>
          <a:lstStyle/>
          <a:p>
            <a:r>
              <a:rPr lang="id-ID" sz="2400" b="1" dirty="0" smtClean="0">
                <a:solidFill>
                  <a:schemeClr val="accent1"/>
                </a:solidFill>
                <a:latin typeface="Segoe UI" pitchFamily="34" charset="0"/>
                <a:ea typeface="Segoe UI" pitchFamily="34" charset="0"/>
                <a:cs typeface="Segoe UI" pitchFamily="34" charset="0"/>
              </a:rPr>
              <a:t>UU No 43 Tahun 1999 Pasal 12 ayat 2:</a:t>
            </a:r>
            <a:r>
              <a:rPr lang="id-ID" sz="2400" dirty="0" smtClean="0">
                <a:solidFill>
                  <a:schemeClr val="accent1"/>
                </a:solidFill>
                <a:latin typeface="Segoe UI" pitchFamily="34" charset="0"/>
                <a:ea typeface="Segoe UI" pitchFamily="34" charset="0"/>
                <a:cs typeface="Segoe UI" pitchFamily="34" charset="0"/>
              </a:rPr>
              <a:t> </a:t>
            </a:r>
          </a:p>
          <a:p>
            <a:pPr>
              <a:buNone/>
            </a:pPr>
            <a:r>
              <a:rPr lang="id-ID" sz="2400" dirty="0" smtClean="0">
                <a:latin typeface="Segoe UI" pitchFamily="34" charset="0"/>
                <a:ea typeface="Segoe UI" pitchFamily="34" charset="0"/>
                <a:cs typeface="Segoe UI" pitchFamily="34" charset="0"/>
              </a:rPr>
              <a:t>	untuk mewujudkan penyelenggaraan tugas pemerintahan dan pembangunan diperlukan PNS</a:t>
            </a:r>
            <a:r>
              <a:rPr lang="da-DK" sz="2400" dirty="0" smtClean="0">
                <a:latin typeface="Segoe UI" pitchFamily="34" charset="0"/>
                <a:ea typeface="Segoe UI" pitchFamily="34" charset="0"/>
                <a:cs typeface="Segoe UI" pitchFamily="34" charset="0"/>
              </a:rPr>
              <a:t> yang profesional, bertanggung jawab, jujur</a:t>
            </a:r>
            <a:r>
              <a:rPr lang="id-ID" sz="2400" dirty="0" smtClean="0">
                <a:latin typeface="Segoe UI" pitchFamily="34" charset="0"/>
                <a:ea typeface="Segoe UI" pitchFamily="34" charset="0"/>
                <a:cs typeface="Segoe UI" pitchFamily="34" charset="0"/>
              </a:rPr>
              <a:t>,</a:t>
            </a:r>
            <a:r>
              <a:rPr lang="da-DK" sz="2400" dirty="0" smtClean="0">
                <a:latin typeface="Segoe UI" pitchFamily="34" charset="0"/>
                <a:ea typeface="Segoe UI" pitchFamily="34" charset="0"/>
                <a:cs typeface="Segoe UI" pitchFamily="34" charset="0"/>
              </a:rPr>
              <a:t> dan</a:t>
            </a:r>
            <a:r>
              <a:rPr lang="id-ID" sz="2400" dirty="0" smtClean="0">
                <a:latin typeface="Segoe UI" pitchFamily="34" charset="0"/>
                <a:ea typeface="Segoe UI" pitchFamily="34" charset="0"/>
                <a:cs typeface="Segoe UI" pitchFamily="34" charset="0"/>
              </a:rPr>
              <a:t> adil melalui pembinaan yang dilaksanakan berdasarkan sistem prestasi </a:t>
            </a:r>
            <a:r>
              <a:rPr lang="sv-SE" sz="2400" dirty="0" smtClean="0">
                <a:latin typeface="Segoe UI" pitchFamily="34" charset="0"/>
                <a:ea typeface="Segoe UI" pitchFamily="34" charset="0"/>
                <a:cs typeface="Segoe UI" pitchFamily="34" charset="0"/>
              </a:rPr>
              <a:t>kerja dan sistem karier yang dititikberatkan pada sistem prestasi kerja</a:t>
            </a:r>
            <a:endParaRPr lang="id-ID" sz="2400" dirty="0" smtClean="0">
              <a:latin typeface="Segoe UI" pitchFamily="34" charset="0"/>
              <a:ea typeface="Segoe UI" pitchFamily="34" charset="0"/>
              <a:cs typeface="Segoe UI" pitchFamily="34" charset="0"/>
            </a:endParaRPr>
          </a:p>
          <a:p>
            <a:r>
              <a:rPr lang="id-ID" sz="2400" b="1" dirty="0" smtClean="0">
                <a:solidFill>
                  <a:schemeClr val="accent1"/>
                </a:solidFill>
                <a:latin typeface="Segoe UI" pitchFamily="34" charset="0"/>
                <a:ea typeface="Segoe UI" pitchFamily="34" charset="0"/>
                <a:cs typeface="Segoe UI" pitchFamily="34" charset="0"/>
              </a:rPr>
              <a:t>UU No 43 Tahun 1999 Pasal 20:</a:t>
            </a:r>
            <a:r>
              <a:rPr lang="id-ID" sz="2400" b="1" dirty="0" smtClean="0">
                <a:latin typeface="Segoe UI" pitchFamily="34" charset="0"/>
                <a:ea typeface="Segoe UI" pitchFamily="34" charset="0"/>
                <a:cs typeface="Segoe UI" pitchFamily="34" charset="0"/>
              </a:rPr>
              <a:t> </a:t>
            </a:r>
          </a:p>
          <a:p>
            <a:pPr>
              <a:buNone/>
            </a:pPr>
            <a:r>
              <a:rPr lang="id-ID" sz="2400" b="1" dirty="0" smtClean="0">
                <a:latin typeface="Segoe UI" pitchFamily="34" charset="0"/>
                <a:ea typeface="Segoe UI" pitchFamily="34" charset="0"/>
                <a:cs typeface="Segoe UI" pitchFamily="34" charset="0"/>
              </a:rPr>
              <a:t>	</a:t>
            </a:r>
            <a:r>
              <a:rPr lang="id-ID" sz="2400" dirty="0" smtClean="0">
                <a:latin typeface="Segoe UI" pitchFamily="34" charset="0"/>
                <a:ea typeface="Segoe UI" pitchFamily="34" charset="0"/>
                <a:cs typeface="Segoe UI" pitchFamily="34" charset="0"/>
              </a:rPr>
              <a:t>untuk lebih menjamin objektivitas dalam mempertimbangkan pengangkatan dalam jabatan </a:t>
            </a:r>
            <a:r>
              <a:rPr lang="fi-FI" sz="2400" dirty="0" smtClean="0">
                <a:latin typeface="Segoe UI" pitchFamily="34" charset="0"/>
                <a:ea typeface="Segoe UI" pitchFamily="34" charset="0"/>
                <a:cs typeface="Segoe UI" pitchFamily="34" charset="0"/>
              </a:rPr>
              <a:t>dan kenaikan pangkat diadakan penilaian prestasi kerja</a:t>
            </a:r>
            <a:endParaRPr lang="id-ID" sz="2400" dirty="0" smtClean="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533400" y="1219200"/>
            <a:ext cx="7772400" cy="5059363"/>
          </a:xfrm>
          <a:solidFill>
            <a:schemeClr val="bg1">
              <a:lumMod val="95000"/>
              <a:lumOff val="5000"/>
            </a:schemeClr>
          </a:solidFill>
        </p:spPr>
        <p:txBody>
          <a:bodyPr>
            <a:normAutofit/>
          </a:bodyPr>
          <a:lstStyle/>
          <a:p>
            <a:pPr algn="just">
              <a:buFont typeface="Arial" charset="0"/>
              <a:buNone/>
              <a:defRPr/>
            </a:pPr>
            <a:r>
              <a:rPr lang="id-ID" sz="2000" dirty="0" smtClean="0">
                <a:latin typeface="Berlin Sans FB" pitchFamily="34" charset="0"/>
              </a:rPr>
              <a:t>     </a:t>
            </a:r>
            <a:r>
              <a:rPr lang="id-ID" sz="2400" dirty="0" smtClean="0">
                <a:latin typeface="Berlin Sans FB" pitchFamily="34" charset="0"/>
              </a:rPr>
              <a:t>pada akhir tahun 2014, yang berangkutan 	        memperoleh penilaian SKP sebagai berikut:</a:t>
            </a:r>
          </a:p>
          <a:p>
            <a:pPr marL="1489075" indent="-1489075" algn="just">
              <a:buFont typeface="Arial" charset="0"/>
              <a:buNone/>
              <a:defRPr/>
            </a:pPr>
            <a:r>
              <a:rPr lang="id-ID" sz="2400" dirty="0" smtClean="0">
                <a:latin typeface="Berlin Sans FB" pitchFamily="34" charset="0"/>
              </a:rPr>
              <a:t>                    Penilaian SKP unit kerja lama + penilaian SKP </a:t>
            </a:r>
            <a:r>
              <a:rPr lang="en-US" sz="2400" dirty="0" smtClean="0">
                <a:latin typeface="Berlin Sans FB" pitchFamily="34" charset="0"/>
              </a:rPr>
              <a:t>  </a:t>
            </a:r>
            <a:r>
              <a:rPr lang="id-ID" sz="2400" dirty="0" smtClean="0">
                <a:latin typeface="Berlin Sans FB" pitchFamily="34" charset="0"/>
              </a:rPr>
              <a:t>unit kerja baru : 2</a:t>
            </a:r>
          </a:p>
          <a:p>
            <a:pPr lvl="3">
              <a:buFont typeface="Arial" charset="0"/>
              <a:buChar char="–"/>
              <a:defRPr/>
            </a:pPr>
            <a:r>
              <a:rPr lang="id-ID" sz="2400" dirty="0" smtClean="0">
                <a:latin typeface="Berlin Sans FB" pitchFamily="34" charset="0"/>
              </a:rPr>
              <a:t>Nilai SKP pada unit kerja lama = 89, 04</a:t>
            </a:r>
          </a:p>
          <a:p>
            <a:pPr lvl="3">
              <a:buFont typeface="Arial" charset="0"/>
              <a:buChar char="–"/>
              <a:defRPr/>
            </a:pPr>
            <a:r>
              <a:rPr lang="id-ID" sz="2400" dirty="0" smtClean="0">
                <a:latin typeface="Berlin Sans FB" pitchFamily="34" charset="0"/>
              </a:rPr>
              <a:t>Nilai SKP pada unit kerja baru = 77</a:t>
            </a:r>
          </a:p>
          <a:p>
            <a:pPr>
              <a:buFont typeface="Arial" charset="0"/>
              <a:buChar char="•"/>
              <a:defRPr/>
            </a:pPr>
            <a:endParaRPr lang="id-ID" sz="2400" dirty="0" smtClean="0"/>
          </a:p>
          <a:p>
            <a:pPr lvl="2">
              <a:buFont typeface="Arial" charset="0"/>
              <a:buNone/>
              <a:defRPr/>
            </a:pPr>
            <a:endParaRPr lang="id-ID" dirty="0" smtClean="0"/>
          </a:p>
          <a:p>
            <a:pPr lvl="2">
              <a:buFont typeface="Arial" charset="0"/>
              <a:buNone/>
              <a:defRPr/>
            </a:pPr>
            <a:endParaRPr lang="id-ID" dirty="0" smtClean="0"/>
          </a:p>
          <a:p>
            <a:pPr lvl="2">
              <a:buFont typeface="Arial" charset="0"/>
              <a:buNone/>
              <a:defRPr/>
            </a:pPr>
            <a:endParaRPr lang="id-ID" dirty="0" smtClean="0"/>
          </a:p>
          <a:p>
            <a:pPr marL="280988" lvl="2" indent="0" algn="just">
              <a:buFont typeface="Arial" charset="0"/>
              <a:buNone/>
              <a:defRPr/>
            </a:pPr>
            <a:r>
              <a:rPr lang="id-ID" dirty="0" smtClean="0">
                <a:latin typeface="Berlin Sans FB" pitchFamily="34" charset="0"/>
              </a:rPr>
              <a:t>Sehingga nilai SKP Sdr. Ali Muktar Raja, S. Sos </a:t>
            </a:r>
            <a:endParaRPr lang="en-US" dirty="0" smtClean="0">
              <a:latin typeface="Berlin Sans FB" pitchFamily="34" charset="0"/>
            </a:endParaRPr>
          </a:p>
          <a:p>
            <a:pPr marL="280988" lvl="2" indent="0" algn="just">
              <a:buFont typeface="Arial" charset="0"/>
              <a:buNone/>
              <a:defRPr/>
            </a:pPr>
            <a:r>
              <a:rPr lang="id-ID" dirty="0" smtClean="0">
                <a:latin typeface="Berlin Sans FB" pitchFamily="34" charset="0"/>
              </a:rPr>
              <a:t>tahun 2014 adalah </a:t>
            </a:r>
            <a:r>
              <a:rPr lang="en-US" dirty="0" smtClean="0">
                <a:latin typeface="Berlin Sans FB" pitchFamily="34" charset="0"/>
              </a:rPr>
              <a:t> </a:t>
            </a:r>
            <a:r>
              <a:rPr lang="id-ID" dirty="0" smtClean="0">
                <a:latin typeface="Berlin Sans FB" pitchFamily="34" charset="0"/>
              </a:rPr>
              <a:t>83,02.</a:t>
            </a:r>
          </a:p>
          <a:p>
            <a:pPr>
              <a:buFont typeface="Arial" charset="0"/>
              <a:buNone/>
              <a:defRPr/>
            </a:pPr>
            <a:endParaRPr lang="id-ID" dirty="0" smtClean="0"/>
          </a:p>
        </p:txBody>
      </p:sp>
      <p:sp>
        <p:nvSpPr>
          <p:cNvPr id="5" name="Rounded Rectangle 4"/>
          <p:cNvSpPr/>
          <p:nvPr/>
        </p:nvSpPr>
        <p:spPr>
          <a:xfrm>
            <a:off x="2438400" y="4114800"/>
            <a:ext cx="4876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accent5">
                    <a:lumMod val="50000"/>
                  </a:schemeClr>
                </a:solidFill>
                <a:latin typeface="Berlin Sans FB" pitchFamily="34" charset="0"/>
              </a:rPr>
              <a:t>89,04 + 77 = </a:t>
            </a:r>
            <a:r>
              <a:rPr lang="en-US" sz="2000" u="sng" dirty="0">
                <a:solidFill>
                  <a:schemeClr val="accent5">
                    <a:lumMod val="50000"/>
                  </a:schemeClr>
                </a:solidFill>
                <a:latin typeface="Berlin Sans FB" pitchFamily="34" charset="0"/>
              </a:rPr>
              <a:t>166,04</a:t>
            </a:r>
            <a:r>
              <a:rPr lang="en-US" sz="2000" dirty="0">
                <a:solidFill>
                  <a:schemeClr val="accent5">
                    <a:lumMod val="50000"/>
                  </a:schemeClr>
                </a:solidFill>
                <a:latin typeface="Berlin Sans FB" pitchFamily="34" charset="0"/>
              </a:rPr>
              <a:t> = 83,02</a:t>
            </a:r>
          </a:p>
          <a:p>
            <a:pPr algn="ctr">
              <a:defRPr/>
            </a:pPr>
            <a:r>
              <a:rPr lang="en-US" sz="2000" dirty="0">
                <a:solidFill>
                  <a:schemeClr val="accent5">
                    <a:lumMod val="50000"/>
                  </a:schemeClr>
                </a:solidFill>
                <a:latin typeface="Berlin Sans FB" pitchFamily="34" charset="0"/>
              </a:rPr>
              <a:t>         2</a:t>
            </a:r>
          </a:p>
        </p:txBody>
      </p:sp>
    </p:spTree>
    <p:extLst>
      <p:ext uri="{BB962C8B-B14F-4D97-AF65-F5344CB8AC3E}">
        <p14:creationId xmlns:p14="http://schemas.microsoft.com/office/powerpoint/2010/main" val="2384479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533400"/>
            <a:ext cx="8229600" cy="5943600"/>
          </a:xfrm>
          <a:solidFill>
            <a:srgbClr val="FFC000"/>
          </a:solidFill>
        </p:spPr>
        <p:txBody>
          <a:bodyPr>
            <a:normAutofit lnSpcReduction="10000"/>
          </a:bodyPr>
          <a:lstStyle/>
          <a:p>
            <a:pPr eaLnBrk="1" hangingPunct="1">
              <a:buFont typeface="Wingdings" panose="05000000000000000000" pitchFamily="2" charset="2"/>
              <a:buChar char="Ø"/>
            </a:pPr>
            <a:endParaRPr lang="id-ID" altLang="id-ID" sz="2000" dirty="0" smtClean="0">
              <a:solidFill>
                <a:srgbClr val="002060"/>
              </a:solidFill>
            </a:endParaRPr>
          </a:p>
          <a:p>
            <a:pPr eaLnBrk="1" hangingPunct="1">
              <a:buFont typeface="Wingdings" panose="05000000000000000000" pitchFamily="2" charset="2"/>
              <a:buChar char="Ø"/>
            </a:pPr>
            <a:r>
              <a:rPr lang="id-ID" altLang="id-ID" sz="2000" dirty="0" smtClean="0">
                <a:solidFill>
                  <a:srgbClr val="002060"/>
                </a:solidFill>
              </a:rPr>
              <a:t>SKP bagi PNS yg kegiatannya dilakukan dengan tim kerja, maka berlaku ketentuan sbb:</a:t>
            </a:r>
          </a:p>
          <a:p>
            <a:pPr marL="857250" lvl="1" indent="-457200" eaLnBrk="1" hangingPunct="1">
              <a:buFont typeface="Calibri" panose="020F0502020204030204" pitchFamily="34" charset="0"/>
              <a:buAutoNum type="arabicPeriod"/>
            </a:pPr>
            <a:r>
              <a:rPr lang="id-ID" altLang="id-ID" sz="2000" dirty="0" smtClean="0">
                <a:solidFill>
                  <a:srgbClr val="002060"/>
                </a:solidFill>
              </a:rPr>
              <a:t>Jika kegiatan yg dilakukan merupakan tugas jabatannya, maka dimasukkan ke dalam SKP yg bersangkutan</a:t>
            </a:r>
          </a:p>
          <a:p>
            <a:pPr marL="857250" lvl="1" indent="-457200" eaLnBrk="1" hangingPunct="1">
              <a:buFont typeface="Calibri" panose="020F0502020204030204" pitchFamily="34" charset="0"/>
              <a:buAutoNum type="arabicPeriod"/>
            </a:pPr>
            <a:r>
              <a:rPr lang="id-ID" altLang="id-ID" sz="2000" dirty="0" smtClean="0">
                <a:solidFill>
                  <a:srgbClr val="002060"/>
                </a:solidFill>
              </a:rPr>
              <a:t>Jika kegiatannya bukan merupakan tugas jabatannya, maka kinerja yg berangkutan dinilai sebagai tugas tambahan.	</a:t>
            </a:r>
          </a:p>
          <a:p>
            <a:pPr algn="just" eaLnBrk="1" hangingPunct="1">
              <a:buFont typeface="Wingdings" panose="05000000000000000000" pitchFamily="2" charset="2"/>
              <a:buChar char="Ø"/>
            </a:pPr>
            <a:r>
              <a:rPr lang="id-ID" altLang="id-ID" sz="2000" dirty="0" smtClean="0">
                <a:solidFill>
                  <a:srgbClr val="002060"/>
                </a:solidFill>
              </a:rPr>
              <a:t>Penyusunan SKP bagi PNS yg dipekerjakan/ diperbantukan, maka penyusunan/ penilaiannya dilakukan di tempat yg bersangkutan dipekerjakan/ diperbantukan.</a:t>
            </a:r>
          </a:p>
          <a:p>
            <a:pPr algn="just" eaLnBrk="1" hangingPunct="1">
              <a:buFont typeface="Wingdings" panose="05000000000000000000" pitchFamily="2" charset="2"/>
              <a:buChar char="Ø"/>
            </a:pPr>
            <a:r>
              <a:rPr lang="id-ID" altLang="id-ID" sz="2000" dirty="0" smtClean="0">
                <a:solidFill>
                  <a:srgbClr val="002060"/>
                </a:solidFill>
              </a:rPr>
              <a:t>Penilaian SKP apabila terjadi faktor-faktor di luar kemampuan PNS, maka penilaiannya disesuaikan dengan kegiatan-kegiatan di luar SKP yg telah ditetapkan.</a:t>
            </a:r>
          </a:p>
          <a:p>
            <a:pPr algn="just" eaLnBrk="1" hangingPunct="1">
              <a:buFont typeface="Wingdings" panose="05000000000000000000" pitchFamily="2" charset="2"/>
              <a:buChar char="Ø"/>
            </a:pPr>
            <a:r>
              <a:rPr lang="id-ID" altLang="id-ID" sz="2000" dirty="0" smtClean="0">
                <a:solidFill>
                  <a:srgbClr val="002060"/>
                </a:solidFill>
              </a:rPr>
              <a:t>Penyusunan SKP bagi PNS yg menduduki jabatan rangkap sesuai dengan peraturan perundang-undangan, maka penyusunan SKP yg dilakukan sesuai dengan tugas dan fungsi jabatan struktural.</a:t>
            </a:r>
          </a:p>
          <a:p>
            <a:pPr eaLnBrk="1" hangingPunct="1">
              <a:buFont typeface="Wingdings" panose="05000000000000000000" pitchFamily="2" charset="2"/>
              <a:buChar char="Ø"/>
            </a:pPr>
            <a:endParaRPr lang="id-ID" altLang="id-ID" dirty="0" smtClean="0"/>
          </a:p>
        </p:txBody>
      </p:sp>
    </p:spTree>
    <p:extLst>
      <p:ext uri="{BB962C8B-B14F-4D97-AF65-F5344CB8AC3E}">
        <p14:creationId xmlns:p14="http://schemas.microsoft.com/office/powerpoint/2010/main" val="2306481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77200" cy="5486400"/>
          </a:xfrm>
          <a:solidFill>
            <a:srgbClr val="FFC000"/>
          </a:solidFill>
          <a:ln>
            <a:noFill/>
          </a:ln>
        </p:spPr>
        <p:txBody>
          <a:bodyPr>
            <a:normAutofit/>
          </a:bodyPr>
          <a:lstStyle/>
          <a:p>
            <a:pPr marL="514350" indent="-514350" algn="just">
              <a:spcAft>
                <a:spcPts val="600"/>
              </a:spcAft>
              <a:buFont typeface="+mj-lt"/>
              <a:buAutoNum type="arabicPeriod" startAt="3"/>
            </a:pPr>
            <a:endParaRPr lang="id-ID" sz="2400" dirty="0" smtClean="0">
              <a:solidFill>
                <a:srgbClr val="002060"/>
              </a:solidFill>
              <a:latin typeface="Segoe UI" pitchFamily="34" charset="0"/>
              <a:ea typeface="Segoe UI" pitchFamily="34" charset="0"/>
              <a:cs typeface="Segoe UI" pitchFamily="34" charset="0"/>
            </a:endParaRPr>
          </a:p>
          <a:p>
            <a:pPr algn="just">
              <a:spcAft>
                <a:spcPts val="600"/>
              </a:spcAft>
              <a:buFont typeface="Wingdings" panose="05000000000000000000" pitchFamily="2" charset="2"/>
              <a:buChar char="Ø"/>
            </a:pPr>
            <a:r>
              <a:rPr lang="id-ID" sz="2400" dirty="0" smtClean="0">
                <a:solidFill>
                  <a:srgbClr val="002060"/>
                </a:solidFill>
                <a:latin typeface="Segoe UI" pitchFamily="34" charset="0"/>
                <a:ea typeface="Segoe UI" pitchFamily="34" charset="0"/>
                <a:cs typeface="Segoe UI" pitchFamily="34" charset="0"/>
              </a:rPr>
              <a:t>Penyusunan SKP bagi PNS yang menjalani cuti bersalin/cuti besar harus mempertimbangkan jumlah kegiatan dan target serta waktu yang akan dilaksanakan oleh PNS ybs.</a:t>
            </a:r>
          </a:p>
          <a:p>
            <a:pPr algn="just">
              <a:spcAft>
                <a:spcPts val="600"/>
              </a:spcAft>
              <a:buFont typeface="Wingdings" panose="05000000000000000000" pitchFamily="2" charset="2"/>
              <a:buChar char="Ø"/>
            </a:pPr>
            <a:r>
              <a:rPr lang="id-ID" sz="2400" dirty="0" smtClean="0">
                <a:solidFill>
                  <a:srgbClr val="002060"/>
                </a:solidFill>
                <a:latin typeface="Segoe UI" pitchFamily="34" charset="0"/>
                <a:ea typeface="Segoe UI" pitchFamily="34" charset="0"/>
                <a:cs typeface="Segoe UI" pitchFamily="34" charset="0"/>
              </a:rPr>
              <a:t>Penyusunan SKP bagi PNS yang menjalani cuti sakit harus disesuaikan dengan sisa waktu dalam tahun berjalan</a:t>
            </a:r>
          </a:p>
          <a:p>
            <a:pPr algn="just">
              <a:spcAft>
                <a:spcPts val="600"/>
              </a:spcAft>
              <a:buFont typeface="Wingdings" panose="05000000000000000000" pitchFamily="2" charset="2"/>
              <a:buChar char="Ø"/>
            </a:pPr>
            <a:r>
              <a:rPr lang="id-ID" sz="2400" dirty="0" smtClean="0">
                <a:solidFill>
                  <a:srgbClr val="002060"/>
                </a:solidFill>
                <a:latin typeface="Segoe UI" pitchFamily="34" charset="0"/>
                <a:ea typeface="Segoe UI" pitchFamily="34" charset="0"/>
                <a:cs typeface="Segoe UI" pitchFamily="34" charset="0"/>
              </a:rPr>
              <a:t>Penyusunan SKP bagi PNS yang ditunjuk sebagai Pelaksana Tugas (Plt), maka tugas-tugas sebagai Plt. dihitung sebagai tugas tambahan</a:t>
            </a:r>
          </a:p>
          <a:p>
            <a:pPr marL="514350" indent="-514350" algn="just">
              <a:buNone/>
            </a:pPr>
            <a:endParaRPr lang="id-ID" sz="2400" dirty="0" smtClean="0">
              <a:solidFill>
                <a:srgbClr val="663300"/>
              </a:solidFill>
              <a:latin typeface="Segoe UI" pitchFamily="34" charset="0"/>
              <a:ea typeface="Segoe UI" pitchFamily="34" charset="0"/>
              <a:cs typeface="Segoe UI" pitchFamily="34" charset="0"/>
            </a:endParaRPr>
          </a:p>
          <a:p>
            <a:pPr marL="514350" indent="-514350" algn="just">
              <a:buNone/>
            </a:pPr>
            <a:endParaRPr lang="id-ID" dirty="0" smtClean="0">
              <a:solidFill>
                <a:srgbClr val="663300"/>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00600"/>
          </a:xfrm>
          <a:ln>
            <a:noFill/>
          </a:ln>
        </p:spPr>
        <p:txBody>
          <a:bodyPr>
            <a:normAutofit/>
          </a:bodyPr>
          <a:lstStyle/>
          <a:p>
            <a:pPr marL="0" indent="0" algn="ctr">
              <a:buNone/>
            </a:pPr>
            <a:endParaRPr lang="id-ID" sz="2400" dirty="0" smtClean="0">
              <a:latin typeface="Segoe UI" pitchFamily="34" charset="0"/>
              <a:ea typeface="Segoe UI" pitchFamily="34" charset="0"/>
              <a:cs typeface="Segoe UI" pitchFamily="34" charset="0"/>
            </a:endParaRPr>
          </a:p>
          <a:p>
            <a:pPr marL="0" indent="0" algn="ctr">
              <a:buNone/>
            </a:pPr>
            <a:endParaRPr lang="id-ID" sz="2400" dirty="0">
              <a:latin typeface="Segoe UI" pitchFamily="34" charset="0"/>
              <a:ea typeface="Segoe UI" pitchFamily="34" charset="0"/>
              <a:cs typeface="Segoe UI" pitchFamily="34" charset="0"/>
            </a:endParaRPr>
          </a:p>
          <a:p>
            <a:pPr marL="0" indent="0" algn="ctr">
              <a:buNone/>
            </a:pPr>
            <a:r>
              <a:rPr lang="id-ID" sz="2800" dirty="0" smtClean="0">
                <a:latin typeface="Segoe UI" pitchFamily="34" charset="0"/>
                <a:ea typeface="Segoe UI" pitchFamily="34" charset="0"/>
                <a:cs typeface="Segoe UI" pitchFamily="34" charset="0"/>
              </a:rPr>
              <a:t>PNS yang melaksanakan tugas belajar di dalam maupun di luar negeri tidak wajib menyusun SKP pada awal tahun. Penilaian prestasi kerja pada akhir tahun dinilai dari prestasi akademik dan unsur perilaku kerja</a:t>
            </a:r>
            <a:r>
              <a:rPr lang="id-ID" sz="2800" dirty="0" smtClean="0">
                <a:solidFill>
                  <a:srgbClr val="663300"/>
                </a:solidFill>
                <a:latin typeface="Segoe UI" pitchFamily="34" charset="0"/>
                <a:ea typeface="Segoe UI" pitchFamily="34" charset="0"/>
                <a:cs typeface="Segoe UI" pitchFamily="34" charset="0"/>
              </a:rPr>
              <a:t>.</a:t>
            </a:r>
          </a:p>
          <a:p>
            <a:pPr marL="514350" indent="-514350" algn="just">
              <a:buNone/>
            </a:pPr>
            <a:endParaRPr lang="id-ID" sz="2400" dirty="0" smtClean="0">
              <a:solidFill>
                <a:srgbClr val="663300"/>
              </a:solidFill>
              <a:latin typeface="Segoe UI" pitchFamily="34" charset="0"/>
              <a:ea typeface="Segoe UI" pitchFamily="34" charset="0"/>
              <a:cs typeface="Segoe UI" pitchFamily="34" charset="0"/>
            </a:endParaRPr>
          </a:p>
          <a:p>
            <a:pPr marL="514350" indent="-514350" algn="just">
              <a:buNone/>
            </a:pPr>
            <a:endParaRPr lang="id-ID" dirty="0" smtClean="0">
              <a:solidFill>
                <a:srgbClr val="663300"/>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041401"/>
          <a:ext cx="8534400" cy="5664200"/>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2387600">
                  <a:extLst>
                    <a:ext uri="{9D8B030D-6E8A-4147-A177-3AD203B41FA5}">
                      <a16:colId xmlns="" xmlns:a16="http://schemas.microsoft.com/office/drawing/2014/main" val="20001"/>
                    </a:ext>
                  </a:extLst>
                </a:gridCol>
                <a:gridCol w="29464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711200">
                  <a:extLst>
                    <a:ext uri="{9D8B030D-6E8A-4147-A177-3AD203B41FA5}">
                      <a16:colId xmlns="" xmlns:a16="http://schemas.microsoft.com/office/drawing/2014/main" val="20004"/>
                    </a:ext>
                  </a:extLst>
                </a:gridCol>
                <a:gridCol w="1422400">
                  <a:extLst>
                    <a:ext uri="{9D8B030D-6E8A-4147-A177-3AD203B41FA5}">
                      <a16:colId xmlns="" xmlns:a16="http://schemas.microsoft.com/office/drawing/2014/main" val="20005"/>
                    </a:ext>
                  </a:extLst>
                </a:gridCol>
              </a:tblGrid>
              <a:tr h="370840">
                <a:tc>
                  <a:txBody>
                    <a:bodyPr/>
                    <a:lstStyle/>
                    <a:p>
                      <a:endParaRPr lang="id-ID" sz="1600" dirty="0"/>
                    </a:p>
                  </a:txBody>
                  <a:tcPr/>
                </a:tc>
                <a:tc gridSpan="4">
                  <a:txBody>
                    <a:bodyPr/>
                    <a:lstStyle/>
                    <a:p>
                      <a:pPr algn="ctr"/>
                      <a:r>
                        <a:rPr lang="id-ID" sz="1600" dirty="0" smtClean="0"/>
                        <a:t>UNSUR</a:t>
                      </a:r>
                      <a:r>
                        <a:rPr lang="id-ID" sz="1600" baseline="0" dirty="0" smtClean="0"/>
                        <a:t> YANG DINILAI</a:t>
                      </a:r>
                      <a:endParaRPr lang="id-ID" sz="1600"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r>
                        <a:rPr lang="id-ID" sz="1600" dirty="0" smtClean="0"/>
                        <a:t>Jumlah</a:t>
                      </a:r>
                      <a:endParaRPr lang="id-ID" sz="1600" dirty="0"/>
                    </a:p>
                  </a:txBody>
                  <a:tcPr/>
                </a:tc>
                <a:extLst>
                  <a:ext uri="{0D108BD9-81ED-4DB2-BD59-A6C34878D82A}">
                    <a16:rowId xmlns="" xmlns:a16="http://schemas.microsoft.com/office/drawing/2014/main" val="10000"/>
                  </a:ext>
                </a:extLst>
              </a:tr>
              <a:tr h="370840">
                <a:tc>
                  <a:txBody>
                    <a:bodyPr/>
                    <a:lstStyle/>
                    <a:p>
                      <a:r>
                        <a:rPr lang="id-ID" sz="1600" dirty="0" smtClean="0"/>
                        <a:t>4.</a:t>
                      </a:r>
                      <a:endParaRPr lang="id-ID" sz="1600" dirty="0"/>
                    </a:p>
                  </a:txBody>
                  <a:tcPr/>
                </a:tc>
                <a:tc gridSpan="4">
                  <a:txBody>
                    <a:bodyPr/>
                    <a:lstStyle/>
                    <a:p>
                      <a:r>
                        <a:rPr lang="id-ID" sz="1400" dirty="0" smtClean="0"/>
                        <a:t>a. Sasaran kerja Pegawai (SKP)/ Nilai Akademik               91,26 x 60%</a:t>
                      </a:r>
                      <a:endParaRPr lang="id-ID" sz="1400"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pPr algn="ctr"/>
                      <a:r>
                        <a:rPr lang="id-ID" sz="1600" dirty="0" smtClean="0"/>
                        <a:t>54,76</a:t>
                      </a:r>
                      <a:endParaRPr lang="id-ID" sz="1600" dirty="0"/>
                    </a:p>
                  </a:txBody>
                  <a:tcPr/>
                </a:tc>
                <a:extLst>
                  <a:ext uri="{0D108BD9-81ED-4DB2-BD59-A6C34878D82A}">
                    <a16:rowId xmlns="" xmlns:a16="http://schemas.microsoft.com/office/drawing/2014/main" val="10001"/>
                  </a:ext>
                </a:extLst>
              </a:tr>
              <a:tr h="370840">
                <a:tc>
                  <a:txBody>
                    <a:bodyPr/>
                    <a:lstStyle/>
                    <a:p>
                      <a:endParaRPr lang="id-ID" sz="1600" dirty="0"/>
                    </a:p>
                  </a:txBody>
                  <a:tcPr/>
                </a:tc>
                <a:tc>
                  <a:txBody>
                    <a:bodyPr/>
                    <a:lstStyle/>
                    <a:p>
                      <a:r>
                        <a:rPr lang="id-ID" sz="1400" dirty="0" smtClean="0"/>
                        <a:t>b. Perilaku Kerja</a:t>
                      </a:r>
                      <a:endParaRPr lang="id-ID" sz="1400" dirty="0"/>
                    </a:p>
                  </a:txBody>
                  <a:tcPr/>
                </a:tc>
                <a:tc>
                  <a:txBody>
                    <a:bodyPr/>
                    <a:lstStyle/>
                    <a:p>
                      <a:r>
                        <a:rPr lang="id-ID" sz="1400" dirty="0" smtClean="0"/>
                        <a:t>1. Orientasi</a:t>
                      </a:r>
                      <a:r>
                        <a:rPr lang="id-ID" sz="1400" baseline="0" dirty="0" smtClean="0"/>
                        <a:t> </a:t>
                      </a:r>
                      <a:r>
                        <a:rPr lang="id-ID" sz="1400" dirty="0" smtClean="0"/>
                        <a:t>pelayanan</a:t>
                      </a:r>
                      <a:endParaRPr lang="id-ID" sz="1400" dirty="0"/>
                    </a:p>
                  </a:txBody>
                  <a:tcPr/>
                </a:tc>
                <a:tc>
                  <a:txBody>
                    <a:bodyPr/>
                    <a:lstStyle/>
                    <a:p>
                      <a:r>
                        <a:rPr lang="id-ID" sz="1400" dirty="0" smtClean="0"/>
                        <a:t>82</a:t>
                      </a:r>
                      <a:endParaRPr lang="id-ID" sz="1400" dirty="0"/>
                    </a:p>
                  </a:txBody>
                  <a:tcPr/>
                </a:tc>
                <a:tc>
                  <a:txBody>
                    <a:bodyPr/>
                    <a:lstStyle/>
                    <a:p>
                      <a:r>
                        <a:rPr lang="id-ID" sz="1400" dirty="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2"/>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2. Integritas</a:t>
                      </a:r>
                      <a:endParaRPr lang="id-ID" sz="1400" dirty="0"/>
                    </a:p>
                  </a:txBody>
                  <a:tcPr/>
                </a:tc>
                <a:tc>
                  <a:txBody>
                    <a:bodyPr/>
                    <a:lstStyle/>
                    <a:p>
                      <a:r>
                        <a:rPr lang="id-ID" sz="1400" dirty="0" smtClean="0"/>
                        <a:t>85</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3"/>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3. Komitmen</a:t>
                      </a:r>
                      <a:endParaRPr lang="id-ID" sz="1400" dirty="0"/>
                    </a:p>
                  </a:txBody>
                  <a:tcPr/>
                </a:tc>
                <a:tc>
                  <a:txBody>
                    <a:bodyPr/>
                    <a:lstStyle/>
                    <a:p>
                      <a:r>
                        <a:rPr lang="id-ID" sz="1400" dirty="0" smtClean="0"/>
                        <a:t>85</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4"/>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4. Disiplin</a:t>
                      </a:r>
                      <a:endParaRPr lang="id-ID" sz="1400" dirty="0"/>
                    </a:p>
                  </a:txBody>
                  <a:tcPr/>
                </a:tc>
                <a:tc>
                  <a:txBody>
                    <a:bodyPr/>
                    <a:lstStyle/>
                    <a:p>
                      <a:r>
                        <a:rPr lang="id-ID" sz="1400" dirty="0" smtClean="0"/>
                        <a:t>86</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5"/>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5. Kerja sama</a:t>
                      </a:r>
                      <a:endParaRPr lang="id-ID" sz="1400" dirty="0"/>
                    </a:p>
                  </a:txBody>
                  <a:tcPr/>
                </a:tc>
                <a:tc>
                  <a:txBody>
                    <a:bodyPr/>
                    <a:lstStyle/>
                    <a:p>
                      <a:r>
                        <a:rPr lang="id-ID" sz="1400" dirty="0" smtClean="0"/>
                        <a:t>87</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6"/>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6. Kepemimpinan</a:t>
                      </a:r>
                      <a:endParaRPr lang="id-ID" sz="1400" dirty="0"/>
                    </a:p>
                  </a:txBody>
                  <a:tcPr/>
                </a:tc>
                <a:tc>
                  <a:txBody>
                    <a:bodyPr/>
                    <a:lstStyle/>
                    <a:p>
                      <a:r>
                        <a:rPr lang="id-ID" sz="1400" dirty="0" smtClean="0"/>
                        <a:t>-</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7"/>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Jumlah</a:t>
                      </a:r>
                      <a:endParaRPr lang="id-ID" sz="1400" dirty="0"/>
                    </a:p>
                  </a:txBody>
                  <a:tcPr/>
                </a:tc>
                <a:tc>
                  <a:txBody>
                    <a:bodyPr/>
                    <a:lstStyle/>
                    <a:p>
                      <a:r>
                        <a:rPr lang="id-ID" sz="1400" dirty="0" smtClean="0"/>
                        <a:t>425</a:t>
                      </a:r>
                      <a:endParaRPr lang="id-ID" sz="1400" dirty="0"/>
                    </a:p>
                  </a:txBody>
                  <a:tcPr/>
                </a:tc>
                <a:tc>
                  <a:txBody>
                    <a:bodyPr/>
                    <a:lstStyle/>
                    <a:p>
                      <a:r>
                        <a:rPr lang="id-ID" sz="140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8"/>
                  </a:ext>
                </a:extLst>
              </a:tr>
              <a:tr h="370840">
                <a:tc>
                  <a:txBody>
                    <a:bodyPr/>
                    <a:lstStyle/>
                    <a:p>
                      <a:endParaRPr lang="id-ID" sz="1600" dirty="0"/>
                    </a:p>
                  </a:txBody>
                  <a:tcPr/>
                </a:tc>
                <a:tc>
                  <a:txBody>
                    <a:bodyPr/>
                    <a:lstStyle/>
                    <a:p>
                      <a:endParaRPr lang="id-ID" sz="1400" dirty="0"/>
                    </a:p>
                  </a:txBody>
                  <a:tcPr/>
                </a:tc>
                <a:tc>
                  <a:txBody>
                    <a:bodyPr/>
                    <a:lstStyle/>
                    <a:p>
                      <a:r>
                        <a:rPr lang="id-ID" sz="1400" dirty="0" smtClean="0"/>
                        <a:t>Nilai rata-rata</a:t>
                      </a:r>
                      <a:endParaRPr lang="id-ID" sz="1400" dirty="0"/>
                    </a:p>
                  </a:txBody>
                  <a:tcPr/>
                </a:tc>
                <a:tc>
                  <a:txBody>
                    <a:bodyPr/>
                    <a:lstStyle/>
                    <a:p>
                      <a:r>
                        <a:rPr lang="id-ID" sz="1400" dirty="0" smtClean="0"/>
                        <a:t>85</a:t>
                      </a:r>
                      <a:endParaRPr lang="id-ID" sz="1400" dirty="0"/>
                    </a:p>
                  </a:txBody>
                  <a:tcPr/>
                </a:tc>
                <a:tc>
                  <a:txBody>
                    <a:bodyPr/>
                    <a:lstStyle/>
                    <a:p>
                      <a:r>
                        <a:rPr lang="id-ID" sz="1400" dirty="0" smtClean="0"/>
                        <a:t>Baik</a:t>
                      </a:r>
                      <a:endParaRPr lang="id-ID" sz="1400" dirty="0"/>
                    </a:p>
                  </a:txBody>
                  <a:tcPr/>
                </a:tc>
                <a:tc>
                  <a:txBody>
                    <a:bodyPr/>
                    <a:lstStyle/>
                    <a:p>
                      <a:pPr algn="ctr"/>
                      <a:endParaRPr lang="id-ID" sz="1400" dirty="0"/>
                    </a:p>
                  </a:txBody>
                  <a:tcPr/>
                </a:tc>
                <a:extLst>
                  <a:ext uri="{0D108BD9-81ED-4DB2-BD59-A6C34878D82A}">
                    <a16:rowId xmlns="" xmlns:a16="http://schemas.microsoft.com/office/drawing/2014/main" val="10009"/>
                  </a:ext>
                </a:extLst>
              </a:tr>
              <a:tr h="370840">
                <a:tc>
                  <a:txBody>
                    <a:bodyPr/>
                    <a:lstStyle/>
                    <a:p>
                      <a:endParaRPr lang="id-ID" sz="1600" dirty="0"/>
                    </a:p>
                  </a:txBody>
                  <a:tcPr/>
                </a:tc>
                <a:tc>
                  <a:txBody>
                    <a:bodyPr/>
                    <a:lstStyle/>
                    <a:p>
                      <a:endParaRPr lang="id-ID" sz="1400" dirty="0"/>
                    </a:p>
                  </a:txBody>
                  <a:tcPr/>
                </a:tc>
                <a:tc gridSpan="3">
                  <a:txBody>
                    <a:bodyPr/>
                    <a:lstStyle/>
                    <a:p>
                      <a:r>
                        <a:rPr lang="id-ID" sz="1400" dirty="0" smtClean="0"/>
                        <a:t>Nilai Perilaku kerja                   85 x 40%</a:t>
                      </a:r>
                      <a:endParaRPr lang="id-ID" sz="1400" dirty="0"/>
                    </a:p>
                  </a:txBody>
                  <a:tcPr/>
                </a:tc>
                <a:tc hMerge="1">
                  <a:txBody>
                    <a:bodyPr/>
                    <a:lstStyle/>
                    <a:p>
                      <a:endParaRPr lang="id-ID" dirty="0"/>
                    </a:p>
                  </a:txBody>
                  <a:tcPr/>
                </a:tc>
                <a:tc hMerge="1">
                  <a:txBody>
                    <a:bodyPr/>
                    <a:lstStyle/>
                    <a:p>
                      <a:endParaRPr lang="id-ID" dirty="0"/>
                    </a:p>
                  </a:txBody>
                  <a:tcPr/>
                </a:tc>
                <a:tc>
                  <a:txBody>
                    <a:bodyPr/>
                    <a:lstStyle/>
                    <a:p>
                      <a:pPr algn="ctr"/>
                      <a:r>
                        <a:rPr lang="id-ID" sz="1400" dirty="0" smtClean="0"/>
                        <a:t>34</a:t>
                      </a:r>
                      <a:endParaRPr lang="id-ID" sz="1400" dirty="0"/>
                    </a:p>
                  </a:txBody>
                  <a:tcPr/>
                </a:tc>
                <a:extLst>
                  <a:ext uri="{0D108BD9-81ED-4DB2-BD59-A6C34878D82A}">
                    <a16:rowId xmlns="" xmlns:a16="http://schemas.microsoft.com/office/drawing/2014/main" val="10010"/>
                  </a:ext>
                </a:extLst>
              </a:tr>
              <a:tr h="370840">
                <a:tc>
                  <a:txBody>
                    <a:bodyPr/>
                    <a:lstStyle/>
                    <a:p>
                      <a:endParaRPr lang="id-ID" sz="1600" dirty="0"/>
                    </a:p>
                  </a:txBody>
                  <a:tcPr/>
                </a:tc>
                <a:tc gridSpan="4">
                  <a:txBody>
                    <a:bodyPr/>
                    <a:lstStyle/>
                    <a:p>
                      <a:r>
                        <a:rPr lang="id-ID" sz="1400" dirty="0" smtClean="0"/>
                        <a:t>NILAI PRESTASI KERJA</a:t>
                      </a:r>
                      <a:endParaRPr lang="id-ID" sz="1400" dirty="0"/>
                    </a:p>
                  </a:txBody>
                  <a:tcPr/>
                </a:tc>
                <a:tc hMerge="1">
                  <a:txBody>
                    <a:bodyPr/>
                    <a:lstStyle/>
                    <a:p>
                      <a:endParaRPr lang="id-ID" sz="1600" dirty="0"/>
                    </a:p>
                  </a:txBody>
                  <a:tcPr/>
                </a:tc>
                <a:tc hMerge="1">
                  <a:txBody>
                    <a:bodyPr/>
                    <a:lstStyle/>
                    <a:p>
                      <a:endParaRPr lang="id-ID"/>
                    </a:p>
                  </a:txBody>
                  <a:tcPr/>
                </a:tc>
                <a:tc hMerge="1">
                  <a:txBody>
                    <a:bodyPr/>
                    <a:lstStyle/>
                    <a:p>
                      <a:endParaRPr lang="id-ID"/>
                    </a:p>
                  </a:txBody>
                  <a:tcPr/>
                </a:tc>
                <a:tc>
                  <a:txBody>
                    <a:bodyPr/>
                    <a:lstStyle/>
                    <a:p>
                      <a:pPr algn="ctr"/>
                      <a:r>
                        <a:rPr lang="id-ID" sz="1400" dirty="0" smtClean="0"/>
                        <a:t>88,76</a:t>
                      </a:r>
                    </a:p>
                    <a:p>
                      <a:pPr algn="ctr"/>
                      <a:r>
                        <a:rPr lang="id-ID" sz="1400" dirty="0" smtClean="0"/>
                        <a:t>(Baik)</a:t>
                      </a:r>
                      <a:endParaRPr lang="id-ID" sz="1400" dirty="0"/>
                    </a:p>
                  </a:txBody>
                  <a:tcPr/>
                </a:tc>
                <a:extLst>
                  <a:ext uri="{0D108BD9-81ED-4DB2-BD59-A6C34878D82A}">
                    <a16:rowId xmlns="" xmlns:a16="http://schemas.microsoft.com/office/drawing/2014/main" val="10011"/>
                  </a:ext>
                </a:extLst>
              </a:tr>
              <a:tr h="899160">
                <a:tc gridSpan="6">
                  <a:txBody>
                    <a:bodyPr/>
                    <a:lstStyle/>
                    <a:p>
                      <a:pPr marL="342900" indent="-342900">
                        <a:buAutoNum type="arabicPeriod" startAt="5"/>
                      </a:pPr>
                      <a:r>
                        <a:rPr lang="id-ID" sz="1600" dirty="0" smtClean="0"/>
                        <a:t>KEBERATAN DARI PNS YANG DINILAI (APABILA ADA)</a:t>
                      </a:r>
                    </a:p>
                    <a:p>
                      <a:pPr marL="342900" indent="5848350">
                        <a:buNone/>
                      </a:pPr>
                      <a:r>
                        <a:rPr lang="id-ID" sz="1600" dirty="0" smtClean="0"/>
                        <a:t>Tanggal, </a:t>
                      </a:r>
                    </a:p>
                    <a:p>
                      <a:pPr marL="342900" indent="17463">
                        <a:buNone/>
                      </a:pPr>
                      <a:r>
                        <a:rPr lang="id-ID" sz="1600" dirty="0" smtClean="0"/>
                        <a:t>........................</a:t>
                      </a:r>
                    </a:p>
                    <a:p>
                      <a:pPr marL="342900" indent="5848350">
                        <a:buNone/>
                      </a:pPr>
                      <a:endParaRPr lang="id-ID" sz="1600" dirty="0"/>
                    </a:p>
                  </a:txBody>
                  <a:tcPr/>
                </a:tc>
                <a:tc hMerge="1">
                  <a:txBody>
                    <a:bodyPr/>
                    <a:lstStyle/>
                    <a:p>
                      <a:endParaRPr lang="id-ID" sz="1600"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1600" dirty="0"/>
                    </a:p>
                  </a:txBody>
                  <a:tcPr/>
                </a:tc>
                <a:extLst>
                  <a:ext uri="{0D108BD9-81ED-4DB2-BD59-A6C34878D82A}">
                    <a16:rowId xmlns="" xmlns:a16="http://schemas.microsoft.com/office/drawing/2014/main" val="10012"/>
                  </a:ext>
                </a:extLst>
              </a:tr>
            </a:tbl>
          </a:graphicData>
        </a:graphic>
      </p:graphicFrame>
      <p:sp>
        <p:nvSpPr>
          <p:cNvPr id="5" name="Rounded Rectangle 4"/>
          <p:cNvSpPr/>
          <p:nvPr/>
        </p:nvSpPr>
        <p:spPr>
          <a:xfrm>
            <a:off x="381000" y="304800"/>
            <a:ext cx="8305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PENILAIAN PRESTASI KERJA BAGI PNS YANG TUGAS BELAJAR</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73900" cy="762000"/>
          </a:xfrm>
          <a:solidFill>
            <a:srgbClr val="FFC000"/>
          </a:solidFill>
        </p:spPr>
        <p:txBody>
          <a:bodyPr>
            <a:noAutofit/>
          </a:bodyPr>
          <a:lstStyle/>
          <a:p>
            <a:pPr marL="444500" indent="-444500" algn="ctr"/>
            <a:r>
              <a:rPr lang="id-ID" sz="2000" b="1" dirty="0" smtClean="0">
                <a:solidFill>
                  <a:srgbClr val="002060"/>
                </a:solidFill>
                <a:latin typeface="Segoe UI" pitchFamily="34" charset="0"/>
                <a:ea typeface="Segoe UI" pitchFamily="34" charset="0"/>
                <a:cs typeface="Segoe UI" pitchFamily="34" charset="0"/>
              </a:rPr>
              <a:t>PENILAIAN UNTUK PNS YANG DIBERHENTIKAN DARI JABATAN ORGANIKNYA</a:t>
            </a:r>
            <a:endParaRPr lang="id-ID" sz="2000" b="1" dirty="0">
              <a:solidFill>
                <a:srgbClr val="002060"/>
              </a:solidFill>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457200" y="1524000"/>
            <a:ext cx="8229600" cy="4419600"/>
          </a:xfrm>
          <a:solidFill>
            <a:srgbClr val="FFC000"/>
          </a:solidFill>
          <a:ln>
            <a:noFill/>
          </a:ln>
        </p:spPr>
        <p:txBody>
          <a:bodyPr>
            <a:normAutofit lnSpcReduction="10000"/>
          </a:bodyPr>
          <a:lstStyle/>
          <a:p>
            <a:pPr marL="514350" indent="-514350" algn="just">
              <a:lnSpc>
                <a:spcPct val="120000"/>
              </a:lnSpc>
              <a:spcAft>
                <a:spcPts val="600"/>
              </a:spcAft>
              <a:buFont typeface="+mj-lt"/>
              <a:buAutoNum type="arabicPeriod"/>
            </a:pPr>
            <a:r>
              <a:rPr lang="id-ID" sz="1600" b="1" dirty="0" smtClean="0">
                <a:solidFill>
                  <a:srgbClr val="002060"/>
                </a:solidFill>
                <a:latin typeface="Segoe UI" pitchFamily="34" charset="0"/>
                <a:ea typeface="Segoe UI" pitchFamily="34" charset="0"/>
                <a:cs typeface="Segoe UI" pitchFamily="34" charset="0"/>
              </a:rPr>
              <a:t>PNS yang dibebaskan dari jabatan organiknya, hanya dinilai dari unsur perilaku kerjanya:</a:t>
            </a:r>
          </a:p>
          <a:p>
            <a:pPr marL="812800" indent="-273050" algn="just">
              <a:lnSpc>
                <a:spcPct val="120000"/>
              </a:lnSpc>
              <a:spcAft>
                <a:spcPts val="600"/>
              </a:spcAft>
              <a:buFont typeface="+mj-lt"/>
              <a:buAutoNum type="alphaLcPeriod"/>
            </a:pPr>
            <a:r>
              <a:rPr lang="id-ID" sz="1600" b="1" dirty="0" smtClean="0">
                <a:solidFill>
                  <a:srgbClr val="002060"/>
                </a:solidFill>
                <a:latin typeface="Segoe UI" pitchFamily="34" charset="0"/>
                <a:ea typeface="Segoe UI" pitchFamily="34" charset="0"/>
                <a:cs typeface="Segoe UI" pitchFamily="34" charset="0"/>
              </a:rPr>
              <a:t>PNS menjadi Pejabat Negara</a:t>
            </a:r>
          </a:p>
          <a:p>
            <a:pPr marL="812800" indent="-273050" algn="just">
              <a:lnSpc>
                <a:spcPct val="120000"/>
              </a:lnSpc>
              <a:spcAft>
                <a:spcPts val="600"/>
              </a:spcAft>
              <a:buFont typeface="+mj-lt"/>
              <a:buAutoNum type="alphaLcPeriod"/>
            </a:pPr>
            <a:r>
              <a:rPr lang="id-ID" sz="1600" b="1" dirty="0" smtClean="0">
                <a:solidFill>
                  <a:srgbClr val="002060"/>
                </a:solidFill>
                <a:latin typeface="Segoe UI" pitchFamily="34" charset="0"/>
                <a:ea typeface="Segoe UI" pitchFamily="34" charset="0"/>
                <a:cs typeface="Segoe UI" pitchFamily="34" charset="0"/>
              </a:rPr>
              <a:t>PNS yang diperbantukan/dipekerjakan pada negara sahabat, lembaga internasional, organisasi profesi, dan badan-badan swasta yang ditentukan pemerintah baik di dalam maupun di luar negeri</a:t>
            </a:r>
          </a:p>
          <a:p>
            <a:pPr marL="812800" indent="-363538" algn="just">
              <a:lnSpc>
                <a:spcPct val="120000"/>
              </a:lnSpc>
              <a:spcAft>
                <a:spcPts val="600"/>
              </a:spcAft>
              <a:buNone/>
            </a:pPr>
            <a:endParaRPr lang="id-ID" sz="1600" b="1" dirty="0" smtClean="0">
              <a:solidFill>
                <a:srgbClr val="002060"/>
              </a:solidFill>
              <a:latin typeface="Segoe UI" pitchFamily="34" charset="0"/>
              <a:ea typeface="Segoe UI" pitchFamily="34" charset="0"/>
              <a:cs typeface="Segoe UI" pitchFamily="34" charset="0"/>
            </a:endParaRPr>
          </a:p>
          <a:p>
            <a:pPr marL="539750" indent="-539750" algn="just">
              <a:lnSpc>
                <a:spcPct val="120000"/>
              </a:lnSpc>
              <a:spcAft>
                <a:spcPts val="600"/>
              </a:spcAft>
              <a:buFont typeface="+mj-lt"/>
              <a:buAutoNum type="arabicPeriod" startAt="2"/>
            </a:pPr>
            <a:r>
              <a:rPr lang="id-ID" sz="1600" b="1" dirty="0" smtClean="0">
                <a:solidFill>
                  <a:srgbClr val="002060"/>
                </a:solidFill>
                <a:latin typeface="Segoe UI" pitchFamily="34" charset="0"/>
                <a:ea typeface="Segoe UI" pitchFamily="34" charset="0"/>
                <a:cs typeface="Segoe UI" pitchFamily="34" charset="0"/>
              </a:rPr>
              <a:t>Perkecualian bagi Guru/Dosen yang dipekerjakan/ diperbantukan pada badan-badan swasta yang ditentukan oleh pemerintah dan tidak dibebaskan dari jabatan fungsional tertentu wajib menyusun SKP pada awal tahun dan dilakukan penilaian prestasi kerja dan perilaku kerja pada akhir tahun. Pejabat penilai dan atasan pejabat penilai adalah pejabat pada instansi induk</a:t>
            </a:r>
          </a:p>
          <a:p>
            <a:pPr marL="539750" indent="-360363" algn="just">
              <a:buFont typeface="Wingdings" pitchFamily="2" charset="2"/>
              <a:buChar char="v"/>
            </a:pPr>
            <a:endParaRPr lang="id-ID" sz="1600" dirty="0" smtClean="0">
              <a:solidFill>
                <a:srgbClr val="663300"/>
              </a:solidFill>
              <a:latin typeface="Segoe UI" pitchFamily="34" charset="0"/>
              <a:ea typeface="Segoe UI" pitchFamily="34" charset="0"/>
              <a:cs typeface="Segoe UI" pitchFamily="34" charset="0"/>
            </a:endParaRPr>
          </a:p>
          <a:p>
            <a:pPr marL="514350" indent="-514350" algn="just">
              <a:buNone/>
            </a:pPr>
            <a:endParaRPr lang="id-ID" sz="1600" dirty="0" smtClean="0">
              <a:solidFill>
                <a:srgbClr val="663300"/>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6934200" cy="715962"/>
          </a:xfrm>
          <a:solidFill>
            <a:srgbClr val="FFC000"/>
          </a:solidFill>
        </p:spPr>
        <p:txBody>
          <a:bodyPr/>
          <a:lstStyle/>
          <a:p>
            <a:pPr eaLnBrk="1" hangingPunct="1"/>
            <a:r>
              <a:rPr lang="en-US" altLang="id-ID" sz="3600" dirty="0" smtClean="0">
                <a:solidFill>
                  <a:srgbClr val="002060"/>
                </a:solidFill>
              </a:rPr>
              <a:t>PENILAIAN PERILAKU KERJA</a:t>
            </a:r>
          </a:p>
        </p:txBody>
      </p:sp>
      <p:sp>
        <p:nvSpPr>
          <p:cNvPr id="3" name="Content Placeholder 2"/>
          <p:cNvSpPr>
            <a:spLocks noGrp="1"/>
          </p:cNvSpPr>
          <p:nvPr>
            <p:ph idx="1"/>
          </p:nvPr>
        </p:nvSpPr>
        <p:spPr>
          <a:xfrm>
            <a:off x="457200" y="1600200"/>
            <a:ext cx="8229600" cy="5029200"/>
          </a:xfrm>
          <a:solidFill>
            <a:srgbClr val="FFC000"/>
          </a:solidFill>
        </p:spPr>
        <p:txBody>
          <a:bodyPr>
            <a:normAutofit fontScale="85000" lnSpcReduction="20000"/>
          </a:bodyPr>
          <a:lstStyle/>
          <a:p>
            <a:pPr marL="514350" indent="-514350" eaLnBrk="1" fontAlgn="auto" hangingPunct="1">
              <a:spcAft>
                <a:spcPts val="0"/>
              </a:spcAft>
              <a:buFont typeface="Arial" panose="020B0604020202020204" pitchFamily="34" charset="0"/>
              <a:buAutoNum type="arabicPeriod"/>
              <a:defRPr/>
            </a:pPr>
            <a:r>
              <a:rPr lang="id-ID" sz="2000" b="1" dirty="0" smtClean="0">
                <a:solidFill>
                  <a:srgbClr val="002060"/>
                </a:solidFill>
              </a:rPr>
              <a:t>Nilai perilaku kerja PNS dinyatakan dengan angka dan keterangan sbb:</a:t>
            </a:r>
          </a:p>
          <a:p>
            <a:pPr marL="857250" lvl="1" indent="-457200" eaLnBrk="1" fontAlgn="auto" hangingPunct="1">
              <a:spcAft>
                <a:spcPts val="0"/>
              </a:spcAft>
              <a:buFont typeface="+mj-lt"/>
              <a:buAutoNum type="alphaLcParenR"/>
              <a:defRPr/>
            </a:pPr>
            <a:r>
              <a:rPr lang="id-ID" sz="2000" b="1" dirty="0" smtClean="0">
                <a:solidFill>
                  <a:srgbClr val="002060"/>
                </a:solidFill>
              </a:rPr>
              <a:t>91 – </a:t>
            </a:r>
            <a:r>
              <a:rPr lang="en-US" sz="2000" b="1" dirty="0" smtClean="0">
                <a:solidFill>
                  <a:srgbClr val="002060"/>
                </a:solidFill>
              </a:rPr>
              <a:t>100 </a:t>
            </a:r>
            <a:r>
              <a:rPr lang="id-ID" sz="2000" b="1" dirty="0" smtClean="0">
                <a:solidFill>
                  <a:srgbClr val="002060"/>
                </a:solidFill>
              </a:rPr>
              <a:t>: Sangat baik</a:t>
            </a:r>
          </a:p>
          <a:p>
            <a:pPr marL="857250" lvl="1" indent="-457200" eaLnBrk="1" fontAlgn="auto" hangingPunct="1">
              <a:spcAft>
                <a:spcPts val="0"/>
              </a:spcAft>
              <a:buFont typeface="+mj-lt"/>
              <a:buAutoNum type="alphaLcParenR"/>
              <a:defRPr/>
            </a:pPr>
            <a:r>
              <a:rPr lang="id-ID" sz="2000" b="1" dirty="0" smtClean="0">
                <a:solidFill>
                  <a:srgbClr val="002060"/>
                </a:solidFill>
              </a:rPr>
              <a:t>76 – 90 : Baik</a:t>
            </a:r>
          </a:p>
          <a:p>
            <a:pPr marL="857250" lvl="1" indent="-457200" eaLnBrk="1" fontAlgn="auto" hangingPunct="1">
              <a:spcAft>
                <a:spcPts val="0"/>
              </a:spcAft>
              <a:buFont typeface="+mj-lt"/>
              <a:buAutoNum type="alphaLcParenR"/>
              <a:defRPr/>
            </a:pPr>
            <a:r>
              <a:rPr lang="id-ID" sz="2000" b="1" dirty="0" smtClean="0">
                <a:solidFill>
                  <a:srgbClr val="002060"/>
                </a:solidFill>
              </a:rPr>
              <a:t>61 – 75 : Cukup</a:t>
            </a:r>
          </a:p>
          <a:p>
            <a:pPr marL="857250" lvl="1" indent="-457200" eaLnBrk="1" fontAlgn="auto" hangingPunct="1">
              <a:spcAft>
                <a:spcPts val="0"/>
              </a:spcAft>
              <a:buFont typeface="+mj-lt"/>
              <a:buAutoNum type="alphaLcParenR"/>
              <a:defRPr/>
            </a:pPr>
            <a:r>
              <a:rPr lang="id-ID" sz="2000" b="1" dirty="0" smtClean="0">
                <a:solidFill>
                  <a:srgbClr val="002060"/>
                </a:solidFill>
              </a:rPr>
              <a:t>51 – 60 : Kurang</a:t>
            </a:r>
          </a:p>
          <a:p>
            <a:pPr marL="857250" lvl="1" indent="-457200" eaLnBrk="1" fontAlgn="auto" hangingPunct="1">
              <a:spcAft>
                <a:spcPts val="0"/>
              </a:spcAft>
              <a:buFont typeface="+mj-lt"/>
              <a:buAutoNum type="alphaLcParenR"/>
              <a:defRPr/>
            </a:pPr>
            <a:r>
              <a:rPr lang="id-ID" sz="2000" b="1" dirty="0" smtClean="0">
                <a:solidFill>
                  <a:srgbClr val="002060"/>
                </a:solidFill>
              </a:rPr>
              <a:t>50 – ke bawah : Buruk</a:t>
            </a:r>
          </a:p>
          <a:p>
            <a:pPr marL="514350" indent="-514350" eaLnBrk="1" fontAlgn="auto" hangingPunct="1">
              <a:spcAft>
                <a:spcPts val="0"/>
              </a:spcAft>
              <a:buFont typeface="Arial" panose="020B0604020202020204" pitchFamily="34" charset="0"/>
              <a:buNone/>
              <a:defRPr/>
            </a:pPr>
            <a:r>
              <a:rPr lang="id-ID" sz="2000" b="1" dirty="0" smtClean="0">
                <a:solidFill>
                  <a:srgbClr val="002060"/>
                </a:solidFill>
              </a:rPr>
              <a:t>2</a:t>
            </a:r>
            <a:r>
              <a:rPr lang="id-ID" b="1" dirty="0" smtClean="0">
                <a:solidFill>
                  <a:srgbClr val="002060"/>
                </a:solidFill>
              </a:rPr>
              <a:t>. </a:t>
            </a:r>
            <a:r>
              <a:rPr lang="id-ID" sz="2000" b="1" dirty="0" smtClean="0">
                <a:solidFill>
                  <a:srgbClr val="002060"/>
                </a:solidFill>
              </a:rPr>
              <a:t>Penilaian perilaku kerja meliputi aspek:</a:t>
            </a:r>
          </a:p>
          <a:p>
            <a:pPr marL="914400" lvl="1" indent="-514350" eaLnBrk="1" fontAlgn="auto" hangingPunct="1">
              <a:spcAft>
                <a:spcPts val="0"/>
              </a:spcAft>
              <a:buFont typeface="+mj-lt"/>
              <a:buAutoNum type="alphaLcParenR"/>
              <a:defRPr/>
            </a:pPr>
            <a:r>
              <a:rPr lang="id-ID" sz="2000" b="1" dirty="0" smtClean="0">
                <a:solidFill>
                  <a:srgbClr val="002060"/>
                </a:solidFill>
              </a:rPr>
              <a:t>Orientasi pelayanan</a:t>
            </a:r>
          </a:p>
          <a:p>
            <a:pPr marL="914400" lvl="1" indent="-514350" eaLnBrk="1" fontAlgn="auto" hangingPunct="1">
              <a:spcAft>
                <a:spcPts val="0"/>
              </a:spcAft>
              <a:buFont typeface="+mj-lt"/>
              <a:buAutoNum type="alphaLcParenR"/>
              <a:defRPr/>
            </a:pPr>
            <a:r>
              <a:rPr lang="id-ID" sz="2000" b="1" dirty="0" smtClean="0">
                <a:solidFill>
                  <a:srgbClr val="002060"/>
                </a:solidFill>
              </a:rPr>
              <a:t>Integritas</a:t>
            </a:r>
          </a:p>
          <a:p>
            <a:pPr marL="914400" lvl="1" indent="-514350" eaLnBrk="1" fontAlgn="auto" hangingPunct="1">
              <a:spcAft>
                <a:spcPts val="0"/>
              </a:spcAft>
              <a:buFont typeface="+mj-lt"/>
              <a:buAutoNum type="alphaLcParenR"/>
              <a:defRPr/>
            </a:pPr>
            <a:r>
              <a:rPr lang="id-ID" sz="2000" b="1" dirty="0" smtClean="0">
                <a:solidFill>
                  <a:srgbClr val="002060"/>
                </a:solidFill>
              </a:rPr>
              <a:t>Komitmen</a:t>
            </a:r>
          </a:p>
          <a:p>
            <a:pPr marL="914400" lvl="1" indent="-514350" eaLnBrk="1" fontAlgn="auto" hangingPunct="1">
              <a:spcAft>
                <a:spcPts val="0"/>
              </a:spcAft>
              <a:buFont typeface="+mj-lt"/>
              <a:buAutoNum type="alphaLcParenR"/>
              <a:defRPr/>
            </a:pPr>
            <a:r>
              <a:rPr lang="id-ID" sz="2000" b="1" dirty="0" smtClean="0">
                <a:solidFill>
                  <a:srgbClr val="002060"/>
                </a:solidFill>
              </a:rPr>
              <a:t>Disiplin</a:t>
            </a:r>
          </a:p>
          <a:p>
            <a:pPr marL="914400" lvl="1" indent="-514350" eaLnBrk="1" fontAlgn="auto" hangingPunct="1">
              <a:spcAft>
                <a:spcPts val="0"/>
              </a:spcAft>
              <a:buFont typeface="+mj-lt"/>
              <a:buAutoNum type="alphaLcParenR"/>
              <a:defRPr/>
            </a:pPr>
            <a:r>
              <a:rPr lang="id-ID" sz="2000" b="1" dirty="0" smtClean="0">
                <a:solidFill>
                  <a:srgbClr val="002060"/>
                </a:solidFill>
              </a:rPr>
              <a:t>Kerja sama</a:t>
            </a:r>
          </a:p>
          <a:p>
            <a:pPr marL="914400" lvl="1" indent="-514350" eaLnBrk="1" fontAlgn="auto" hangingPunct="1">
              <a:spcAft>
                <a:spcPts val="0"/>
              </a:spcAft>
              <a:buFont typeface="+mj-lt"/>
              <a:buAutoNum type="alphaLcParenR"/>
              <a:defRPr/>
            </a:pPr>
            <a:r>
              <a:rPr lang="id-ID" sz="2000" b="1" dirty="0" smtClean="0">
                <a:solidFill>
                  <a:srgbClr val="002060"/>
                </a:solidFill>
              </a:rPr>
              <a:t>Kepemimpinan</a:t>
            </a:r>
            <a:r>
              <a:rPr lang="id-ID" sz="1600" b="1" dirty="0" smtClean="0">
                <a:solidFill>
                  <a:srgbClr val="002060"/>
                </a:solidFill>
              </a:rPr>
              <a:t>	</a:t>
            </a:r>
          </a:p>
          <a:p>
            <a:pPr marL="514350" indent="-514350" eaLnBrk="1" fontAlgn="auto" hangingPunct="1">
              <a:spcAft>
                <a:spcPts val="0"/>
              </a:spcAft>
              <a:buFont typeface="Arial" panose="020B0604020202020204" pitchFamily="34" charset="0"/>
              <a:buNone/>
              <a:defRPr/>
            </a:pPr>
            <a:r>
              <a:rPr lang="id-ID" dirty="0" smtClean="0"/>
              <a:t>	 </a:t>
            </a:r>
          </a:p>
        </p:txBody>
      </p:sp>
    </p:spTree>
    <p:extLst>
      <p:ext uri="{BB962C8B-B14F-4D97-AF65-F5344CB8AC3E}">
        <p14:creationId xmlns:p14="http://schemas.microsoft.com/office/powerpoint/2010/main" val="3607175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2440"/>
            <a:ext cx="8382000" cy="1051560"/>
          </a:xfrm>
        </p:spPr>
        <p:txBody>
          <a:bodyPr>
            <a:noAutofit/>
          </a:bodyPr>
          <a:lstStyle/>
          <a:p>
            <a:pPr marL="809625" indent="-809625"/>
            <a:r>
              <a:rPr lang="id-ID" sz="2400" dirty="0" smtClean="0"/>
              <a:t>BUKU CATATAN PENILAIAN PERILAKU KERJA PNS</a:t>
            </a:r>
            <a:endParaRPr lang="id-ID" sz="2400" dirty="0"/>
          </a:p>
        </p:txBody>
      </p:sp>
      <p:sp>
        <p:nvSpPr>
          <p:cNvPr id="3" name="Content Placeholder 2"/>
          <p:cNvSpPr>
            <a:spLocks noGrp="1"/>
          </p:cNvSpPr>
          <p:nvPr>
            <p:ph idx="1"/>
          </p:nvPr>
        </p:nvSpPr>
        <p:spPr>
          <a:xfrm>
            <a:off x="457200" y="1524000"/>
            <a:ext cx="8229600" cy="4419600"/>
          </a:xfrm>
          <a:solidFill>
            <a:srgbClr val="FFC000"/>
          </a:solidFill>
          <a:ln>
            <a:noFill/>
          </a:ln>
        </p:spPr>
        <p:txBody>
          <a:bodyPr>
            <a:normAutofit fontScale="40000" lnSpcReduction="20000"/>
          </a:bodyPr>
          <a:lstStyle/>
          <a:p>
            <a:pPr marL="514350" indent="-514350" algn="just">
              <a:lnSpc>
                <a:spcPct val="120000"/>
              </a:lnSpc>
              <a:spcAft>
                <a:spcPts val="600"/>
              </a:spcAft>
              <a:buFont typeface="Wingdings" pitchFamily="2" charset="2"/>
              <a:buChar char="q"/>
            </a:pPr>
            <a:r>
              <a:rPr lang="id-ID" sz="4500" b="1" dirty="0" smtClean="0">
                <a:solidFill>
                  <a:srgbClr val="002060"/>
                </a:solidFill>
              </a:rPr>
              <a:t>Untuk memudahkan monitoring dan evaluasi capaian SKP secara berkala dan perilaku kerja PNS yang dinilai. Pejabat penilai dapat menggunakan formulir buku catatan penilaian perilaku kerja PNS.</a:t>
            </a:r>
          </a:p>
          <a:p>
            <a:pPr marL="514350" indent="-514350" algn="just">
              <a:lnSpc>
                <a:spcPct val="120000"/>
              </a:lnSpc>
              <a:spcAft>
                <a:spcPts val="600"/>
              </a:spcAft>
              <a:buFont typeface="Wingdings" pitchFamily="2" charset="2"/>
              <a:buChar char="q"/>
            </a:pPr>
            <a:r>
              <a:rPr lang="id-ID" sz="4500" b="1" dirty="0" smtClean="0">
                <a:solidFill>
                  <a:srgbClr val="002060"/>
                </a:solidFill>
              </a:rPr>
              <a:t>Apabila seorang PNS pindah dari instansi pemerintah yang satu ke instansi yang lain, maka buku catatan penilaian perilaku kerja dikirimkan oleh pimpinan instansi lama kepada pimpinan instansi baru</a:t>
            </a:r>
          </a:p>
          <a:p>
            <a:pPr marL="514350" indent="-514350" algn="just">
              <a:lnSpc>
                <a:spcPct val="120000"/>
              </a:lnSpc>
              <a:spcAft>
                <a:spcPts val="600"/>
              </a:spcAft>
              <a:buFont typeface="Wingdings" pitchFamily="2" charset="2"/>
              <a:buChar char="q"/>
            </a:pPr>
            <a:r>
              <a:rPr lang="id-ID" sz="4500" b="1" dirty="0" smtClean="0">
                <a:solidFill>
                  <a:srgbClr val="002060"/>
                </a:solidFill>
              </a:rPr>
              <a:t>Jika seorang PNS pindah unit organisasi tetapi masih tetap dalam instansi yang sama, maka hanya buku catatan penilaian perilaku kerja saja yang dikirimkan oleh pimpinan unit organisasi yang lama kepada pimpinan unit organisasi yang lama kepada pimpinan unit organisasi yang baru.</a:t>
            </a:r>
          </a:p>
          <a:p>
            <a:pPr marL="514350" indent="-514350" algn="just">
              <a:buNone/>
            </a:pPr>
            <a:endParaRPr lang="id-ID" b="1" dirty="0" smtClean="0">
              <a:solidFill>
                <a:srgbClr val="66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369332"/>
          </a:xfrm>
          <a:prstGeom prst="rect">
            <a:avLst/>
          </a:prstGeom>
          <a:noFill/>
        </p:spPr>
        <p:txBody>
          <a:bodyPr wrap="square" rtlCol="0">
            <a:spAutoFit/>
          </a:bodyPr>
          <a:lstStyle/>
          <a:p>
            <a:pPr algn="ctr"/>
            <a:r>
              <a:rPr lang="id-ID" b="1" dirty="0" smtClean="0"/>
              <a:t>BUKU CATATAN PENILAIAN PERILAKU KERJA PNS</a:t>
            </a:r>
            <a:endParaRPr lang="id-ID" b="1" dirty="0"/>
          </a:p>
        </p:txBody>
      </p:sp>
      <p:sp>
        <p:nvSpPr>
          <p:cNvPr id="5" name="TextBox 4"/>
          <p:cNvSpPr txBox="1"/>
          <p:nvPr/>
        </p:nvSpPr>
        <p:spPr>
          <a:xfrm>
            <a:off x="457200" y="1066800"/>
            <a:ext cx="8534400" cy="646331"/>
          </a:xfrm>
          <a:prstGeom prst="rect">
            <a:avLst/>
          </a:prstGeom>
          <a:noFill/>
        </p:spPr>
        <p:txBody>
          <a:bodyPr wrap="square" rtlCol="0">
            <a:spAutoFit/>
          </a:bodyPr>
          <a:lstStyle/>
          <a:p>
            <a:r>
              <a:rPr lang="id-ID" dirty="0" smtClean="0"/>
              <a:t>Nama	: Ali Muktar Raja, S.Sos</a:t>
            </a:r>
          </a:p>
          <a:p>
            <a:r>
              <a:rPr lang="id-ID" dirty="0" smtClean="0"/>
              <a:t>NIP	: 19750713 200001 1 099</a:t>
            </a: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731304361"/>
              </p:ext>
            </p:extLst>
          </p:nvPr>
        </p:nvGraphicFramePr>
        <p:xfrm>
          <a:off x="609600" y="1905000"/>
          <a:ext cx="8229600" cy="3208020"/>
        </p:xfrm>
        <a:graphic>
          <a:graphicData uri="http://schemas.openxmlformats.org/drawingml/2006/table">
            <a:tbl>
              <a:tblPr firstRow="1" bandRow="1">
                <a:tableStyleId>{5C22544A-7EE6-4342-B048-85BDC9FD1C3A}</a:tableStyleId>
              </a:tblPr>
              <a:tblGrid>
                <a:gridCol w="5334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3352800">
                  <a:extLst>
                    <a:ext uri="{9D8B030D-6E8A-4147-A177-3AD203B41FA5}">
                      <a16:colId xmlns="" xmlns:a16="http://schemas.microsoft.com/office/drawing/2014/main" val="20002"/>
                    </a:ext>
                  </a:extLst>
                </a:gridCol>
                <a:gridCol w="2590800">
                  <a:extLst>
                    <a:ext uri="{9D8B030D-6E8A-4147-A177-3AD203B41FA5}">
                      <a16:colId xmlns="" xmlns:a16="http://schemas.microsoft.com/office/drawing/2014/main" val="20003"/>
                    </a:ext>
                  </a:extLst>
                </a:gridCol>
              </a:tblGrid>
              <a:tr h="370840">
                <a:tc>
                  <a:txBody>
                    <a:bodyPr/>
                    <a:lstStyle/>
                    <a:p>
                      <a:r>
                        <a:rPr lang="id-ID" sz="1600" dirty="0" smtClean="0"/>
                        <a:t>No</a:t>
                      </a:r>
                      <a:endParaRPr lang="id-ID" sz="1600" dirty="0"/>
                    </a:p>
                  </a:txBody>
                  <a:tcPr/>
                </a:tc>
                <a:tc>
                  <a:txBody>
                    <a:bodyPr/>
                    <a:lstStyle/>
                    <a:p>
                      <a:r>
                        <a:rPr lang="id-ID" sz="1600" dirty="0" smtClean="0"/>
                        <a:t>Tanggal</a:t>
                      </a:r>
                      <a:endParaRPr lang="id-ID" sz="1600" dirty="0"/>
                    </a:p>
                  </a:txBody>
                  <a:tcPr/>
                </a:tc>
                <a:tc>
                  <a:txBody>
                    <a:bodyPr/>
                    <a:lstStyle/>
                    <a:p>
                      <a:r>
                        <a:rPr lang="id-ID" sz="1600" dirty="0" smtClean="0"/>
                        <a:t>Uraian</a:t>
                      </a:r>
                      <a:endParaRPr lang="id-ID" sz="1600" dirty="0"/>
                    </a:p>
                  </a:txBody>
                  <a:tcPr/>
                </a:tc>
                <a:tc>
                  <a:txBody>
                    <a:bodyPr/>
                    <a:lstStyle/>
                    <a:p>
                      <a:r>
                        <a:rPr lang="id-ID" sz="1600" dirty="0" smtClean="0"/>
                        <a:t>Nama/NIP</a:t>
                      </a:r>
                      <a:r>
                        <a:rPr lang="id-ID" sz="1600" baseline="0" dirty="0" smtClean="0"/>
                        <a:t> dan Paraf</a:t>
                      </a:r>
                    </a:p>
                    <a:p>
                      <a:r>
                        <a:rPr lang="id-ID" sz="1600" baseline="0" dirty="0" smtClean="0"/>
                        <a:t>Pejabat Penilai</a:t>
                      </a:r>
                      <a:endParaRPr lang="id-ID" sz="1600" dirty="0"/>
                    </a:p>
                  </a:txBody>
                  <a:tcPr/>
                </a:tc>
                <a:extLst>
                  <a:ext uri="{0D108BD9-81ED-4DB2-BD59-A6C34878D82A}">
                    <a16:rowId xmlns="" xmlns:a16="http://schemas.microsoft.com/office/drawing/2014/main" val="10000"/>
                  </a:ext>
                </a:extLst>
              </a:tr>
              <a:tr h="0">
                <a:tc>
                  <a:txBody>
                    <a:bodyPr/>
                    <a:lstStyle/>
                    <a:p>
                      <a:pPr algn="ctr"/>
                      <a:r>
                        <a:rPr lang="id-ID" sz="1050" i="0" dirty="0" smtClean="0"/>
                        <a:t>1</a:t>
                      </a:r>
                      <a:endParaRPr lang="id-ID" sz="1050" i="0" dirty="0"/>
                    </a:p>
                  </a:txBody>
                  <a:tcPr/>
                </a:tc>
                <a:tc>
                  <a:txBody>
                    <a:bodyPr/>
                    <a:lstStyle/>
                    <a:p>
                      <a:pPr algn="ctr"/>
                      <a:r>
                        <a:rPr lang="id-ID" sz="1050" i="0" dirty="0" smtClean="0"/>
                        <a:t>2</a:t>
                      </a:r>
                      <a:endParaRPr lang="id-ID" sz="1050" i="0" dirty="0"/>
                    </a:p>
                  </a:txBody>
                  <a:tcPr/>
                </a:tc>
                <a:tc>
                  <a:txBody>
                    <a:bodyPr/>
                    <a:lstStyle/>
                    <a:p>
                      <a:pPr algn="ctr"/>
                      <a:r>
                        <a:rPr lang="id-ID" sz="1050" i="0" dirty="0" smtClean="0"/>
                        <a:t>3</a:t>
                      </a:r>
                      <a:endParaRPr lang="id-ID" sz="1050" i="0" dirty="0"/>
                    </a:p>
                  </a:txBody>
                  <a:tcPr/>
                </a:tc>
                <a:tc>
                  <a:txBody>
                    <a:bodyPr/>
                    <a:lstStyle/>
                    <a:p>
                      <a:pPr algn="ctr"/>
                      <a:r>
                        <a:rPr lang="id-ID" sz="1050" i="0" dirty="0" smtClean="0"/>
                        <a:t>4</a:t>
                      </a:r>
                      <a:endParaRPr lang="id-ID" sz="1050" i="0" dirty="0"/>
                    </a:p>
                  </a:txBody>
                  <a:tcPr/>
                </a:tc>
                <a:extLst>
                  <a:ext uri="{0D108BD9-81ED-4DB2-BD59-A6C34878D82A}">
                    <a16:rowId xmlns="" xmlns:a16="http://schemas.microsoft.com/office/drawing/2014/main" val="10001"/>
                  </a:ext>
                </a:extLst>
              </a:tr>
              <a:tr h="370840">
                <a:tc>
                  <a:txBody>
                    <a:bodyPr/>
                    <a:lstStyle/>
                    <a:p>
                      <a:pPr algn="ctr"/>
                      <a:r>
                        <a:rPr lang="id-ID" sz="1200" dirty="0" smtClean="0"/>
                        <a:t>1.</a:t>
                      </a:r>
                      <a:endParaRPr lang="id-ID" sz="1200" dirty="0"/>
                    </a:p>
                  </a:txBody>
                  <a:tcPr/>
                </a:tc>
                <a:tc>
                  <a:txBody>
                    <a:bodyPr/>
                    <a:lstStyle/>
                    <a:p>
                      <a:pPr algn="ctr"/>
                      <a:r>
                        <a:rPr lang="id-ID" sz="1200" dirty="0" smtClean="0"/>
                        <a:t>2 Jan 2014</a:t>
                      </a:r>
                    </a:p>
                    <a:p>
                      <a:pPr algn="ctr"/>
                      <a:r>
                        <a:rPr lang="id-ID" sz="1200" dirty="0" smtClean="0"/>
                        <a:t>s.d.</a:t>
                      </a:r>
                    </a:p>
                    <a:p>
                      <a:pPr algn="ctr"/>
                      <a:r>
                        <a:rPr lang="id-ID" sz="1200" dirty="0" smtClean="0"/>
                        <a:t>30 Juni 2014</a:t>
                      </a:r>
                      <a:endParaRPr lang="id-ID" sz="1200" dirty="0"/>
                    </a:p>
                  </a:txBody>
                  <a:tcPr/>
                </a:tc>
                <a:tc>
                  <a:txBody>
                    <a:bodyPr/>
                    <a:lstStyle/>
                    <a:p>
                      <a:pPr algn="l"/>
                      <a:r>
                        <a:rPr lang="id-ID" sz="1200" dirty="0" smtClean="0"/>
                        <a:t>Penilaian SKP</a:t>
                      </a:r>
                      <a:r>
                        <a:rPr lang="id-ID" sz="1200" baseline="0" dirty="0" smtClean="0"/>
                        <a:t> sampai dengan akhir Juni 2014 = 89,04,</a:t>
                      </a:r>
                    </a:p>
                    <a:p>
                      <a:pPr algn="l"/>
                      <a:r>
                        <a:rPr lang="id-ID" sz="1200" baseline="0" dirty="0" smtClean="0"/>
                        <a:t>Sedangkan penilaian perilaku kerjanya adalah sebagai berikut:</a:t>
                      </a:r>
                    </a:p>
                    <a:p>
                      <a:pPr algn="l"/>
                      <a:r>
                        <a:rPr lang="id-ID" sz="1200" baseline="0" dirty="0" smtClean="0"/>
                        <a:t>Orientasi Pelayanan          = 85 (Baik)</a:t>
                      </a:r>
                    </a:p>
                    <a:p>
                      <a:pPr algn="l"/>
                      <a:r>
                        <a:rPr lang="id-ID" sz="1200" baseline="0" dirty="0" smtClean="0"/>
                        <a:t>Integritas                             = 80 (Baik)</a:t>
                      </a:r>
                    </a:p>
                    <a:p>
                      <a:pPr algn="l"/>
                      <a:r>
                        <a:rPr lang="id-ID" sz="1200" baseline="0" dirty="0" smtClean="0"/>
                        <a:t>Komitmen                           = 84 (Baik)</a:t>
                      </a:r>
                    </a:p>
                    <a:p>
                      <a:pPr algn="l"/>
                      <a:r>
                        <a:rPr lang="id-ID" sz="1200" baseline="0" dirty="0" smtClean="0"/>
                        <a:t>Disiplin                                 = 85 (Baik)</a:t>
                      </a:r>
                    </a:p>
                    <a:p>
                      <a:pPr algn="l"/>
                      <a:r>
                        <a:rPr lang="id-ID" sz="1200" baseline="0" dirty="0" smtClean="0"/>
                        <a:t>Kerja Sama                         = 87 (Baik)</a:t>
                      </a:r>
                    </a:p>
                    <a:p>
                      <a:pPr algn="l"/>
                      <a:r>
                        <a:rPr lang="id-ID" sz="1200" baseline="0" dirty="0" smtClean="0"/>
                        <a:t>Kepemimpinan                  = 88 (Baik)</a:t>
                      </a:r>
                      <a:endParaRPr lang="id-ID" sz="1200" dirty="0"/>
                    </a:p>
                  </a:txBody>
                  <a:tcPr/>
                </a:tc>
                <a:tc>
                  <a:txBody>
                    <a:bodyPr/>
                    <a:lstStyle/>
                    <a:p>
                      <a:pPr algn="ctr"/>
                      <a:r>
                        <a:rPr lang="id-ID" sz="1200" dirty="0" smtClean="0"/>
                        <a:t>Kepala Subdirektorat</a:t>
                      </a:r>
                    </a:p>
                    <a:p>
                      <a:pPr algn="ctr"/>
                      <a:r>
                        <a:rPr lang="id-ID" sz="1200" dirty="0" smtClean="0"/>
                        <a:t>Mutasi II</a:t>
                      </a:r>
                    </a:p>
                    <a:p>
                      <a:pPr algn="ctr"/>
                      <a:endParaRPr lang="id-ID" sz="1200" dirty="0" smtClean="0"/>
                    </a:p>
                    <a:p>
                      <a:pPr algn="ctr"/>
                      <a:endParaRPr lang="id-ID" sz="1200" dirty="0" smtClean="0"/>
                    </a:p>
                    <a:p>
                      <a:pPr algn="ctr"/>
                      <a:endParaRPr lang="id-ID" sz="1200" dirty="0" smtClean="0"/>
                    </a:p>
                    <a:p>
                      <a:pPr algn="ctr"/>
                      <a:r>
                        <a:rPr lang="id-ID" sz="1200" u="sng" dirty="0" smtClean="0"/>
                        <a:t>Drs. Indra Hidayat</a:t>
                      </a:r>
                    </a:p>
                    <a:p>
                      <a:pPr algn="ctr"/>
                      <a:r>
                        <a:rPr lang="id-ID" sz="1200" dirty="0" smtClean="0"/>
                        <a:t>NIP. 19610412 198301 1 099</a:t>
                      </a:r>
                      <a:endParaRPr lang="id-ID" sz="1200" dirty="0"/>
                    </a:p>
                  </a:txBody>
                  <a:tcPr/>
                </a:tc>
                <a:extLst>
                  <a:ext uri="{0D108BD9-81ED-4DB2-BD59-A6C34878D82A}">
                    <a16:rowId xmlns="" xmlns:a16="http://schemas.microsoft.com/office/drawing/2014/main" val="10002"/>
                  </a:ext>
                </a:extLst>
              </a:tr>
              <a:tr h="370840">
                <a:tc>
                  <a:txBody>
                    <a:bodyPr/>
                    <a:lstStyle/>
                    <a:p>
                      <a:pPr algn="ctr"/>
                      <a:endParaRPr lang="id-ID" sz="1200" dirty="0"/>
                    </a:p>
                  </a:txBody>
                  <a:tcPr/>
                </a:tc>
                <a:tc>
                  <a:txBody>
                    <a:bodyPr/>
                    <a:lstStyle/>
                    <a:p>
                      <a:pPr algn="ctr"/>
                      <a:endParaRPr lang="id-ID" sz="1200" dirty="0"/>
                    </a:p>
                  </a:txBody>
                  <a:tcPr/>
                </a:tc>
                <a:tc>
                  <a:txBody>
                    <a:bodyPr/>
                    <a:lstStyle/>
                    <a:p>
                      <a:pPr algn="l"/>
                      <a:r>
                        <a:rPr lang="id-ID" sz="1200" dirty="0" smtClean="0"/>
                        <a:t>Jumlah                               = 509</a:t>
                      </a:r>
                    </a:p>
                    <a:p>
                      <a:pPr algn="l"/>
                      <a:r>
                        <a:rPr lang="id-ID" sz="1200" dirty="0" smtClean="0"/>
                        <a:t>Nilai rata-rata                    =  84,83 (Baik) </a:t>
                      </a:r>
                      <a:endParaRPr lang="id-ID" sz="1200" dirty="0"/>
                    </a:p>
                  </a:txBody>
                  <a:tcPr/>
                </a:tc>
                <a:tc>
                  <a:txBody>
                    <a:bodyPr/>
                    <a:lstStyle/>
                    <a:p>
                      <a:pPr algn="ctr"/>
                      <a:endParaRPr lang="id-ID" sz="1200" dirty="0"/>
                    </a:p>
                  </a:txBody>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534400" cy="338554"/>
          </a:xfrm>
          <a:prstGeom prst="rect">
            <a:avLst/>
          </a:prstGeom>
          <a:noFill/>
        </p:spPr>
        <p:txBody>
          <a:bodyPr wrap="square" rtlCol="0">
            <a:spAutoFit/>
          </a:bodyPr>
          <a:lstStyle/>
          <a:p>
            <a:r>
              <a:rPr lang="id-ID" sz="1600" b="1" dirty="0" smtClean="0">
                <a:solidFill>
                  <a:schemeClr val="accent1">
                    <a:lumMod val="75000"/>
                  </a:schemeClr>
                </a:solidFill>
                <a:latin typeface="Segoe UI" pitchFamily="34" charset="0"/>
                <a:ea typeface="Segoe UI" pitchFamily="34" charset="0"/>
                <a:cs typeface="Segoe UI" pitchFamily="34" charset="0"/>
              </a:rPr>
              <a:t>CONTOH FORM PENILAIAN PRESTASI KERJA PNS</a:t>
            </a:r>
            <a:endParaRPr lang="id-ID" sz="1600" b="1" dirty="0">
              <a:solidFill>
                <a:schemeClr val="accent1">
                  <a:lumMod val="75000"/>
                </a:schemeClr>
              </a:solidFill>
              <a:latin typeface="Segoe UI" pitchFamily="34" charset="0"/>
              <a:ea typeface="Segoe UI" pitchFamily="34" charset="0"/>
              <a:cs typeface="Segoe UI" pitchFamily="34" charset="0"/>
            </a:endParaRPr>
          </a:p>
        </p:txBody>
      </p:sp>
      <p:sp>
        <p:nvSpPr>
          <p:cNvPr id="5" name="TextBox 4"/>
          <p:cNvSpPr txBox="1"/>
          <p:nvPr/>
        </p:nvSpPr>
        <p:spPr>
          <a:xfrm>
            <a:off x="457200" y="1091625"/>
            <a:ext cx="4038600" cy="276999"/>
          </a:xfrm>
          <a:prstGeom prst="rect">
            <a:avLst/>
          </a:prstGeom>
          <a:noFill/>
        </p:spPr>
        <p:txBody>
          <a:bodyPr wrap="square" rtlCol="0">
            <a:spAutoFit/>
          </a:bodyPr>
          <a:lstStyle/>
          <a:p>
            <a:r>
              <a:rPr lang="id-ID" sz="1200" dirty="0" smtClean="0"/>
              <a:t>KEMENTERIAN PENDIDIKAN DAN KEBUDAYAAN</a:t>
            </a:r>
          </a:p>
        </p:txBody>
      </p:sp>
      <p:graphicFrame>
        <p:nvGraphicFramePr>
          <p:cNvPr id="6" name="Table 5"/>
          <p:cNvGraphicFramePr>
            <a:graphicFrameLocks noGrp="1"/>
          </p:cNvGraphicFramePr>
          <p:nvPr/>
        </p:nvGraphicFramePr>
        <p:xfrm>
          <a:off x="533400" y="1346200"/>
          <a:ext cx="8000999" cy="5130800"/>
        </p:xfrm>
        <a:graphic>
          <a:graphicData uri="http://schemas.openxmlformats.org/drawingml/2006/table">
            <a:tbl>
              <a:tblPr bandRow="1">
                <a:tableStyleId>{5C22544A-7EE6-4342-B048-85BDC9FD1C3A}</a:tableStyleId>
              </a:tblPr>
              <a:tblGrid>
                <a:gridCol w="518583">
                  <a:extLst>
                    <a:ext uri="{9D8B030D-6E8A-4147-A177-3AD203B41FA5}">
                      <a16:colId xmlns="" xmlns:a16="http://schemas.microsoft.com/office/drawing/2014/main" val="20000"/>
                    </a:ext>
                  </a:extLst>
                </a:gridCol>
                <a:gridCol w="3407833">
                  <a:extLst>
                    <a:ext uri="{9D8B030D-6E8A-4147-A177-3AD203B41FA5}">
                      <a16:colId xmlns="" xmlns:a16="http://schemas.microsoft.com/office/drawing/2014/main" val="20001"/>
                    </a:ext>
                  </a:extLst>
                </a:gridCol>
                <a:gridCol w="4074583">
                  <a:extLst>
                    <a:ext uri="{9D8B030D-6E8A-4147-A177-3AD203B41FA5}">
                      <a16:colId xmlns="" xmlns:a16="http://schemas.microsoft.com/office/drawing/2014/main" val="20002"/>
                    </a:ext>
                  </a:extLst>
                </a:gridCol>
              </a:tblGrid>
              <a:tr h="370840">
                <a:tc>
                  <a:txBody>
                    <a:bodyPr/>
                    <a:lstStyle/>
                    <a:p>
                      <a:r>
                        <a:rPr lang="id-ID" sz="1200" dirty="0" smtClean="0"/>
                        <a:t>1.</a:t>
                      </a:r>
                      <a:endParaRPr lang="id-ID" sz="1200" dirty="0"/>
                    </a:p>
                  </a:txBody>
                  <a:tcPr/>
                </a:tc>
                <a:tc gridSpan="2">
                  <a:txBody>
                    <a:bodyPr/>
                    <a:lstStyle/>
                    <a:p>
                      <a:r>
                        <a:rPr lang="id-ID" sz="1200" dirty="0" smtClean="0"/>
                        <a:t>YANG DINILAI</a:t>
                      </a:r>
                      <a:endParaRPr lang="id-ID" sz="1200" dirty="0"/>
                    </a:p>
                  </a:txBody>
                  <a:tcPr/>
                </a:tc>
                <a:tc hMerge="1">
                  <a:txBody>
                    <a:bodyPr/>
                    <a:lstStyle/>
                    <a:p>
                      <a:endParaRPr lang="id-ID" sz="1600" dirty="0"/>
                    </a:p>
                  </a:txBody>
                  <a:tcPr/>
                </a:tc>
                <a:extLst>
                  <a:ext uri="{0D108BD9-81ED-4DB2-BD59-A6C34878D82A}">
                    <a16:rowId xmlns="" xmlns:a16="http://schemas.microsoft.com/office/drawing/2014/main" val="10000"/>
                  </a:ext>
                </a:extLst>
              </a:tr>
              <a:tr h="0">
                <a:tc>
                  <a:txBody>
                    <a:bodyPr/>
                    <a:lstStyle/>
                    <a:p>
                      <a:pPr algn="l"/>
                      <a:endParaRPr lang="id-ID" sz="1200" dirty="0"/>
                    </a:p>
                  </a:txBody>
                  <a:tcPr/>
                </a:tc>
                <a:tc>
                  <a:txBody>
                    <a:bodyPr/>
                    <a:lstStyle/>
                    <a:p>
                      <a:pPr marL="228600" indent="-228600" algn="l">
                        <a:buAutoNum type="alphaLcPeriod"/>
                      </a:pPr>
                      <a:r>
                        <a:rPr lang="id-ID" sz="1200" dirty="0" smtClean="0"/>
                        <a:t>Nama</a:t>
                      </a:r>
                      <a:endParaRPr lang="id-ID" sz="1200" dirty="0"/>
                    </a:p>
                  </a:txBody>
                  <a:tcPr/>
                </a:tc>
                <a:tc>
                  <a:txBody>
                    <a:bodyPr/>
                    <a:lstStyle/>
                    <a:p>
                      <a:pPr algn="l"/>
                      <a:r>
                        <a:rPr lang="id-ID" sz="1200" dirty="0" smtClean="0"/>
                        <a:t>Elysa, SH</a:t>
                      </a:r>
                      <a:endParaRPr lang="id-ID" sz="1200" dirty="0"/>
                    </a:p>
                  </a:txBody>
                  <a:tcPr/>
                </a:tc>
                <a:extLst>
                  <a:ext uri="{0D108BD9-81ED-4DB2-BD59-A6C34878D82A}">
                    <a16:rowId xmlns="" xmlns:a16="http://schemas.microsoft.com/office/drawing/2014/main" val="10001"/>
                  </a:ext>
                </a:extLst>
              </a:tr>
              <a:tr h="0">
                <a:tc>
                  <a:txBody>
                    <a:bodyPr/>
                    <a:lstStyle/>
                    <a:p>
                      <a:pPr algn="l"/>
                      <a:endParaRPr lang="id-ID" sz="1200" dirty="0"/>
                    </a:p>
                  </a:txBody>
                  <a:tcPr/>
                </a:tc>
                <a:tc>
                  <a:txBody>
                    <a:bodyPr/>
                    <a:lstStyle/>
                    <a:p>
                      <a:pPr algn="l"/>
                      <a:r>
                        <a:rPr lang="id-ID" sz="1200" dirty="0" smtClean="0"/>
                        <a:t>b. NIP</a:t>
                      </a:r>
                      <a:endParaRPr lang="id-ID" sz="1200" dirty="0"/>
                    </a:p>
                  </a:txBody>
                  <a:tcPr/>
                </a:tc>
                <a:tc>
                  <a:txBody>
                    <a:bodyPr/>
                    <a:lstStyle/>
                    <a:p>
                      <a:pPr algn="l"/>
                      <a:r>
                        <a:rPr lang="id-ID" sz="1200" dirty="0" smtClean="0"/>
                        <a:t>196803051990042001</a:t>
                      </a:r>
                      <a:endParaRPr lang="id-ID" sz="1200" dirty="0"/>
                    </a:p>
                  </a:txBody>
                  <a:tcPr/>
                </a:tc>
                <a:extLst>
                  <a:ext uri="{0D108BD9-81ED-4DB2-BD59-A6C34878D82A}">
                    <a16:rowId xmlns="" xmlns:a16="http://schemas.microsoft.com/office/drawing/2014/main" val="10002"/>
                  </a:ext>
                </a:extLst>
              </a:tr>
              <a:tr h="147320">
                <a:tc>
                  <a:txBody>
                    <a:bodyPr/>
                    <a:lstStyle/>
                    <a:p>
                      <a:pPr algn="l"/>
                      <a:endParaRPr lang="id-ID" sz="1200" dirty="0"/>
                    </a:p>
                  </a:txBody>
                  <a:tcPr/>
                </a:tc>
                <a:tc>
                  <a:txBody>
                    <a:bodyPr/>
                    <a:lstStyle/>
                    <a:p>
                      <a:pPr algn="l"/>
                      <a:r>
                        <a:rPr lang="id-ID" sz="1200" dirty="0" smtClean="0"/>
                        <a:t>c. Pangkat, golongan ruang</a:t>
                      </a:r>
                      <a:endParaRPr lang="id-ID" sz="1200" dirty="0"/>
                    </a:p>
                  </a:txBody>
                  <a:tcPr/>
                </a:tc>
                <a:tc>
                  <a:txBody>
                    <a:bodyPr/>
                    <a:lstStyle/>
                    <a:p>
                      <a:pPr algn="l"/>
                      <a:r>
                        <a:rPr lang="id-ID" sz="1200" dirty="0" smtClean="0"/>
                        <a:t>Penata Tk I/ III/d</a:t>
                      </a:r>
                      <a:endParaRPr lang="id-ID" sz="1200" dirty="0"/>
                    </a:p>
                  </a:txBody>
                  <a:tcPr/>
                </a:tc>
                <a:extLst>
                  <a:ext uri="{0D108BD9-81ED-4DB2-BD59-A6C34878D82A}">
                    <a16:rowId xmlns="" xmlns:a16="http://schemas.microsoft.com/office/drawing/2014/main" val="10003"/>
                  </a:ext>
                </a:extLst>
              </a:tr>
              <a:tr h="0">
                <a:tc>
                  <a:txBody>
                    <a:bodyPr/>
                    <a:lstStyle/>
                    <a:p>
                      <a:pPr algn="l"/>
                      <a:endParaRPr lang="id-ID" sz="1200" dirty="0"/>
                    </a:p>
                  </a:txBody>
                  <a:tcPr/>
                </a:tc>
                <a:tc>
                  <a:txBody>
                    <a:bodyPr/>
                    <a:lstStyle/>
                    <a:p>
                      <a:pPr algn="l"/>
                      <a:r>
                        <a:rPr lang="id-ID" sz="1200" dirty="0" smtClean="0"/>
                        <a:t>d. Jabatan / Pekerjaan</a:t>
                      </a:r>
                      <a:endParaRPr lang="id-ID" sz="1200" dirty="0"/>
                    </a:p>
                  </a:txBody>
                  <a:tcPr/>
                </a:tc>
                <a:tc>
                  <a:txBody>
                    <a:bodyPr/>
                    <a:lstStyle/>
                    <a:p>
                      <a:pPr algn="l"/>
                      <a:r>
                        <a:rPr lang="id-ID" sz="1200" dirty="0" smtClean="0"/>
                        <a:t>Kasubbag Mutasi Dosen I</a:t>
                      </a:r>
                      <a:endParaRPr lang="id-ID" sz="1200" dirty="0"/>
                    </a:p>
                  </a:txBody>
                  <a:tcPr/>
                </a:tc>
                <a:extLst>
                  <a:ext uri="{0D108BD9-81ED-4DB2-BD59-A6C34878D82A}">
                    <a16:rowId xmlns="" xmlns:a16="http://schemas.microsoft.com/office/drawing/2014/main" val="10004"/>
                  </a:ext>
                </a:extLst>
              </a:tr>
              <a:tr h="132080">
                <a:tc>
                  <a:txBody>
                    <a:bodyPr/>
                    <a:lstStyle/>
                    <a:p>
                      <a:pPr algn="l"/>
                      <a:endParaRPr lang="id-ID" sz="1200" dirty="0"/>
                    </a:p>
                  </a:txBody>
                  <a:tcPr/>
                </a:tc>
                <a:tc>
                  <a:txBody>
                    <a:bodyPr/>
                    <a:lstStyle/>
                    <a:p>
                      <a:pPr algn="l"/>
                      <a:r>
                        <a:rPr lang="id-ID" sz="1200" dirty="0" smtClean="0"/>
                        <a:t>e. Unit Organisasi</a:t>
                      </a:r>
                      <a:endParaRPr lang="id-ID" sz="1200" dirty="0"/>
                    </a:p>
                  </a:txBody>
                  <a:tcPr/>
                </a:tc>
                <a:tc>
                  <a:txBody>
                    <a:bodyPr/>
                    <a:lstStyle/>
                    <a:p>
                      <a:pPr algn="l"/>
                      <a:r>
                        <a:rPr lang="id-ID" sz="1200" dirty="0" smtClean="0"/>
                        <a:t>Biro Kepegawaian</a:t>
                      </a:r>
                      <a:endParaRPr lang="id-ID" sz="1200" dirty="0"/>
                    </a:p>
                  </a:txBody>
                  <a:tcPr/>
                </a:tc>
                <a:extLst>
                  <a:ext uri="{0D108BD9-81ED-4DB2-BD59-A6C34878D82A}">
                    <a16:rowId xmlns="" xmlns:a16="http://schemas.microsoft.com/office/drawing/2014/main" val="10005"/>
                  </a:ext>
                </a:extLst>
              </a:tr>
              <a:tr h="370840">
                <a:tc>
                  <a:txBody>
                    <a:bodyPr/>
                    <a:lstStyle/>
                    <a:p>
                      <a:pPr algn="l"/>
                      <a:r>
                        <a:rPr lang="id-ID" sz="1200" dirty="0" smtClean="0"/>
                        <a:t>2.</a:t>
                      </a:r>
                      <a:endParaRPr lang="id-ID" sz="1200" dirty="0"/>
                    </a:p>
                  </a:txBody>
                  <a:tcPr/>
                </a:tc>
                <a:tc gridSpan="2">
                  <a:txBody>
                    <a:bodyPr/>
                    <a:lstStyle/>
                    <a:p>
                      <a:pPr algn="l"/>
                      <a:r>
                        <a:rPr lang="id-ID" sz="1200" dirty="0" smtClean="0"/>
                        <a:t>PEJABAT PENILAI</a:t>
                      </a:r>
                      <a:endParaRPr lang="id-ID" sz="1200" dirty="0"/>
                    </a:p>
                  </a:txBody>
                  <a:tcPr/>
                </a:tc>
                <a:tc hMerge="1">
                  <a:txBody>
                    <a:bodyPr/>
                    <a:lstStyle/>
                    <a:p>
                      <a:pPr algn="l"/>
                      <a:endParaRPr lang="id-ID" sz="1200" dirty="0"/>
                    </a:p>
                  </a:txBody>
                  <a:tcPr/>
                </a:tc>
                <a:extLst>
                  <a:ext uri="{0D108BD9-81ED-4DB2-BD59-A6C34878D82A}">
                    <a16:rowId xmlns="" xmlns:a16="http://schemas.microsoft.com/office/drawing/2014/main" val="10006"/>
                  </a:ext>
                </a:extLst>
              </a:tr>
              <a:tr h="0">
                <a:tc>
                  <a:txBody>
                    <a:bodyPr/>
                    <a:lstStyle/>
                    <a:p>
                      <a:pPr algn="l"/>
                      <a:endParaRPr lang="id-ID" sz="1200" dirty="0"/>
                    </a:p>
                  </a:txBody>
                  <a:tcPr/>
                </a:tc>
                <a:tc>
                  <a:txBody>
                    <a:bodyPr/>
                    <a:lstStyle/>
                    <a:p>
                      <a:pPr marL="228600" indent="-228600" algn="l">
                        <a:buAutoNum type="alphaLcPeriod"/>
                      </a:pPr>
                      <a:r>
                        <a:rPr lang="id-ID" sz="1200" dirty="0" smtClean="0"/>
                        <a:t>Nama</a:t>
                      </a:r>
                      <a:endParaRPr lang="id-ID" sz="1200" dirty="0"/>
                    </a:p>
                  </a:txBody>
                  <a:tcPr/>
                </a:tc>
                <a:tc>
                  <a:txBody>
                    <a:bodyPr/>
                    <a:lstStyle/>
                    <a:p>
                      <a:pPr algn="l"/>
                      <a:r>
                        <a:rPr lang="id-ID" sz="1200" dirty="0" smtClean="0"/>
                        <a:t>Dra. Sri</a:t>
                      </a:r>
                      <a:endParaRPr lang="id-ID" sz="1200" dirty="0"/>
                    </a:p>
                  </a:txBody>
                  <a:tcPr/>
                </a:tc>
                <a:extLst>
                  <a:ext uri="{0D108BD9-81ED-4DB2-BD59-A6C34878D82A}">
                    <a16:rowId xmlns="" xmlns:a16="http://schemas.microsoft.com/office/drawing/2014/main" val="10007"/>
                  </a:ext>
                </a:extLst>
              </a:tr>
              <a:tr h="0">
                <a:tc>
                  <a:txBody>
                    <a:bodyPr/>
                    <a:lstStyle/>
                    <a:p>
                      <a:pPr algn="l"/>
                      <a:endParaRPr lang="id-ID" sz="1200" dirty="0"/>
                    </a:p>
                  </a:txBody>
                  <a:tcPr/>
                </a:tc>
                <a:tc>
                  <a:txBody>
                    <a:bodyPr/>
                    <a:lstStyle/>
                    <a:p>
                      <a:pPr marL="228600" indent="-228600" algn="l">
                        <a:buNone/>
                      </a:pPr>
                      <a:r>
                        <a:rPr lang="id-ID" sz="1200" dirty="0" smtClean="0"/>
                        <a:t>b.</a:t>
                      </a:r>
                      <a:r>
                        <a:rPr lang="id-ID" sz="1200" baseline="0" dirty="0" smtClean="0"/>
                        <a:t> NIP</a:t>
                      </a:r>
                      <a:endParaRPr lang="id-ID" sz="1200" dirty="0"/>
                    </a:p>
                  </a:txBody>
                  <a:tcPr/>
                </a:tc>
                <a:tc>
                  <a:txBody>
                    <a:bodyPr/>
                    <a:lstStyle/>
                    <a:p>
                      <a:pPr algn="l"/>
                      <a:r>
                        <a:rPr lang="id-ID" sz="1200" dirty="0" smtClean="0"/>
                        <a:t>196305221992012001</a:t>
                      </a:r>
                      <a:endParaRPr lang="id-ID" sz="1200" dirty="0"/>
                    </a:p>
                  </a:txBody>
                  <a:tcPr/>
                </a:tc>
                <a:extLst>
                  <a:ext uri="{0D108BD9-81ED-4DB2-BD59-A6C34878D82A}">
                    <a16:rowId xmlns="" xmlns:a16="http://schemas.microsoft.com/office/drawing/2014/main" val="10008"/>
                  </a:ext>
                </a:extLst>
              </a:tr>
              <a:tr h="127000">
                <a:tc>
                  <a:txBody>
                    <a:bodyPr/>
                    <a:lstStyle/>
                    <a:p>
                      <a:pPr algn="l"/>
                      <a:endParaRPr lang="id-ID" sz="1200" dirty="0"/>
                    </a:p>
                  </a:txBody>
                  <a:tcPr/>
                </a:tc>
                <a:tc>
                  <a:txBody>
                    <a:bodyPr/>
                    <a:lstStyle/>
                    <a:p>
                      <a:pPr marL="228600" indent="-228600" algn="l">
                        <a:buNone/>
                      </a:pPr>
                      <a:r>
                        <a:rPr lang="id-ID" sz="1200" dirty="0" smtClean="0"/>
                        <a:t>c. Pangkat, golongan ruang</a:t>
                      </a:r>
                      <a:endParaRPr lang="id-ID" sz="1200" dirty="0"/>
                    </a:p>
                  </a:txBody>
                  <a:tcPr/>
                </a:tc>
                <a:tc>
                  <a:txBody>
                    <a:bodyPr/>
                    <a:lstStyle/>
                    <a:p>
                      <a:pPr algn="l"/>
                      <a:r>
                        <a:rPr lang="id-ID" sz="1200" dirty="0" smtClean="0"/>
                        <a:t>Pembina/ IV/a</a:t>
                      </a:r>
                      <a:endParaRPr lang="id-ID" sz="1200" dirty="0"/>
                    </a:p>
                  </a:txBody>
                  <a:tcPr/>
                </a:tc>
                <a:extLst>
                  <a:ext uri="{0D108BD9-81ED-4DB2-BD59-A6C34878D82A}">
                    <a16:rowId xmlns="" xmlns:a16="http://schemas.microsoft.com/office/drawing/2014/main" val="10009"/>
                  </a:ext>
                </a:extLst>
              </a:tr>
              <a:tr h="147320">
                <a:tc>
                  <a:txBody>
                    <a:bodyPr/>
                    <a:lstStyle/>
                    <a:p>
                      <a:pPr algn="l"/>
                      <a:endParaRPr lang="id-ID" sz="1200" dirty="0"/>
                    </a:p>
                  </a:txBody>
                  <a:tcPr/>
                </a:tc>
                <a:tc>
                  <a:txBody>
                    <a:bodyPr/>
                    <a:lstStyle/>
                    <a:p>
                      <a:pPr marL="228600" indent="-228600" algn="l">
                        <a:buNone/>
                      </a:pPr>
                      <a:r>
                        <a:rPr lang="id-ID" sz="1200" dirty="0" smtClean="0"/>
                        <a:t>d. Jabatan / Pekerjaan</a:t>
                      </a:r>
                      <a:endParaRPr lang="id-ID" sz="1200" dirty="0"/>
                    </a:p>
                  </a:txBody>
                  <a:tcPr/>
                </a:tc>
                <a:tc>
                  <a:txBody>
                    <a:bodyPr/>
                    <a:lstStyle/>
                    <a:p>
                      <a:pPr algn="l"/>
                      <a:r>
                        <a:rPr lang="id-ID" sz="1200" dirty="0" smtClean="0"/>
                        <a:t>Kepala Bagian Mutasi Dosen</a:t>
                      </a:r>
                      <a:endParaRPr lang="id-ID" sz="1200" dirty="0"/>
                    </a:p>
                  </a:txBody>
                  <a:tcPr/>
                </a:tc>
                <a:extLst>
                  <a:ext uri="{0D108BD9-81ED-4DB2-BD59-A6C34878D82A}">
                    <a16:rowId xmlns="" xmlns:a16="http://schemas.microsoft.com/office/drawing/2014/main" val="10010"/>
                  </a:ext>
                </a:extLst>
              </a:tr>
              <a:tr h="0">
                <a:tc>
                  <a:txBody>
                    <a:bodyPr/>
                    <a:lstStyle/>
                    <a:p>
                      <a:pPr algn="l"/>
                      <a:endParaRPr lang="id-ID" sz="1200" dirty="0"/>
                    </a:p>
                  </a:txBody>
                  <a:tcPr/>
                </a:tc>
                <a:tc>
                  <a:txBody>
                    <a:bodyPr/>
                    <a:lstStyle/>
                    <a:p>
                      <a:pPr marL="228600" indent="-228600" algn="l">
                        <a:buNone/>
                      </a:pPr>
                      <a:r>
                        <a:rPr lang="id-ID" sz="1200" dirty="0" smtClean="0"/>
                        <a:t>e. Unit organisasi</a:t>
                      </a:r>
                      <a:endParaRPr lang="id-ID" sz="1200" dirty="0"/>
                    </a:p>
                  </a:txBody>
                  <a:tcPr/>
                </a:tc>
                <a:tc>
                  <a:txBody>
                    <a:bodyPr/>
                    <a:lstStyle/>
                    <a:p>
                      <a:pPr algn="l"/>
                      <a:r>
                        <a:rPr lang="id-ID" sz="1200" dirty="0" smtClean="0"/>
                        <a:t>Biro Kepegawaian</a:t>
                      </a:r>
                      <a:endParaRPr lang="id-ID" sz="1200" dirty="0"/>
                    </a:p>
                  </a:txBody>
                  <a:tcPr/>
                </a:tc>
                <a:extLst>
                  <a:ext uri="{0D108BD9-81ED-4DB2-BD59-A6C34878D82A}">
                    <a16:rowId xmlns="" xmlns:a16="http://schemas.microsoft.com/office/drawing/2014/main" val="10011"/>
                  </a:ext>
                </a:extLst>
              </a:tr>
              <a:tr h="132080">
                <a:tc>
                  <a:txBody>
                    <a:bodyPr/>
                    <a:lstStyle/>
                    <a:p>
                      <a:pPr algn="l"/>
                      <a:r>
                        <a:rPr lang="id-ID" sz="1200" dirty="0" smtClean="0"/>
                        <a:t>3.</a:t>
                      </a:r>
                      <a:endParaRPr lang="id-ID" sz="1200" dirty="0"/>
                    </a:p>
                  </a:txBody>
                  <a:tcPr/>
                </a:tc>
                <a:tc>
                  <a:txBody>
                    <a:bodyPr/>
                    <a:lstStyle/>
                    <a:p>
                      <a:pPr marL="228600" indent="-228600" algn="l">
                        <a:buNone/>
                      </a:pPr>
                      <a:r>
                        <a:rPr lang="id-ID" sz="1200" dirty="0" smtClean="0"/>
                        <a:t>ATASAN PEJABAT PENILAI</a:t>
                      </a:r>
                      <a:endParaRPr lang="id-ID" sz="1200" dirty="0"/>
                    </a:p>
                  </a:txBody>
                  <a:tcPr/>
                </a:tc>
                <a:tc>
                  <a:txBody>
                    <a:bodyPr/>
                    <a:lstStyle/>
                    <a:p>
                      <a:pPr algn="l"/>
                      <a:endParaRPr lang="id-ID" sz="1200" dirty="0"/>
                    </a:p>
                  </a:txBody>
                  <a:tcPr/>
                </a:tc>
                <a:extLst>
                  <a:ext uri="{0D108BD9-81ED-4DB2-BD59-A6C34878D82A}">
                    <a16:rowId xmlns="" xmlns:a16="http://schemas.microsoft.com/office/drawing/2014/main" val="10012"/>
                  </a:ext>
                </a:extLst>
              </a:tr>
              <a:tr h="0">
                <a:tc>
                  <a:txBody>
                    <a:bodyPr/>
                    <a:lstStyle/>
                    <a:p>
                      <a:pPr algn="l"/>
                      <a:endParaRPr lang="id-ID" sz="1200" dirty="0"/>
                    </a:p>
                  </a:txBody>
                  <a:tcPr/>
                </a:tc>
                <a:tc>
                  <a:txBody>
                    <a:bodyPr/>
                    <a:lstStyle/>
                    <a:p>
                      <a:pPr marL="228600" indent="-228600" algn="l">
                        <a:buAutoNum type="alphaLcPeriod"/>
                      </a:pPr>
                      <a:r>
                        <a:rPr lang="id-ID" sz="1200" dirty="0" smtClean="0"/>
                        <a:t>Nama</a:t>
                      </a:r>
                      <a:endParaRPr lang="id-ID" sz="1200" dirty="0"/>
                    </a:p>
                  </a:txBody>
                  <a:tcPr/>
                </a:tc>
                <a:tc>
                  <a:txBody>
                    <a:bodyPr/>
                    <a:lstStyle/>
                    <a:p>
                      <a:pPr algn="l"/>
                      <a:r>
                        <a:rPr lang="id-ID" sz="1200" dirty="0" smtClean="0"/>
                        <a:t>Dra.</a:t>
                      </a:r>
                      <a:r>
                        <a:rPr lang="id-ID" sz="1200" baseline="0" dirty="0" smtClean="0"/>
                        <a:t> Heri Susilowati, MM</a:t>
                      </a:r>
                      <a:endParaRPr lang="id-ID" sz="1200" dirty="0"/>
                    </a:p>
                  </a:txBody>
                  <a:tcPr/>
                </a:tc>
                <a:extLst>
                  <a:ext uri="{0D108BD9-81ED-4DB2-BD59-A6C34878D82A}">
                    <a16:rowId xmlns="" xmlns:a16="http://schemas.microsoft.com/office/drawing/2014/main" val="10013"/>
                  </a:ext>
                </a:extLst>
              </a:tr>
              <a:tr h="0">
                <a:tc>
                  <a:txBody>
                    <a:bodyPr/>
                    <a:lstStyle/>
                    <a:p>
                      <a:pPr algn="l"/>
                      <a:endParaRPr lang="id-ID" sz="1200" dirty="0"/>
                    </a:p>
                  </a:txBody>
                  <a:tcPr/>
                </a:tc>
                <a:tc>
                  <a:txBody>
                    <a:bodyPr/>
                    <a:lstStyle/>
                    <a:p>
                      <a:pPr marL="228600" indent="-228600" algn="l">
                        <a:buNone/>
                      </a:pPr>
                      <a:r>
                        <a:rPr lang="id-ID" sz="1200" dirty="0" smtClean="0"/>
                        <a:t>b.</a:t>
                      </a:r>
                      <a:r>
                        <a:rPr lang="id-ID" sz="1200" baseline="0" dirty="0" smtClean="0"/>
                        <a:t> NIP</a:t>
                      </a:r>
                      <a:endParaRPr lang="id-ID" sz="1200" dirty="0"/>
                    </a:p>
                  </a:txBody>
                  <a:tcPr/>
                </a:tc>
                <a:tc>
                  <a:txBody>
                    <a:bodyPr/>
                    <a:lstStyle/>
                    <a:p>
                      <a:pPr algn="l"/>
                      <a:r>
                        <a:rPr lang="id-ID" sz="1200" dirty="0" smtClean="0"/>
                        <a:t>196410091991032001</a:t>
                      </a:r>
                      <a:endParaRPr lang="id-ID" sz="1200" dirty="0"/>
                    </a:p>
                  </a:txBody>
                  <a:tcPr/>
                </a:tc>
                <a:extLst>
                  <a:ext uri="{0D108BD9-81ED-4DB2-BD59-A6C34878D82A}">
                    <a16:rowId xmlns="" xmlns:a16="http://schemas.microsoft.com/office/drawing/2014/main" val="10014"/>
                  </a:ext>
                </a:extLst>
              </a:tr>
              <a:tr h="147320">
                <a:tc>
                  <a:txBody>
                    <a:bodyPr/>
                    <a:lstStyle/>
                    <a:p>
                      <a:pPr algn="l"/>
                      <a:endParaRPr lang="id-ID" sz="1200" dirty="0"/>
                    </a:p>
                  </a:txBody>
                  <a:tcPr/>
                </a:tc>
                <a:tc>
                  <a:txBody>
                    <a:bodyPr/>
                    <a:lstStyle/>
                    <a:p>
                      <a:pPr marL="228600" indent="-228600" algn="l">
                        <a:buNone/>
                      </a:pPr>
                      <a:r>
                        <a:rPr lang="id-ID" sz="1200" dirty="0" smtClean="0"/>
                        <a:t>c. Pangkat, golongan ruang</a:t>
                      </a:r>
                      <a:endParaRPr lang="id-ID" sz="1200" dirty="0"/>
                    </a:p>
                  </a:txBody>
                  <a:tcPr/>
                </a:tc>
                <a:tc>
                  <a:txBody>
                    <a:bodyPr/>
                    <a:lstStyle/>
                    <a:p>
                      <a:pPr algn="l"/>
                      <a:r>
                        <a:rPr lang="id-ID" sz="1200" dirty="0" smtClean="0"/>
                        <a:t>Pembina utama madya/</a:t>
                      </a:r>
                      <a:r>
                        <a:rPr lang="id-ID" sz="1200" baseline="0" dirty="0" smtClean="0"/>
                        <a:t> IV/c</a:t>
                      </a:r>
                      <a:endParaRPr lang="id-ID" sz="1200" dirty="0"/>
                    </a:p>
                  </a:txBody>
                  <a:tcPr/>
                </a:tc>
                <a:extLst>
                  <a:ext uri="{0D108BD9-81ED-4DB2-BD59-A6C34878D82A}">
                    <a16:rowId xmlns="" xmlns:a16="http://schemas.microsoft.com/office/drawing/2014/main" val="10015"/>
                  </a:ext>
                </a:extLst>
              </a:tr>
              <a:tr h="0">
                <a:tc>
                  <a:txBody>
                    <a:bodyPr/>
                    <a:lstStyle/>
                    <a:p>
                      <a:pPr algn="l"/>
                      <a:endParaRPr lang="id-ID" sz="1200" dirty="0"/>
                    </a:p>
                  </a:txBody>
                  <a:tcPr/>
                </a:tc>
                <a:tc>
                  <a:txBody>
                    <a:bodyPr/>
                    <a:lstStyle/>
                    <a:p>
                      <a:pPr marL="228600" indent="-228600" algn="l">
                        <a:buNone/>
                      </a:pPr>
                      <a:r>
                        <a:rPr lang="id-ID" sz="1200" dirty="0" smtClean="0"/>
                        <a:t>d. Jabatan / Pekerjaan</a:t>
                      </a:r>
                      <a:endParaRPr lang="id-ID" sz="1200" dirty="0"/>
                    </a:p>
                  </a:txBody>
                  <a:tcPr/>
                </a:tc>
                <a:tc>
                  <a:txBody>
                    <a:bodyPr/>
                    <a:lstStyle/>
                    <a:p>
                      <a:pPr algn="l"/>
                      <a:r>
                        <a:rPr lang="id-ID" sz="1200" dirty="0" smtClean="0"/>
                        <a:t>Kepala Biro Kepegawaian</a:t>
                      </a:r>
                      <a:endParaRPr lang="id-ID" sz="1200" dirty="0"/>
                    </a:p>
                  </a:txBody>
                  <a:tcPr/>
                </a:tc>
                <a:extLst>
                  <a:ext uri="{0D108BD9-81ED-4DB2-BD59-A6C34878D82A}">
                    <a16:rowId xmlns="" xmlns:a16="http://schemas.microsoft.com/office/drawing/2014/main" val="10016"/>
                  </a:ext>
                </a:extLst>
              </a:tr>
              <a:tr h="132080">
                <a:tc>
                  <a:txBody>
                    <a:bodyPr/>
                    <a:lstStyle/>
                    <a:p>
                      <a:pPr algn="l"/>
                      <a:endParaRPr lang="id-ID" sz="1200" dirty="0"/>
                    </a:p>
                  </a:txBody>
                  <a:tcPr/>
                </a:tc>
                <a:tc>
                  <a:txBody>
                    <a:bodyPr/>
                    <a:lstStyle/>
                    <a:p>
                      <a:pPr marL="228600" indent="-228600" algn="l">
                        <a:buNone/>
                      </a:pPr>
                      <a:r>
                        <a:rPr lang="id-ID" sz="1200" dirty="0" smtClean="0"/>
                        <a:t>e. Unit organisasi</a:t>
                      </a:r>
                      <a:endParaRPr lang="id-ID" sz="1200" dirty="0"/>
                    </a:p>
                  </a:txBody>
                  <a:tcPr/>
                </a:tc>
                <a:tc>
                  <a:txBody>
                    <a:bodyPr/>
                    <a:lstStyle/>
                    <a:p>
                      <a:pPr algn="l"/>
                      <a:r>
                        <a:rPr lang="id-ID" sz="1200" dirty="0" smtClean="0"/>
                        <a:t>Biro Kepegawaian</a:t>
                      </a:r>
                      <a:endParaRPr lang="id-ID" sz="1200" dirty="0"/>
                    </a:p>
                  </a:txBody>
                  <a:tcPr/>
                </a:tc>
                <a:extLst>
                  <a:ext uri="{0D108BD9-81ED-4DB2-BD59-A6C34878D82A}">
                    <a16:rowId xmlns="" xmlns:a16="http://schemas.microsoft.com/office/drawing/2014/main" val="10017"/>
                  </a:ext>
                </a:extLst>
              </a:tr>
            </a:tbl>
          </a:graphicData>
        </a:graphic>
      </p:graphicFrame>
      <p:sp>
        <p:nvSpPr>
          <p:cNvPr id="7" name="TextBox 6"/>
          <p:cNvSpPr txBox="1"/>
          <p:nvPr/>
        </p:nvSpPr>
        <p:spPr>
          <a:xfrm>
            <a:off x="5651500" y="926525"/>
            <a:ext cx="4038600" cy="461665"/>
          </a:xfrm>
          <a:prstGeom prst="rect">
            <a:avLst/>
          </a:prstGeom>
          <a:noFill/>
        </p:spPr>
        <p:txBody>
          <a:bodyPr wrap="square" rtlCol="0">
            <a:spAutoFit/>
          </a:bodyPr>
          <a:lstStyle/>
          <a:p>
            <a:r>
              <a:rPr lang="id-ID" sz="1200" dirty="0" smtClean="0"/>
              <a:t>JANGKA WAKTU PENILAIAN</a:t>
            </a:r>
          </a:p>
          <a:p>
            <a:r>
              <a:rPr lang="id-ID" sz="1200" dirty="0" smtClean="0"/>
              <a:t>BULAN Januari s/d Desember 2012</a:t>
            </a:r>
          </a:p>
        </p:txBody>
      </p:sp>
      <p:sp>
        <p:nvSpPr>
          <p:cNvPr id="8" name="TextBox 7"/>
          <p:cNvSpPr txBox="1"/>
          <p:nvPr/>
        </p:nvSpPr>
        <p:spPr>
          <a:xfrm>
            <a:off x="304800" y="467380"/>
            <a:ext cx="8534400" cy="523220"/>
          </a:xfrm>
          <a:prstGeom prst="rect">
            <a:avLst/>
          </a:prstGeom>
          <a:noFill/>
        </p:spPr>
        <p:txBody>
          <a:bodyPr wrap="square" rtlCol="0">
            <a:spAutoFit/>
          </a:bodyPr>
          <a:lstStyle/>
          <a:p>
            <a:pPr algn="ctr"/>
            <a:r>
              <a:rPr lang="id-ID" sz="1400" b="1" dirty="0" smtClean="0"/>
              <a:t>FORMULIR PENILAIAN PRESTASI KERJA</a:t>
            </a:r>
          </a:p>
          <a:p>
            <a:pPr algn="ctr"/>
            <a:r>
              <a:rPr lang="id-ID" sz="1400" b="1" dirty="0" smtClean="0"/>
              <a:t>PEGAWAI NEGERI SIPIL</a:t>
            </a:r>
            <a:endParaRPr lang="id-ID"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620968" cy="609600"/>
          </a:xfrm>
        </p:spPr>
        <p:txBody>
          <a:bodyPr/>
          <a:lstStyle/>
          <a:p>
            <a:r>
              <a:rPr lang="id-ID" sz="2800" dirty="0" smtClean="0"/>
              <a:t>KAITAN DENGAN UU ASN</a:t>
            </a:r>
            <a:endParaRPr lang="id-ID" sz="2800" dirty="0"/>
          </a:p>
        </p:txBody>
      </p:sp>
      <p:sp>
        <p:nvSpPr>
          <p:cNvPr id="3" name="Text Placeholder 2"/>
          <p:cNvSpPr>
            <a:spLocks noGrp="1"/>
          </p:cNvSpPr>
          <p:nvPr>
            <p:ph type="body" sz="half" idx="2"/>
          </p:nvPr>
        </p:nvSpPr>
        <p:spPr>
          <a:xfrm>
            <a:off x="866442" y="1295400"/>
            <a:ext cx="7820358" cy="4724400"/>
          </a:xfrm>
        </p:spPr>
        <p:txBody>
          <a:bodyPr>
            <a:noAutofit/>
          </a:bodyPr>
          <a:lstStyle/>
          <a:p>
            <a:pPr marL="285750" indent="-285750">
              <a:buFont typeface="Wingdings" panose="05000000000000000000" pitchFamily="2" charset="2"/>
              <a:buChar char="v"/>
            </a:pPr>
            <a:r>
              <a:rPr lang="id-ID" dirty="0" smtClean="0"/>
              <a:t>Pasal 55 ayat(1) huruf h</a:t>
            </a:r>
          </a:p>
          <a:p>
            <a:r>
              <a:rPr lang="id-ID" dirty="0" smtClean="0"/>
              <a:t>     Manajemen ASN meliputi Penilaian Kinerja</a:t>
            </a:r>
          </a:p>
          <a:p>
            <a:endParaRPr lang="id-ID" dirty="0" smtClean="0"/>
          </a:p>
          <a:p>
            <a:pPr marL="285750" indent="-285750">
              <a:buFont typeface="Wingdings" panose="05000000000000000000" pitchFamily="2" charset="2"/>
              <a:buChar char="v"/>
            </a:pPr>
            <a:r>
              <a:rPr lang="id-ID" dirty="0" smtClean="0"/>
              <a:t>Pasal  </a:t>
            </a:r>
            <a:r>
              <a:rPr lang="id-ID" dirty="0"/>
              <a:t>69  </a:t>
            </a:r>
            <a:endParaRPr lang="id-ID" dirty="0" smtClean="0"/>
          </a:p>
          <a:p>
            <a:pPr marL="342900" lvl="0" indent="-342900">
              <a:lnSpc>
                <a:spcPct val="107000"/>
              </a:lnSpc>
              <a:buFont typeface="+mj-lt"/>
              <a:buAutoNum type="arabicParenBoth"/>
            </a:pPr>
            <a:r>
              <a:rPr lang="id-ID" dirty="0" smtClean="0">
                <a:latin typeface="Calibri" panose="020F0502020204030204" pitchFamily="34" charset="0"/>
                <a:ea typeface="Calibri" panose="020F0502020204030204" pitchFamily="34" charset="0"/>
                <a:cs typeface="Times New Roman" panose="02020603050405020304" pitchFamily="18" charset="0"/>
              </a:rPr>
              <a:t>Pengembangan </a:t>
            </a:r>
            <a:r>
              <a:rPr lang="id-ID" dirty="0">
                <a:latin typeface="Calibri" panose="020F0502020204030204" pitchFamily="34" charset="0"/>
                <a:ea typeface="Calibri" panose="020F0502020204030204" pitchFamily="34" charset="0"/>
                <a:cs typeface="Times New Roman" panose="02020603050405020304" pitchFamily="18" charset="0"/>
              </a:rPr>
              <a:t>karier PNS dilakukan berdasarkan kualifikasi,  kompetensi, penilaian kinerja, dan kebutuhan Instansi Pemerintah</a:t>
            </a:r>
          </a:p>
          <a:p>
            <a:pPr marL="342900" lvl="0" indent="-342900">
              <a:lnSpc>
                <a:spcPct val="107000"/>
              </a:lnSpc>
              <a:spcAft>
                <a:spcPts val="800"/>
              </a:spcAft>
              <a:buFont typeface="+mj-lt"/>
              <a:buAutoNum type="arabicParenBoth"/>
            </a:pPr>
            <a:r>
              <a:rPr lang="id-ID" dirty="0">
                <a:latin typeface="Calibri" panose="020F0502020204030204" pitchFamily="34" charset="0"/>
                <a:ea typeface="Calibri" panose="020F0502020204030204" pitchFamily="34" charset="0"/>
                <a:cs typeface="Times New Roman" panose="02020603050405020304" pitchFamily="18" charset="0"/>
              </a:rPr>
              <a:t>Pengembangan karier PNS sebagaimana dimaksud pada ayat (1) dilakukan dengan mempertimbangkan integritas dan moralitas.</a:t>
            </a:r>
          </a:p>
          <a:p>
            <a:pPr marL="285750" indent="-285750">
              <a:buFont typeface="Wingdings" panose="05000000000000000000" pitchFamily="2" charset="2"/>
              <a:buChar char="v"/>
            </a:pPr>
            <a:r>
              <a:rPr lang="sv-SE" dirty="0" smtClean="0"/>
              <a:t>Pasal   </a:t>
            </a:r>
            <a:r>
              <a:rPr lang="sv-SE" dirty="0"/>
              <a:t>75  </a:t>
            </a:r>
          </a:p>
          <a:p>
            <a:pPr algn="just"/>
            <a:r>
              <a:rPr lang="sv-SE" dirty="0" smtClean="0"/>
              <a:t>Penilaian </a:t>
            </a:r>
            <a:r>
              <a:rPr lang="sv-SE" dirty="0"/>
              <a:t>kinerja PNS bertujuan untuk menjamin objektivitas </a:t>
            </a:r>
            <a:r>
              <a:rPr lang="sv-SE" dirty="0" smtClean="0"/>
              <a:t>pembinaan </a:t>
            </a:r>
            <a:r>
              <a:rPr lang="sv-SE" dirty="0"/>
              <a:t>PNS yang didasarkan sistem prestasi dan sistem karier</a:t>
            </a:r>
            <a:r>
              <a:rPr lang="sv-SE" dirty="0" smtClean="0"/>
              <a:t>.</a:t>
            </a:r>
            <a:endParaRPr lang="id-ID" dirty="0" smtClean="0"/>
          </a:p>
          <a:p>
            <a:pPr algn="just"/>
            <a:endParaRPr lang="id-ID" dirty="0"/>
          </a:p>
        </p:txBody>
      </p:sp>
    </p:spTree>
    <p:extLst>
      <p:ext uri="{BB962C8B-B14F-4D97-AF65-F5344CB8AC3E}">
        <p14:creationId xmlns:p14="http://schemas.microsoft.com/office/powerpoint/2010/main" val="3487485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01320"/>
          <a:ext cx="8534400" cy="5908040"/>
        </p:xfrm>
        <a:graphic>
          <a:graphicData uri="http://schemas.openxmlformats.org/drawingml/2006/table">
            <a:tbl>
              <a:tblPr bandRow="1">
                <a:tableStyleId>{5C22544A-7EE6-4342-B048-85BDC9FD1C3A}</a:tableStyleId>
              </a:tblPr>
              <a:tblGrid>
                <a:gridCol w="457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1168400">
                  <a:extLst>
                    <a:ext uri="{9D8B030D-6E8A-4147-A177-3AD203B41FA5}">
                      <a16:colId xmlns="" xmlns:a16="http://schemas.microsoft.com/office/drawing/2014/main" val="20004"/>
                    </a:ext>
                  </a:extLst>
                </a:gridCol>
                <a:gridCol w="1422400">
                  <a:extLst>
                    <a:ext uri="{9D8B030D-6E8A-4147-A177-3AD203B41FA5}">
                      <a16:colId xmlns="" xmlns:a16="http://schemas.microsoft.com/office/drawing/2014/main" val="20005"/>
                    </a:ext>
                  </a:extLst>
                </a:gridCol>
              </a:tblGrid>
              <a:tr h="370840">
                <a:tc>
                  <a:txBody>
                    <a:bodyPr/>
                    <a:lstStyle/>
                    <a:p>
                      <a:r>
                        <a:rPr lang="id-ID" dirty="0" smtClean="0"/>
                        <a:t>4.</a:t>
                      </a:r>
                      <a:endParaRPr lang="id-ID" dirty="0"/>
                    </a:p>
                  </a:txBody>
                  <a:tcPr/>
                </a:tc>
                <a:tc gridSpan="4">
                  <a:txBody>
                    <a:bodyPr/>
                    <a:lstStyle/>
                    <a:p>
                      <a:r>
                        <a:rPr lang="id-ID" dirty="0" smtClean="0"/>
                        <a:t>UNSUR YANG DINILAI</a:t>
                      </a:r>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r>
                        <a:rPr lang="id-ID" dirty="0" smtClean="0"/>
                        <a:t>JUMLAH</a:t>
                      </a:r>
                      <a:endParaRPr lang="id-ID" dirty="0"/>
                    </a:p>
                  </a:txBody>
                  <a:tcPr/>
                </a:tc>
                <a:extLst>
                  <a:ext uri="{0D108BD9-81ED-4DB2-BD59-A6C34878D82A}">
                    <a16:rowId xmlns="" xmlns:a16="http://schemas.microsoft.com/office/drawing/2014/main" val="10000"/>
                  </a:ext>
                </a:extLst>
              </a:tr>
              <a:tr h="370840">
                <a:tc>
                  <a:txBody>
                    <a:bodyPr/>
                    <a:lstStyle/>
                    <a:p>
                      <a:endParaRPr lang="id-ID" dirty="0"/>
                    </a:p>
                  </a:txBody>
                  <a:tcPr/>
                </a:tc>
                <a:tc gridSpan="4">
                  <a:txBody>
                    <a:bodyPr/>
                    <a:lstStyle/>
                    <a:p>
                      <a:r>
                        <a:rPr lang="id-ID" dirty="0" smtClean="0"/>
                        <a:t>a. Sasaran</a:t>
                      </a:r>
                      <a:r>
                        <a:rPr lang="id-ID" baseline="0" dirty="0" smtClean="0"/>
                        <a:t> Kerja PNS                     </a:t>
                      </a:r>
                      <a:r>
                        <a:rPr lang="id-ID" b="1" baseline="0" dirty="0" smtClean="0"/>
                        <a:t>86 x 60%</a:t>
                      </a:r>
                      <a:endParaRPr lang="id-ID" b="1"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pPr algn="ctr"/>
                      <a:r>
                        <a:rPr lang="id-ID" dirty="0" smtClean="0"/>
                        <a:t>51,60</a:t>
                      </a:r>
                      <a:endParaRPr lang="id-ID" dirty="0"/>
                    </a:p>
                  </a:txBody>
                  <a:tcPr/>
                </a:tc>
                <a:extLst>
                  <a:ext uri="{0D108BD9-81ED-4DB2-BD59-A6C34878D82A}">
                    <a16:rowId xmlns="" xmlns:a16="http://schemas.microsoft.com/office/drawing/2014/main" val="10001"/>
                  </a:ext>
                </a:extLst>
              </a:tr>
              <a:tr h="370840">
                <a:tc>
                  <a:txBody>
                    <a:bodyPr/>
                    <a:lstStyle/>
                    <a:p>
                      <a:endParaRPr lang="id-ID" dirty="0"/>
                    </a:p>
                  </a:txBody>
                  <a:tcPr/>
                </a:tc>
                <a:tc rowSpan="9">
                  <a:txBody>
                    <a:bodyPr/>
                    <a:lstStyle/>
                    <a:p>
                      <a:pPr marL="269875" indent="-269875"/>
                      <a:r>
                        <a:rPr lang="id-ID" dirty="0" smtClean="0"/>
                        <a:t>b. Perilaku Kerja</a:t>
                      </a:r>
                      <a:endParaRPr lang="id-ID" dirty="0"/>
                    </a:p>
                  </a:txBody>
                  <a:tcPr/>
                </a:tc>
                <a:tc>
                  <a:txBody>
                    <a:bodyPr/>
                    <a:lstStyle/>
                    <a:p>
                      <a:r>
                        <a:rPr lang="id-ID" dirty="0" smtClean="0"/>
                        <a:t>1. Orientasi</a:t>
                      </a:r>
                      <a:r>
                        <a:rPr lang="id-ID" baseline="0" dirty="0" smtClean="0"/>
                        <a:t> Pelayanan</a:t>
                      </a:r>
                      <a:endParaRPr lang="id-ID" dirty="0"/>
                    </a:p>
                  </a:txBody>
                  <a:tcPr/>
                </a:tc>
                <a:tc>
                  <a:txBody>
                    <a:bodyPr/>
                    <a:lstStyle/>
                    <a:p>
                      <a:pPr algn="ctr"/>
                      <a:r>
                        <a:rPr lang="id-ID" dirty="0" smtClean="0"/>
                        <a:t>90</a:t>
                      </a:r>
                      <a:endParaRPr lang="id-ID" dirty="0"/>
                    </a:p>
                  </a:txBody>
                  <a:tcPr/>
                </a:tc>
                <a:tc>
                  <a:txBody>
                    <a:bodyPr/>
                    <a:lstStyle/>
                    <a:p>
                      <a:pPr algn="ctr"/>
                      <a:r>
                        <a:rPr lang="id-ID" dirty="0" smtClean="0"/>
                        <a:t>Baik</a:t>
                      </a:r>
                      <a:endParaRPr lang="id-ID" dirty="0"/>
                    </a:p>
                  </a:txBody>
                  <a:tcPr/>
                </a:tc>
                <a:tc>
                  <a:txBody>
                    <a:bodyPr/>
                    <a:lstStyle/>
                    <a:p>
                      <a:pPr algn="ctr"/>
                      <a:endParaRPr lang="id-ID" dirty="0"/>
                    </a:p>
                  </a:txBody>
                  <a:tcPr/>
                </a:tc>
                <a:extLst>
                  <a:ext uri="{0D108BD9-81ED-4DB2-BD59-A6C34878D82A}">
                    <a16:rowId xmlns="" xmlns:a16="http://schemas.microsoft.com/office/drawing/2014/main" val="10002"/>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2. Integritas</a:t>
                      </a:r>
                      <a:endParaRPr lang="id-ID" dirty="0"/>
                    </a:p>
                  </a:txBody>
                  <a:tcPr/>
                </a:tc>
                <a:tc>
                  <a:txBody>
                    <a:bodyPr/>
                    <a:lstStyle/>
                    <a:p>
                      <a:pPr algn="ctr"/>
                      <a:r>
                        <a:rPr lang="id-ID" dirty="0" smtClean="0"/>
                        <a:t>90</a:t>
                      </a:r>
                      <a:endParaRPr lang="id-ID" dirty="0"/>
                    </a:p>
                  </a:txBody>
                  <a:tcPr/>
                </a:tc>
                <a:tc>
                  <a:txBody>
                    <a:bodyPr/>
                    <a:lstStyle/>
                    <a:p>
                      <a:pPr algn="ctr"/>
                      <a:r>
                        <a:rPr lang="id-ID" smtClean="0"/>
                        <a:t>Baik</a:t>
                      </a:r>
                      <a:endParaRPr lang="id-ID" dirty="0"/>
                    </a:p>
                  </a:txBody>
                  <a:tcPr/>
                </a:tc>
                <a:tc>
                  <a:txBody>
                    <a:bodyPr/>
                    <a:lstStyle/>
                    <a:p>
                      <a:pPr algn="ctr"/>
                      <a:endParaRPr lang="id-ID" dirty="0"/>
                    </a:p>
                  </a:txBody>
                  <a:tcPr/>
                </a:tc>
                <a:extLst>
                  <a:ext uri="{0D108BD9-81ED-4DB2-BD59-A6C34878D82A}">
                    <a16:rowId xmlns="" xmlns:a16="http://schemas.microsoft.com/office/drawing/2014/main" val="10003"/>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3. Komitmen </a:t>
                      </a:r>
                      <a:endParaRPr lang="id-ID" dirty="0"/>
                    </a:p>
                  </a:txBody>
                  <a:tcPr/>
                </a:tc>
                <a:tc>
                  <a:txBody>
                    <a:bodyPr/>
                    <a:lstStyle/>
                    <a:p>
                      <a:pPr algn="ctr"/>
                      <a:r>
                        <a:rPr lang="id-ID" dirty="0" smtClean="0"/>
                        <a:t>90</a:t>
                      </a:r>
                      <a:endParaRPr lang="id-ID" dirty="0"/>
                    </a:p>
                  </a:txBody>
                  <a:tcPr/>
                </a:tc>
                <a:tc>
                  <a:txBody>
                    <a:bodyPr/>
                    <a:lstStyle/>
                    <a:p>
                      <a:pPr algn="ctr"/>
                      <a:r>
                        <a:rPr lang="id-ID" smtClean="0"/>
                        <a:t>Baik</a:t>
                      </a:r>
                      <a:endParaRPr lang="id-ID" dirty="0"/>
                    </a:p>
                  </a:txBody>
                  <a:tcPr/>
                </a:tc>
                <a:tc>
                  <a:txBody>
                    <a:bodyPr/>
                    <a:lstStyle/>
                    <a:p>
                      <a:pPr algn="ctr"/>
                      <a:endParaRPr lang="id-ID" dirty="0"/>
                    </a:p>
                  </a:txBody>
                  <a:tcPr/>
                </a:tc>
                <a:extLst>
                  <a:ext uri="{0D108BD9-81ED-4DB2-BD59-A6C34878D82A}">
                    <a16:rowId xmlns="" xmlns:a16="http://schemas.microsoft.com/office/drawing/2014/main" val="10004"/>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4. Disiplin</a:t>
                      </a:r>
                      <a:endParaRPr lang="id-ID" dirty="0"/>
                    </a:p>
                  </a:txBody>
                  <a:tcPr/>
                </a:tc>
                <a:tc>
                  <a:txBody>
                    <a:bodyPr/>
                    <a:lstStyle/>
                    <a:p>
                      <a:pPr algn="ctr"/>
                      <a:r>
                        <a:rPr lang="id-ID" dirty="0" smtClean="0"/>
                        <a:t>90</a:t>
                      </a:r>
                      <a:endParaRPr lang="id-ID" dirty="0"/>
                    </a:p>
                  </a:txBody>
                  <a:tcPr/>
                </a:tc>
                <a:tc>
                  <a:txBody>
                    <a:bodyPr/>
                    <a:lstStyle/>
                    <a:p>
                      <a:pPr algn="ctr"/>
                      <a:r>
                        <a:rPr lang="id-ID" smtClean="0"/>
                        <a:t>Baik</a:t>
                      </a:r>
                      <a:endParaRPr lang="id-ID" dirty="0"/>
                    </a:p>
                  </a:txBody>
                  <a:tcPr/>
                </a:tc>
                <a:tc>
                  <a:txBody>
                    <a:bodyPr/>
                    <a:lstStyle/>
                    <a:p>
                      <a:pPr algn="ctr"/>
                      <a:endParaRPr lang="id-ID" dirty="0"/>
                    </a:p>
                  </a:txBody>
                  <a:tcPr/>
                </a:tc>
                <a:extLst>
                  <a:ext uri="{0D108BD9-81ED-4DB2-BD59-A6C34878D82A}">
                    <a16:rowId xmlns="" xmlns:a16="http://schemas.microsoft.com/office/drawing/2014/main" val="10005"/>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5. Kerjasama</a:t>
                      </a:r>
                      <a:endParaRPr lang="id-ID" dirty="0"/>
                    </a:p>
                  </a:txBody>
                  <a:tcPr/>
                </a:tc>
                <a:tc>
                  <a:txBody>
                    <a:bodyPr/>
                    <a:lstStyle/>
                    <a:p>
                      <a:pPr algn="ctr"/>
                      <a:r>
                        <a:rPr lang="id-ID" dirty="0" smtClean="0"/>
                        <a:t>90</a:t>
                      </a:r>
                      <a:endParaRPr lang="id-ID" dirty="0"/>
                    </a:p>
                  </a:txBody>
                  <a:tcPr/>
                </a:tc>
                <a:tc>
                  <a:txBody>
                    <a:bodyPr/>
                    <a:lstStyle/>
                    <a:p>
                      <a:pPr algn="ctr"/>
                      <a:r>
                        <a:rPr lang="id-ID" dirty="0" smtClean="0"/>
                        <a:t>Baik</a:t>
                      </a:r>
                      <a:endParaRPr lang="id-ID" dirty="0"/>
                    </a:p>
                  </a:txBody>
                  <a:tcPr/>
                </a:tc>
                <a:tc>
                  <a:txBody>
                    <a:bodyPr/>
                    <a:lstStyle/>
                    <a:p>
                      <a:pPr algn="ctr"/>
                      <a:endParaRPr lang="id-ID" dirty="0"/>
                    </a:p>
                  </a:txBody>
                  <a:tcPr/>
                </a:tc>
                <a:extLst>
                  <a:ext uri="{0D108BD9-81ED-4DB2-BD59-A6C34878D82A}">
                    <a16:rowId xmlns="" xmlns:a16="http://schemas.microsoft.com/office/drawing/2014/main" val="10006"/>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6. Kepemimpinan</a:t>
                      </a:r>
                      <a:endParaRPr lang="id-ID" dirty="0"/>
                    </a:p>
                  </a:txBody>
                  <a:tcPr/>
                </a:tc>
                <a:tc>
                  <a:txBody>
                    <a:bodyPr/>
                    <a:lstStyle/>
                    <a:p>
                      <a:endParaRPr lang="id-ID" dirty="0"/>
                    </a:p>
                  </a:txBody>
                  <a:tcPr/>
                </a:tc>
                <a:tc>
                  <a:txBody>
                    <a:bodyPr/>
                    <a:lstStyle/>
                    <a:p>
                      <a:endParaRPr lang="id-ID" dirty="0"/>
                    </a:p>
                  </a:txBody>
                  <a:tcPr/>
                </a:tc>
                <a:tc>
                  <a:txBody>
                    <a:bodyPr/>
                    <a:lstStyle/>
                    <a:p>
                      <a:pPr algn="ctr"/>
                      <a:endParaRPr lang="id-ID" dirty="0"/>
                    </a:p>
                  </a:txBody>
                  <a:tcPr/>
                </a:tc>
                <a:extLst>
                  <a:ext uri="{0D108BD9-81ED-4DB2-BD59-A6C34878D82A}">
                    <a16:rowId xmlns="" xmlns:a16="http://schemas.microsoft.com/office/drawing/2014/main" val="10007"/>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7. Jumlah</a:t>
                      </a:r>
                      <a:endParaRPr lang="id-ID" dirty="0"/>
                    </a:p>
                  </a:txBody>
                  <a:tcPr/>
                </a:tc>
                <a:tc>
                  <a:txBody>
                    <a:bodyPr/>
                    <a:lstStyle/>
                    <a:p>
                      <a:pPr algn="ctr"/>
                      <a:r>
                        <a:rPr lang="id-ID" dirty="0" smtClean="0"/>
                        <a:t>450</a:t>
                      </a:r>
                      <a:endParaRPr lang="id-ID" dirty="0"/>
                    </a:p>
                  </a:txBody>
                  <a:tcPr/>
                </a:tc>
                <a:tc>
                  <a:txBody>
                    <a:bodyPr/>
                    <a:lstStyle/>
                    <a:p>
                      <a:endParaRPr lang="id-ID" dirty="0"/>
                    </a:p>
                  </a:txBody>
                  <a:tcPr/>
                </a:tc>
                <a:tc>
                  <a:txBody>
                    <a:bodyPr/>
                    <a:lstStyle/>
                    <a:p>
                      <a:pPr algn="ctr"/>
                      <a:endParaRPr lang="id-ID" dirty="0"/>
                    </a:p>
                  </a:txBody>
                  <a:tcPr/>
                </a:tc>
                <a:extLst>
                  <a:ext uri="{0D108BD9-81ED-4DB2-BD59-A6C34878D82A}">
                    <a16:rowId xmlns="" xmlns:a16="http://schemas.microsoft.com/office/drawing/2014/main" val="10008"/>
                  </a:ext>
                </a:extLst>
              </a:tr>
              <a:tr h="370840">
                <a:tc>
                  <a:txBody>
                    <a:bodyPr/>
                    <a:lstStyle/>
                    <a:p>
                      <a:endParaRPr lang="id-ID" dirty="0"/>
                    </a:p>
                  </a:txBody>
                  <a:tcPr/>
                </a:tc>
                <a:tc vMerge="1">
                  <a:txBody>
                    <a:bodyPr/>
                    <a:lstStyle/>
                    <a:p>
                      <a:pPr marL="269875" indent="-269875"/>
                      <a:endParaRPr lang="id-ID" dirty="0"/>
                    </a:p>
                  </a:txBody>
                  <a:tcPr/>
                </a:tc>
                <a:tc>
                  <a:txBody>
                    <a:bodyPr/>
                    <a:lstStyle/>
                    <a:p>
                      <a:r>
                        <a:rPr lang="id-ID" dirty="0" smtClean="0"/>
                        <a:t>8. Nilai rata-rata</a:t>
                      </a:r>
                      <a:endParaRPr lang="id-ID" dirty="0"/>
                    </a:p>
                  </a:txBody>
                  <a:tcPr/>
                </a:tc>
                <a:tc>
                  <a:txBody>
                    <a:bodyPr/>
                    <a:lstStyle/>
                    <a:p>
                      <a:pPr algn="ctr"/>
                      <a:r>
                        <a:rPr lang="id-ID" dirty="0" smtClean="0"/>
                        <a:t>90</a:t>
                      </a:r>
                      <a:endParaRPr lang="id-ID" dirty="0"/>
                    </a:p>
                  </a:txBody>
                  <a:tcPr/>
                </a:tc>
                <a:tc>
                  <a:txBody>
                    <a:bodyPr/>
                    <a:lstStyle/>
                    <a:p>
                      <a:endParaRPr lang="id-ID" dirty="0"/>
                    </a:p>
                  </a:txBody>
                  <a:tcPr/>
                </a:tc>
                <a:tc>
                  <a:txBody>
                    <a:bodyPr/>
                    <a:lstStyle/>
                    <a:p>
                      <a:pPr algn="ctr"/>
                      <a:endParaRPr lang="id-ID" dirty="0"/>
                    </a:p>
                  </a:txBody>
                  <a:tcPr/>
                </a:tc>
                <a:extLst>
                  <a:ext uri="{0D108BD9-81ED-4DB2-BD59-A6C34878D82A}">
                    <a16:rowId xmlns="" xmlns:a16="http://schemas.microsoft.com/office/drawing/2014/main" val="10009"/>
                  </a:ext>
                </a:extLst>
              </a:tr>
              <a:tr h="370840">
                <a:tc>
                  <a:txBody>
                    <a:bodyPr/>
                    <a:lstStyle/>
                    <a:p>
                      <a:endParaRPr lang="id-ID" dirty="0"/>
                    </a:p>
                  </a:txBody>
                  <a:tcPr/>
                </a:tc>
                <a:tc vMerge="1">
                  <a:txBody>
                    <a:bodyPr/>
                    <a:lstStyle/>
                    <a:p>
                      <a:pPr marL="269875" indent="-269875"/>
                      <a:endParaRPr lang="id-ID" dirty="0"/>
                    </a:p>
                  </a:txBody>
                  <a:tcPr/>
                </a:tc>
                <a:tc gridSpan="3">
                  <a:txBody>
                    <a:bodyPr/>
                    <a:lstStyle/>
                    <a:p>
                      <a:r>
                        <a:rPr lang="id-ID" dirty="0" smtClean="0"/>
                        <a:t>9. Nilai Perilaku          </a:t>
                      </a:r>
                      <a:r>
                        <a:rPr lang="id-ID" b="1" dirty="0" smtClean="0"/>
                        <a:t>90 x 40%</a:t>
                      </a:r>
                      <a:endParaRPr lang="id-ID" b="1" dirty="0"/>
                    </a:p>
                  </a:txBody>
                  <a:tcPr/>
                </a:tc>
                <a:tc hMerge="1">
                  <a:txBody>
                    <a:bodyPr/>
                    <a:lstStyle/>
                    <a:p>
                      <a:endParaRPr lang="id-ID" dirty="0"/>
                    </a:p>
                  </a:txBody>
                  <a:tcPr/>
                </a:tc>
                <a:tc hMerge="1">
                  <a:txBody>
                    <a:bodyPr/>
                    <a:lstStyle/>
                    <a:p>
                      <a:endParaRPr lang="id-ID" dirty="0"/>
                    </a:p>
                  </a:txBody>
                  <a:tcPr/>
                </a:tc>
                <a:tc>
                  <a:txBody>
                    <a:bodyPr/>
                    <a:lstStyle/>
                    <a:p>
                      <a:pPr algn="ctr"/>
                      <a:r>
                        <a:rPr lang="id-ID" dirty="0" smtClean="0"/>
                        <a:t>36,00</a:t>
                      </a:r>
                      <a:endParaRPr lang="id-ID" dirty="0"/>
                    </a:p>
                  </a:txBody>
                  <a:tcPr/>
                </a:tc>
                <a:extLst>
                  <a:ext uri="{0D108BD9-81ED-4DB2-BD59-A6C34878D82A}">
                    <a16:rowId xmlns="" xmlns:a16="http://schemas.microsoft.com/office/drawing/2014/main" val="10010"/>
                  </a:ext>
                </a:extLst>
              </a:tr>
              <a:tr h="370840">
                <a:tc gridSpan="5">
                  <a:txBody>
                    <a:bodyPr/>
                    <a:lstStyle/>
                    <a:p>
                      <a:pPr algn="ctr"/>
                      <a:r>
                        <a:rPr lang="id-ID" dirty="0" smtClean="0"/>
                        <a:t>Nilai Prestasi Kerja</a:t>
                      </a:r>
                      <a:endParaRPr lang="id-ID" dirty="0"/>
                    </a:p>
                  </a:txBody>
                  <a:tcPr anchor="ctr"/>
                </a:tc>
                <a:tc hMerge="1">
                  <a:txBody>
                    <a:bodyPr/>
                    <a:lstStyle/>
                    <a:p>
                      <a:pPr marL="269875" indent="-269875"/>
                      <a:endParaRPr lang="id-ID" dirty="0"/>
                    </a:p>
                  </a:txBody>
                  <a:tcPr/>
                </a:tc>
                <a:tc hMerge="1">
                  <a:txBody>
                    <a:bodyPr/>
                    <a:lstStyle/>
                    <a:p>
                      <a:endParaRPr lang="id-ID" dirty="0"/>
                    </a:p>
                  </a:txBody>
                  <a:tcPr/>
                </a:tc>
                <a:tc hMerge="1">
                  <a:txBody>
                    <a:bodyPr/>
                    <a:lstStyle/>
                    <a:p>
                      <a:endParaRPr lang="id-ID"/>
                    </a:p>
                  </a:txBody>
                  <a:tcPr/>
                </a:tc>
                <a:tc hMerge="1">
                  <a:txBody>
                    <a:bodyPr/>
                    <a:lstStyle/>
                    <a:p>
                      <a:endParaRPr lang="id-ID"/>
                    </a:p>
                  </a:txBody>
                  <a:tcPr/>
                </a:tc>
                <a:tc>
                  <a:txBody>
                    <a:bodyPr/>
                    <a:lstStyle/>
                    <a:p>
                      <a:pPr algn="ctr"/>
                      <a:r>
                        <a:rPr lang="id-ID" dirty="0" smtClean="0"/>
                        <a:t>87,60</a:t>
                      </a:r>
                    </a:p>
                    <a:p>
                      <a:pPr algn="ctr"/>
                      <a:r>
                        <a:rPr lang="id-ID" dirty="0" smtClean="0"/>
                        <a:t>(Baik)</a:t>
                      </a:r>
                      <a:endParaRPr lang="id-ID" dirty="0"/>
                    </a:p>
                  </a:txBody>
                  <a:tcPr/>
                </a:tc>
                <a:extLst>
                  <a:ext uri="{0D108BD9-81ED-4DB2-BD59-A6C34878D82A}">
                    <a16:rowId xmlns="" xmlns:a16="http://schemas.microsoft.com/office/drawing/2014/main" val="10011"/>
                  </a:ext>
                </a:extLst>
              </a:tr>
              <a:tr h="370840">
                <a:tc gridSpan="6">
                  <a:txBody>
                    <a:bodyPr/>
                    <a:lstStyle/>
                    <a:p>
                      <a:pPr algn="l"/>
                      <a:r>
                        <a:rPr lang="id-ID" dirty="0" smtClean="0"/>
                        <a:t>5. KEBERATAN DARI PEGAWAI NEGERI SIPIL</a:t>
                      </a:r>
                    </a:p>
                    <a:p>
                      <a:pPr marL="719138" indent="0" algn="l"/>
                      <a:r>
                        <a:rPr lang="id-ID" dirty="0" smtClean="0"/>
                        <a:t>YANG DINILAI (APABILA</a:t>
                      </a:r>
                      <a:r>
                        <a:rPr lang="id-ID" baseline="0" dirty="0" smtClean="0"/>
                        <a:t> ADA)</a:t>
                      </a:r>
                    </a:p>
                    <a:p>
                      <a:pPr marL="719138" indent="0" algn="l"/>
                      <a:endParaRPr lang="id-ID" baseline="0" dirty="0" smtClean="0"/>
                    </a:p>
                    <a:p>
                      <a:pPr marL="719138" indent="0" algn="l"/>
                      <a:r>
                        <a:rPr lang="id-ID" baseline="0" dirty="0" smtClean="0"/>
                        <a:t>Tanggal, ...........</a:t>
                      </a:r>
                      <a:endParaRPr lang="id-ID" dirty="0"/>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endParaRPr lang="id-ID" dirty="0"/>
                    </a:p>
                  </a:txBody>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1" y="381000"/>
          <a:ext cx="8534400" cy="5715000"/>
        </p:xfrm>
        <a:graphic>
          <a:graphicData uri="http://schemas.openxmlformats.org/drawingml/2006/table">
            <a:tbl>
              <a:tblPr bandRow="1">
                <a:tableStyleId>{5C22544A-7EE6-4342-B048-85BDC9FD1C3A}</a:tableStyleId>
              </a:tblPr>
              <a:tblGrid>
                <a:gridCol w="533400">
                  <a:extLst>
                    <a:ext uri="{9D8B030D-6E8A-4147-A177-3AD203B41FA5}">
                      <a16:colId xmlns="" xmlns:a16="http://schemas.microsoft.com/office/drawing/2014/main" val="20000"/>
                    </a:ext>
                  </a:extLst>
                </a:gridCol>
                <a:gridCol w="8001000">
                  <a:extLst>
                    <a:ext uri="{9D8B030D-6E8A-4147-A177-3AD203B41FA5}">
                      <a16:colId xmlns="" xmlns:a16="http://schemas.microsoft.com/office/drawing/2014/main" val="20001"/>
                    </a:ext>
                  </a:extLst>
                </a:gridCol>
              </a:tblGrid>
              <a:tr h="2857500">
                <a:tc>
                  <a:txBody>
                    <a:bodyPr/>
                    <a:lstStyle/>
                    <a:p>
                      <a:r>
                        <a:rPr lang="id-ID" sz="1600" dirty="0" smtClean="0"/>
                        <a:t>6.</a:t>
                      </a:r>
                      <a:endParaRPr lang="id-ID" sz="1600" dirty="0"/>
                    </a:p>
                  </a:txBody>
                  <a:tcPr/>
                </a:tc>
                <a:tc>
                  <a:txBody>
                    <a:bodyPr/>
                    <a:lstStyle/>
                    <a:p>
                      <a:r>
                        <a:rPr lang="id-ID" sz="1600" dirty="0" smtClean="0"/>
                        <a:t>TANGGAPAN PEJABAT PENILAI ATAS KEBERATAN</a:t>
                      </a:r>
                    </a:p>
                    <a:p>
                      <a:endParaRPr lang="id-ID" sz="1600" dirty="0" smtClean="0"/>
                    </a:p>
                    <a:p>
                      <a:endParaRPr lang="id-ID" sz="1600" dirty="0" smtClean="0"/>
                    </a:p>
                    <a:p>
                      <a:pPr algn="r"/>
                      <a:endParaRPr lang="id-ID" sz="1600" dirty="0" smtClean="0"/>
                    </a:p>
                    <a:p>
                      <a:pPr algn="r"/>
                      <a:endParaRPr lang="id-ID" sz="1600" dirty="0" smtClean="0"/>
                    </a:p>
                    <a:p>
                      <a:pPr algn="r"/>
                      <a:endParaRPr lang="id-ID" sz="1600" dirty="0" smtClean="0"/>
                    </a:p>
                    <a:p>
                      <a:pPr algn="r"/>
                      <a:endParaRPr lang="id-ID" sz="1600" dirty="0" smtClean="0"/>
                    </a:p>
                    <a:p>
                      <a:pPr algn="r"/>
                      <a:endParaRPr lang="id-ID" sz="1600" dirty="0" smtClean="0"/>
                    </a:p>
                    <a:p>
                      <a:pPr algn="r"/>
                      <a:r>
                        <a:rPr lang="id-ID" sz="1600" dirty="0" smtClean="0"/>
                        <a:t>Tanggal, ............................</a:t>
                      </a:r>
                      <a:endParaRPr lang="id-ID" sz="1600" dirty="0"/>
                    </a:p>
                  </a:txBody>
                  <a:tcPr/>
                </a:tc>
                <a:extLst>
                  <a:ext uri="{0D108BD9-81ED-4DB2-BD59-A6C34878D82A}">
                    <a16:rowId xmlns="" xmlns:a16="http://schemas.microsoft.com/office/drawing/2014/main" val="10000"/>
                  </a:ext>
                </a:extLst>
              </a:tr>
              <a:tr h="2857500">
                <a:tc>
                  <a:txBody>
                    <a:bodyPr/>
                    <a:lstStyle/>
                    <a:p>
                      <a:r>
                        <a:rPr lang="id-ID" sz="1600" dirty="0" smtClean="0"/>
                        <a:t>7.</a:t>
                      </a:r>
                      <a:endParaRPr lang="id-ID" sz="1600" dirty="0"/>
                    </a:p>
                  </a:txBody>
                  <a:tcPr/>
                </a:tc>
                <a:tc>
                  <a:txBody>
                    <a:bodyPr/>
                    <a:lstStyle/>
                    <a:p>
                      <a:r>
                        <a:rPr lang="id-ID" sz="1600" dirty="0" smtClean="0"/>
                        <a:t>KEPUTUSAN ATASAN</a:t>
                      </a:r>
                      <a:r>
                        <a:rPr lang="id-ID" sz="1600" baseline="0" dirty="0" smtClean="0"/>
                        <a:t> PEJABAT PENILAI ATAS KEBERATAN</a:t>
                      </a:r>
                    </a:p>
                    <a:p>
                      <a:endParaRPr lang="id-ID" sz="1600" dirty="0" smtClean="0"/>
                    </a:p>
                    <a:p>
                      <a:endParaRPr lang="id-ID" sz="1600" dirty="0" smtClean="0"/>
                    </a:p>
                    <a:p>
                      <a:pPr algn="r"/>
                      <a:endParaRPr lang="id-ID" sz="1600" dirty="0" smtClean="0"/>
                    </a:p>
                    <a:p>
                      <a:pPr algn="r"/>
                      <a:endParaRPr lang="id-ID" sz="1600" dirty="0" smtClean="0"/>
                    </a:p>
                    <a:p>
                      <a:pPr algn="r"/>
                      <a:endParaRPr lang="id-ID" sz="1600" dirty="0" smtClean="0"/>
                    </a:p>
                    <a:p>
                      <a:pPr algn="r"/>
                      <a:endParaRPr lang="id-ID" sz="1600" dirty="0" smtClean="0"/>
                    </a:p>
                    <a:p>
                      <a:pPr algn="r"/>
                      <a:endParaRPr lang="id-ID" sz="1600" dirty="0" smtClean="0"/>
                    </a:p>
                    <a:p>
                      <a:pPr algn="r"/>
                      <a:r>
                        <a:rPr lang="id-ID" sz="1600" dirty="0" smtClean="0"/>
                        <a:t>Tanggal,</a:t>
                      </a:r>
                      <a:r>
                        <a:rPr lang="id-ID" sz="1600" baseline="0" dirty="0" smtClean="0"/>
                        <a:t> .............................</a:t>
                      </a:r>
                      <a:endParaRPr lang="id-ID" sz="1600" dirty="0"/>
                    </a:p>
                  </a:txBody>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81000"/>
          <a:ext cx="8534400" cy="5684520"/>
        </p:xfrm>
        <a:graphic>
          <a:graphicData uri="http://schemas.openxmlformats.org/drawingml/2006/table">
            <a:tbl>
              <a:tblPr bandRow="1">
                <a:tableStyleId>{5C22544A-7EE6-4342-B048-85BDC9FD1C3A}</a:tableStyleId>
              </a:tblPr>
              <a:tblGrid>
                <a:gridCol w="533400">
                  <a:extLst>
                    <a:ext uri="{9D8B030D-6E8A-4147-A177-3AD203B41FA5}">
                      <a16:colId xmlns="" xmlns:a16="http://schemas.microsoft.com/office/drawing/2014/main" val="20000"/>
                    </a:ext>
                  </a:extLst>
                </a:gridCol>
                <a:gridCol w="8001000">
                  <a:extLst>
                    <a:ext uri="{9D8B030D-6E8A-4147-A177-3AD203B41FA5}">
                      <a16:colId xmlns="" xmlns:a16="http://schemas.microsoft.com/office/drawing/2014/main" val="20001"/>
                    </a:ext>
                  </a:extLst>
                </a:gridCol>
              </a:tblGrid>
              <a:tr h="1295400">
                <a:tc>
                  <a:txBody>
                    <a:bodyPr/>
                    <a:lstStyle/>
                    <a:p>
                      <a:r>
                        <a:rPr lang="id-ID" sz="1400" dirty="0" smtClean="0"/>
                        <a:t>8.</a:t>
                      </a:r>
                      <a:endParaRPr lang="id-ID" sz="1400" dirty="0"/>
                    </a:p>
                  </a:txBody>
                  <a:tcPr/>
                </a:tc>
                <a:tc>
                  <a:txBody>
                    <a:bodyPr/>
                    <a:lstStyle/>
                    <a:p>
                      <a:r>
                        <a:rPr lang="id-ID" sz="1400" b="1" dirty="0" smtClean="0"/>
                        <a:t>REKOMENDASI</a:t>
                      </a:r>
                    </a:p>
                    <a:p>
                      <a:endParaRPr lang="id-ID" sz="1400" b="1" dirty="0" smtClean="0"/>
                    </a:p>
                    <a:p>
                      <a:r>
                        <a:rPr lang="id-ID" sz="1400" b="0" dirty="0" smtClean="0"/>
                        <a:t>Dapat</a:t>
                      </a:r>
                      <a:r>
                        <a:rPr lang="id-ID" sz="1400" b="0" baseline="0" dirty="0" smtClean="0"/>
                        <a:t> dipromosikan</a:t>
                      </a:r>
                      <a:endParaRPr lang="id-ID" sz="1400" dirty="0"/>
                    </a:p>
                  </a:txBody>
                  <a:tcPr/>
                </a:tc>
                <a:extLst>
                  <a:ext uri="{0D108BD9-81ED-4DB2-BD59-A6C34878D82A}">
                    <a16:rowId xmlns="" xmlns:a16="http://schemas.microsoft.com/office/drawing/2014/main" val="10000"/>
                  </a:ext>
                </a:extLst>
              </a:tr>
              <a:tr h="4326308">
                <a:tc>
                  <a:txBody>
                    <a:bodyPr/>
                    <a:lstStyle/>
                    <a:p>
                      <a:endParaRPr lang="id-ID" sz="1400" dirty="0" smtClean="0"/>
                    </a:p>
                    <a:p>
                      <a:endParaRPr lang="id-ID" sz="1400" dirty="0" smtClean="0"/>
                    </a:p>
                    <a:p>
                      <a:endParaRPr lang="id-ID" sz="1400" dirty="0" smtClean="0"/>
                    </a:p>
                    <a:p>
                      <a:endParaRPr lang="id-ID" sz="1400" dirty="0" smtClean="0"/>
                    </a:p>
                    <a:p>
                      <a:endParaRPr lang="id-ID" sz="1400" dirty="0" smtClean="0"/>
                    </a:p>
                    <a:p>
                      <a:endParaRPr lang="id-ID" sz="1050" dirty="0" smtClean="0"/>
                    </a:p>
                    <a:p>
                      <a:r>
                        <a:rPr lang="id-ID" sz="1400" dirty="0" smtClean="0"/>
                        <a:t>10.</a:t>
                      </a:r>
                      <a:endParaRPr lang="id-ID" sz="1400" dirty="0"/>
                    </a:p>
                  </a:txBody>
                  <a:tcPr/>
                </a:tc>
                <a:tc>
                  <a:txBody>
                    <a:bodyPr/>
                    <a:lstStyle/>
                    <a:p>
                      <a:pPr algn="r"/>
                      <a:r>
                        <a:rPr lang="id-ID" sz="1400" dirty="0" smtClean="0"/>
                        <a:t>9. DIBUAT TANGGAL,</a:t>
                      </a:r>
                      <a:r>
                        <a:rPr lang="id-ID" sz="1400" baseline="0" dirty="0" smtClean="0"/>
                        <a:t> 7 JANUARI 2013</a:t>
                      </a:r>
                    </a:p>
                    <a:p>
                      <a:pPr marL="4932363" indent="628650" algn="l"/>
                      <a:r>
                        <a:rPr lang="id-ID" sz="1400" baseline="0" dirty="0" smtClean="0"/>
                        <a:t>PEJABAT PENILAI</a:t>
                      </a:r>
                    </a:p>
                    <a:p>
                      <a:pPr algn="l"/>
                      <a:endParaRPr lang="id-ID" sz="1400" baseline="0" dirty="0" smtClean="0"/>
                    </a:p>
                    <a:p>
                      <a:pPr algn="l"/>
                      <a:endParaRPr lang="id-ID" sz="1400" baseline="0" dirty="0" smtClean="0"/>
                    </a:p>
                    <a:p>
                      <a:pPr marL="0" indent="5741988" algn="l"/>
                      <a:r>
                        <a:rPr lang="id-ID" sz="1200" baseline="0" dirty="0" smtClean="0"/>
                        <a:t>(Dra. Sri)</a:t>
                      </a:r>
                    </a:p>
                    <a:p>
                      <a:pPr marL="0" indent="5202238" algn="l"/>
                      <a:r>
                        <a:rPr lang="id-ID" sz="1200" baseline="0" dirty="0" smtClean="0"/>
                        <a:t>NIP. 196305221992012001</a:t>
                      </a:r>
                    </a:p>
                    <a:p>
                      <a:r>
                        <a:rPr lang="id-ID" sz="1400" baseline="0" dirty="0" smtClean="0"/>
                        <a:t>DITERIMA TANGGAL, 7 Januari 2013</a:t>
                      </a:r>
                    </a:p>
                    <a:p>
                      <a:r>
                        <a:rPr lang="id-ID" sz="1400" baseline="0" dirty="0" smtClean="0"/>
                        <a:t>PEGAWAI NEGERI SIPIL YANG</a:t>
                      </a:r>
                    </a:p>
                    <a:p>
                      <a:r>
                        <a:rPr lang="id-ID" sz="1400" baseline="0" dirty="0" smtClean="0"/>
                        <a:t>DINILAI</a:t>
                      </a:r>
                    </a:p>
                    <a:p>
                      <a:endParaRPr lang="id-ID" sz="1400" baseline="0" dirty="0" smtClean="0"/>
                    </a:p>
                    <a:p>
                      <a:endParaRPr lang="id-ID" sz="1400" baseline="0" dirty="0" smtClean="0"/>
                    </a:p>
                    <a:p>
                      <a:r>
                        <a:rPr lang="id-ID" sz="1200" baseline="0" dirty="0" smtClean="0"/>
                        <a:t>(Elisya, SH)</a:t>
                      </a:r>
                    </a:p>
                    <a:p>
                      <a:r>
                        <a:rPr lang="id-ID" sz="1200" dirty="0" smtClean="0"/>
                        <a:t>NIP. 196803051999042001</a:t>
                      </a:r>
                    </a:p>
                    <a:p>
                      <a:pPr algn="r"/>
                      <a:r>
                        <a:rPr lang="id-ID" sz="1400" dirty="0" smtClean="0"/>
                        <a:t>11. DIBUAT TANGGAL,</a:t>
                      </a:r>
                      <a:r>
                        <a:rPr lang="id-ID" sz="1400" baseline="0" dirty="0" smtClean="0"/>
                        <a:t> 7 JANUARI 2013</a:t>
                      </a:r>
                    </a:p>
                    <a:p>
                      <a:pPr marL="4932363" indent="-269875" algn="l"/>
                      <a:r>
                        <a:rPr lang="id-ID" sz="1400" baseline="0" dirty="0" smtClean="0"/>
                        <a:t>ATASAN PEJABAT YANG MENILAI</a:t>
                      </a:r>
                    </a:p>
                    <a:p>
                      <a:pPr algn="l"/>
                      <a:endParaRPr lang="id-ID" sz="1400" baseline="0" dirty="0" smtClean="0"/>
                    </a:p>
                    <a:p>
                      <a:pPr algn="l"/>
                      <a:endParaRPr lang="id-ID" sz="1400" baseline="0" dirty="0" smtClean="0"/>
                    </a:p>
                    <a:p>
                      <a:pPr marL="0" indent="5202238" algn="l"/>
                      <a:r>
                        <a:rPr lang="id-ID" sz="1200" baseline="0" dirty="0" smtClean="0"/>
                        <a:t>(Dra. Heri Susilowati, MM)</a:t>
                      </a:r>
                    </a:p>
                    <a:p>
                      <a:pPr marL="0" indent="5202238" algn="l"/>
                      <a:r>
                        <a:rPr lang="id-ID" sz="1200" baseline="0" dirty="0" smtClean="0"/>
                        <a:t>NIP. 196305221992012001</a:t>
                      </a:r>
                    </a:p>
                    <a:p>
                      <a:endParaRPr lang="id-ID" sz="1400" dirty="0" smtClean="0"/>
                    </a:p>
                    <a:p>
                      <a:endParaRPr lang="id-ID" sz="1400" dirty="0"/>
                    </a:p>
                  </a:txBody>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1051560"/>
          </a:xfrm>
        </p:spPr>
        <p:txBody>
          <a:bodyPr>
            <a:normAutofit/>
          </a:bodyPr>
          <a:lstStyle/>
          <a:p>
            <a:r>
              <a:rPr lang="id-ID" sz="3200" dirty="0" smtClean="0">
                <a:latin typeface="Segoe UI" pitchFamily="34" charset="0"/>
                <a:ea typeface="Segoe UI" pitchFamily="34" charset="0"/>
                <a:cs typeface="Segoe UI" pitchFamily="34" charset="0"/>
              </a:rPr>
              <a:t>X. REKOMENDASI</a:t>
            </a:r>
            <a:endParaRPr lang="id-ID" sz="3200"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457200" y="1371600"/>
            <a:ext cx="8229600" cy="4419600"/>
          </a:xfrm>
          <a:solidFill>
            <a:srgbClr val="FFC000"/>
          </a:solidFill>
          <a:ln>
            <a:noFill/>
          </a:ln>
        </p:spPr>
        <p:txBody>
          <a:bodyPr>
            <a:normAutofit/>
          </a:bodyPr>
          <a:lstStyle/>
          <a:p>
            <a:pPr marL="179388" indent="0">
              <a:lnSpc>
                <a:spcPct val="120000"/>
              </a:lnSpc>
              <a:spcAft>
                <a:spcPts val="600"/>
              </a:spcAft>
              <a:buNone/>
            </a:pPr>
            <a:r>
              <a:rPr lang="id-ID" sz="2200" b="1" dirty="0" smtClean="0">
                <a:solidFill>
                  <a:srgbClr val="002060"/>
                </a:solidFill>
                <a:latin typeface="Segoe UI" pitchFamily="34" charset="0"/>
                <a:ea typeface="Segoe UI" pitchFamily="34" charset="0"/>
                <a:cs typeface="Segoe UI" pitchFamily="34" charset="0"/>
              </a:rPr>
              <a:t>Pejabat penilai memberikan rekomendasi berdasarkan hasil penilaian prestasi kerja sbb:</a:t>
            </a:r>
          </a:p>
          <a:p>
            <a:pPr marL="539750" indent="-360363">
              <a:lnSpc>
                <a:spcPct val="120000"/>
              </a:lnSpc>
              <a:spcAft>
                <a:spcPts val="600"/>
              </a:spcAft>
              <a:buFont typeface="Wingdings" pitchFamily="2" charset="2"/>
              <a:buChar char="v"/>
            </a:pPr>
            <a:r>
              <a:rPr lang="id-ID" sz="2200" b="1" dirty="0" smtClean="0">
                <a:solidFill>
                  <a:srgbClr val="002060"/>
                </a:solidFill>
                <a:latin typeface="Segoe UI" pitchFamily="34" charset="0"/>
                <a:ea typeface="Segoe UI" pitchFamily="34" charset="0"/>
                <a:cs typeface="Segoe UI" pitchFamily="34" charset="0"/>
              </a:rPr>
              <a:t>Untuk peningkatan kemampuan dengan mengikutsertakan diklat teknis, e.g. diklat komputer, kenaikan pangkat, pensiun, kehumasan, sekretaris, dsb.</a:t>
            </a:r>
          </a:p>
          <a:p>
            <a:pPr marL="539750" indent="-360363">
              <a:lnSpc>
                <a:spcPct val="120000"/>
              </a:lnSpc>
              <a:spcAft>
                <a:spcPts val="600"/>
              </a:spcAft>
              <a:buFont typeface="Wingdings" pitchFamily="2" charset="2"/>
              <a:buChar char="v"/>
            </a:pPr>
            <a:r>
              <a:rPr lang="id-ID" sz="2200" b="1" dirty="0" smtClean="0">
                <a:solidFill>
                  <a:srgbClr val="002060"/>
                </a:solidFill>
                <a:latin typeface="Segoe UI" pitchFamily="34" charset="0"/>
                <a:ea typeface="Segoe UI" pitchFamily="34" charset="0"/>
                <a:cs typeface="Segoe UI" pitchFamily="34" charset="0"/>
              </a:rPr>
              <a:t>Untuk menambah wawasan pengetahuan dalam bidang pekerjaan, perlu dilakukan rotasi pegawai</a:t>
            </a:r>
          </a:p>
          <a:p>
            <a:pPr marL="539750" indent="-360363">
              <a:lnSpc>
                <a:spcPct val="120000"/>
              </a:lnSpc>
              <a:spcAft>
                <a:spcPts val="600"/>
              </a:spcAft>
              <a:buFont typeface="Wingdings" pitchFamily="2" charset="2"/>
              <a:buChar char="v"/>
            </a:pPr>
            <a:r>
              <a:rPr lang="id-ID" sz="2200" b="1" dirty="0" smtClean="0">
                <a:solidFill>
                  <a:srgbClr val="002060"/>
                </a:solidFill>
                <a:latin typeface="Segoe UI" pitchFamily="34" charset="0"/>
                <a:ea typeface="Segoe UI" pitchFamily="34" charset="0"/>
                <a:cs typeface="Segoe UI" pitchFamily="34" charset="0"/>
              </a:rPr>
              <a:t>Untuk kebutuhan pengembangan, perlu peningkatan pendidikan dan peningkatan karier (promosi).</a:t>
            </a:r>
          </a:p>
          <a:p>
            <a:pPr marL="514350" indent="-514350">
              <a:lnSpc>
                <a:spcPct val="120000"/>
              </a:lnSpc>
              <a:spcAft>
                <a:spcPts val="600"/>
              </a:spcAft>
              <a:buNone/>
            </a:pPr>
            <a:endParaRPr lang="id-ID" sz="2200" dirty="0" smtClean="0">
              <a:solidFill>
                <a:srgbClr val="663300"/>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667000"/>
            <a:ext cx="5410200" cy="1015663"/>
          </a:xfrm>
          <a:prstGeom prst="rect">
            <a:avLst/>
          </a:prstGeom>
          <a:noFill/>
        </p:spPr>
        <p:txBody>
          <a:bodyPr wrap="square" rtlCol="0" anchor="ctr">
            <a:spAutoFit/>
          </a:bodyPr>
          <a:lstStyle/>
          <a:p>
            <a:r>
              <a:rPr lang="id-ID" sz="6000" dirty="0" smtClean="0">
                <a:latin typeface="Algerian" pitchFamily="82" charset="0"/>
              </a:rPr>
              <a:t>TERIMA KASIH</a:t>
            </a:r>
            <a:endParaRPr lang="id-ID" sz="6000" dirty="0">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83000"/>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914400"/>
            <a:ext cx="7879080" cy="3803904"/>
          </a:xfrm>
        </p:spPr>
        <p:txBody>
          <a:bodyPr>
            <a:normAutofit fontScale="92500"/>
          </a:bodyPr>
          <a:lstStyle/>
          <a:p>
            <a:pPr algn="ctr">
              <a:buNone/>
            </a:pPr>
            <a:r>
              <a:rPr lang="id-ID" dirty="0" smtClean="0">
                <a:latin typeface="Segoe UI" pitchFamily="34" charset="0"/>
                <a:ea typeface="Segoe UI" pitchFamily="34" charset="0"/>
                <a:cs typeface="Segoe UI" pitchFamily="34" charset="0"/>
              </a:rPr>
              <a:t>	</a:t>
            </a:r>
          </a:p>
          <a:p>
            <a:pPr algn="ctr">
              <a:buNone/>
            </a:pPr>
            <a:endParaRPr lang="id-ID" dirty="0" smtClean="0">
              <a:latin typeface="Segoe UI" pitchFamily="34" charset="0"/>
              <a:ea typeface="Segoe UI" pitchFamily="34" charset="0"/>
              <a:cs typeface="Segoe UI" pitchFamily="34" charset="0"/>
            </a:endParaRPr>
          </a:p>
          <a:p>
            <a:pPr algn="ctr">
              <a:lnSpc>
                <a:spcPct val="200000"/>
              </a:lnSpc>
              <a:buNone/>
            </a:pPr>
            <a:r>
              <a:rPr lang="id-ID" sz="2400" dirty="0" smtClean="0">
                <a:latin typeface="Segoe UI" pitchFamily="34" charset="0"/>
                <a:ea typeface="Segoe UI" pitchFamily="34" charset="0"/>
                <a:cs typeface="Segoe UI" pitchFamily="34" charset="0"/>
              </a:rPr>
              <a:t>Oleh karena itu, </a:t>
            </a:r>
            <a:r>
              <a:rPr lang="fi-FI" sz="2400" dirty="0" smtClean="0">
                <a:latin typeface="Segoe UI" pitchFamily="34" charset="0"/>
                <a:ea typeface="Segoe UI" pitchFamily="34" charset="0"/>
                <a:cs typeface="Segoe UI" pitchFamily="34" charset="0"/>
              </a:rPr>
              <a:t>penilaian prestasi kerja </a:t>
            </a:r>
            <a:r>
              <a:rPr lang="id-ID" sz="2400" dirty="0" smtClean="0">
                <a:latin typeface="Segoe UI" pitchFamily="34" charset="0"/>
                <a:ea typeface="Segoe UI" pitchFamily="34" charset="0"/>
                <a:cs typeface="Segoe UI" pitchFamily="34" charset="0"/>
              </a:rPr>
              <a:t>PNS</a:t>
            </a:r>
            <a:r>
              <a:rPr lang="fi-FI" sz="2400" dirty="0" smtClean="0">
                <a:latin typeface="Segoe UI" pitchFamily="34" charset="0"/>
                <a:ea typeface="Segoe UI" pitchFamily="34" charset="0"/>
                <a:cs typeface="Segoe UI" pitchFamily="34" charset="0"/>
              </a:rPr>
              <a:t> dilaksanakan</a:t>
            </a:r>
            <a:r>
              <a:rPr lang="id-ID" sz="2400" dirty="0" smtClean="0">
                <a:latin typeface="Segoe UI" pitchFamily="34" charset="0"/>
                <a:ea typeface="Segoe UI" pitchFamily="34" charset="0"/>
                <a:cs typeface="Segoe UI" pitchFamily="34" charset="0"/>
              </a:rPr>
              <a:t> untuk </a:t>
            </a:r>
            <a:r>
              <a:rPr lang="id-ID" sz="2400" b="1" dirty="0" smtClean="0">
                <a:solidFill>
                  <a:schemeClr val="accent1"/>
                </a:solidFill>
                <a:latin typeface="Segoe UI" pitchFamily="34" charset="0"/>
                <a:ea typeface="Segoe UI" pitchFamily="34" charset="0"/>
                <a:cs typeface="Segoe UI" pitchFamily="34" charset="0"/>
              </a:rPr>
              <a:t>mengevaluasi kinerja PNS</a:t>
            </a:r>
            <a:r>
              <a:rPr lang="id-ID" sz="2400" dirty="0" smtClean="0">
                <a:latin typeface="Segoe UI" pitchFamily="34" charset="0"/>
                <a:ea typeface="Segoe UI" pitchFamily="34" charset="0"/>
                <a:cs typeface="Segoe UI" pitchFamily="34" charset="0"/>
              </a:rPr>
              <a:t>, yang dapat memberi petunjuk bagi pejabat yang berkepentingan dalam rangka </a:t>
            </a:r>
            <a:r>
              <a:rPr lang="id-ID" sz="2400" b="1" dirty="0" smtClean="0">
                <a:solidFill>
                  <a:schemeClr val="accent1"/>
                </a:solidFill>
                <a:latin typeface="Segoe UI" pitchFamily="34" charset="0"/>
                <a:ea typeface="Segoe UI" pitchFamily="34" charset="0"/>
                <a:cs typeface="Segoe UI" pitchFamily="34" charset="0"/>
              </a:rPr>
              <a:t>mengevaluasi kinerja unit dan organisasi</a:t>
            </a:r>
            <a:endParaRPr lang="id-ID" sz="2400" b="1" dirty="0">
              <a:solidFill>
                <a:schemeClr val="accent1"/>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239000" cy="746760"/>
          </a:xfrm>
        </p:spPr>
        <p:txBody>
          <a:bodyPr>
            <a:normAutofit/>
          </a:bodyPr>
          <a:lstStyle/>
          <a:p>
            <a:r>
              <a:rPr lang="id-ID" sz="3000" dirty="0" smtClean="0">
                <a:latin typeface="Segoe UI" pitchFamily="34" charset="0"/>
                <a:ea typeface="Segoe UI" pitchFamily="34" charset="0"/>
                <a:cs typeface="Segoe UI" pitchFamily="34" charset="0"/>
              </a:rPr>
              <a:t>Manfaat Hasil Penilaian Kinerja PNS (1)</a:t>
            </a:r>
            <a:endParaRPr lang="id-ID" sz="3000"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502920" y="1828800"/>
            <a:ext cx="8183880" cy="4407408"/>
          </a:xfrm>
        </p:spPr>
        <p:txBody>
          <a:bodyPr>
            <a:normAutofit fontScale="92500" lnSpcReduction="10000"/>
          </a:bodyPr>
          <a:lstStyle/>
          <a:p>
            <a:endParaRPr lang="id-ID" sz="2400" b="1" dirty="0" smtClean="0">
              <a:solidFill>
                <a:schemeClr val="accent1"/>
              </a:solidFill>
              <a:latin typeface="Segoe UI" pitchFamily="34" charset="0"/>
              <a:ea typeface="Segoe UI" pitchFamily="34" charset="0"/>
              <a:cs typeface="Segoe UI" pitchFamily="34" charset="0"/>
            </a:endParaRPr>
          </a:p>
          <a:p>
            <a:r>
              <a:rPr lang="id-ID" sz="2400" b="1" dirty="0" smtClean="0">
                <a:solidFill>
                  <a:schemeClr val="accent1"/>
                </a:solidFill>
                <a:latin typeface="Segoe UI" pitchFamily="34" charset="0"/>
                <a:ea typeface="Segoe UI" pitchFamily="34" charset="0"/>
                <a:cs typeface="Segoe UI" pitchFamily="34" charset="0"/>
              </a:rPr>
              <a:t>Bidang Pekerjaan</a:t>
            </a:r>
          </a:p>
          <a:p>
            <a:pPr>
              <a:buNone/>
            </a:pPr>
            <a:r>
              <a:rPr lang="id-ID" sz="2400" dirty="0" smtClean="0">
                <a:latin typeface="Segoe UI" pitchFamily="34" charset="0"/>
                <a:ea typeface="Segoe UI" pitchFamily="34" charset="0"/>
                <a:cs typeface="Segoe UI" pitchFamily="34" charset="0"/>
              </a:rPr>
              <a:t>	Penilaian prestasi kerja PNS dimanfaatkan sebagai </a:t>
            </a:r>
            <a:r>
              <a:rPr lang="pt-BR" sz="2400" dirty="0" smtClean="0">
                <a:latin typeface="Segoe UI" pitchFamily="34" charset="0"/>
                <a:ea typeface="Segoe UI" pitchFamily="34" charset="0"/>
                <a:cs typeface="Segoe UI" pitchFamily="34" charset="0"/>
              </a:rPr>
              <a:t>dasar pertimbangan dalam kebijakan perencanaan kuantitas dan</a:t>
            </a:r>
            <a:r>
              <a:rPr lang="id-ID" sz="2400" dirty="0" smtClean="0">
                <a:latin typeface="Segoe UI" pitchFamily="34" charset="0"/>
                <a:ea typeface="Segoe UI" pitchFamily="34" charset="0"/>
                <a:cs typeface="Segoe UI" pitchFamily="34" charset="0"/>
              </a:rPr>
              <a:t> kualitas SDM PNS, serta kegiatan perancangan pekerjaan PNS dalam organisasi</a:t>
            </a:r>
          </a:p>
          <a:p>
            <a:r>
              <a:rPr lang="id-ID" sz="2400" b="1" dirty="0" smtClean="0">
                <a:solidFill>
                  <a:schemeClr val="accent1"/>
                </a:solidFill>
                <a:latin typeface="Segoe UI" pitchFamily="34" charset="0"/>
                <a:ea typeface="Segoe UI" pitchFamily="34" charset="0"/>
                <a:cs typeface="Segoe UI" pitchFamily="34" charset="0"/>
              </a:rPr>
              <a:t>Bidang Pengangkatan dan Penempatan</a:t>
            </a:r>
          </a:p>
          <a:p>
            <a:pPr>
              <a:buNone/>
            </a:pPr>
            <a:r>
              <a:rPr lang="id-ID" sz="2400" dirty="0" smtClean="0">
                <a:latin typeface="Segoe UI" pitchFamily="34" charset="0"/>
                <a:ea typeface="Segoe UI" pitchFamily="34" charset="0"/>
                <a:cs typeface="Segoe UI" pitchFamily="34" charset="0"/>
              </a:rPr>
              <a:t>	Penilaian prestasi kerja PNS dimanfaatkan sebagai dasar pertimbangan dalam proses rekrutmen, seleksi, dan penempatan PNS dalam jabatan, sesuai dengan kompetensi dan prestasi kerjanya</a:t>
            </a:r>
          </a:p>
          <a:p>
            <a:r>
              <a:rPr lang="id-ID" sz="2400" dirty="0" smtClean="0">
                <a:latin typeface="Segoe UI" pitchFamily="34" charset="0"/>
                <a:ea typeface="Segoe UI" pitchFamily="34" charset="0"/>
                <a:cs typeface="Segoe UI" pitchFamily="34" charset="0"/>
              </a:rPr>
              <a:t>......</a:t>
            </a:r>
            <a:endParaRPr lang="id-ID" sz="2400" dirty="0">
              <a:latin typeface="Segoe UI" pitchFamily="34" charset="0"/>
              <a:ea typeface="Segoe UI" pitchFamily="34" charset="0"/>
              <a:cs typeface="Segoe U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28600"/>
            <a:ext cx="4800600" cy="365760"/>
          </a:xfrm>
        </p:spPr>
        <p:txBody>
          <a:bodyPr>
            <a:normAutofit/>
          </a:bodyPr>
          <a:lstStyle/>
          <a:p>
            <a:r>
              <a:rPr lang="id-ID" sz="1800" dirty="0" smtClean="0">
                <a:latin typeface="Segoe UI" pitchFamily="34" charset="0"/>
                <a:ea typeface="Segoe UI" pitchFamily="34" charset="0"/>
                <a:cs typeface="Segoe UI" pitchFamily="34" charset="0"/>
              </a:rPr>
              <a:t>Manfaat Hasil Penilaian Kinerja PNS (2)</a:t>
            </a:r>
            <a:endParaRPr lang="id-ID" sz="1800"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533400" y="1828800"/>
            <a:ext cx="8183880" cy="4956048"/>
          </a:xfrm>
        </p:spPr>
        <p:txBody>
          <a:bodyPr>
            <a:noAutofit/>
          </a:bodyPr>
          <a:lstStyle/>
          <a:p>
            <a:r>
              <a:rPr lang="id-ID" sz="2100" b="1" dirty="0" smtClean="0">
                <a:solidFill>
                  <a:schemeClr val="accent1"/>
                </a:solidFill>
                <a:latin typeface="Segoe UI" pitchFamily="34" charset="0"/>
                <a:ea typeface="Segoe UI" pitchFamily="34" charset="0"/>
                <a:cs typeface="Segoe UI" pitchFamily="34" charset="0"/>
              </a:rPr>
              <a:t>Bidang Pengembangan</a:t>
            </a:r>
          </a:p>
          <a:p>
            <a:pPr>
              <a:buNone/>
            </a:pPr>
            <a:r>
              <a:rPr lang="id-ID" sz="2100" dirty="0" smtClean="0">
                <a:latin typeface="Segoe UI" pitchFamily="34" charset="0"/>
                <a:ea typeface="Segoe UI" pitchFamily="34" charset="0"/>
                <a:cs typeface="Segoe UI" pitchFamily="34" charset="0"/>
              </a:rPr>
              <a:t>	sebagai dasar pertimbangan pengembangan karier dan pengembangan kemampuan serta keterampilan PNS yang berkaitan dengan pola karier dan program pendidikan dan pelatihan dalam organisasi</a:t>
            </a:r>
          </a:p>
          <a:p>
            <a:r>
              <a:rPr lang="id-ID" sz="2100" b="1" dirty="0" smtClean="0">
                <a:solidFill>
                  <a:schemeClr val="accent1"/>
                </a:solidFill>
                <a:latin typeface="Segoe UI" pitchFamily="34" charset="0"/>
                <a:ea typeface="Segoe UI" pitchFamily="34" charset="0"/>
                <a:cs typeface="Segoe UI" pitchFamily="34" charset="0"/>
              </a:rPr>
              <a:t>Bidang Penghargaan</a:t>
            </a:r>
          </a:p>
          <a:p>
            <a:pPr>
              <a:buNone/>
            </a:pPr>
            <a:r>
              <a:rPr lang="id-ID" sz="2100" dirty="0" smtClean="0">
                <a:latin typeface="Segoe UI" pitchFamily="34" charset="0"/>
                <a:ea typeface="Segoe UI" pitchFamily="34" charset="0"/>
                <a:cs typeface="Segoe UI" pitchFamily="34" charset="0"/>
              </a:rPr>
              <a:t>	sebagai dasar pertimbangan pemberian penghargaan dengan berbasis </a:t>
            </a:r>
            <a:r>
              <a:rPr lang="fi-FI" sz="2100" dirty="0" smtClean="0">
                <a:latin typeface="Segoe UI" pitchFamily="34" charset="0"/>
                <a:ea typeface="Segoe UI" pitchFamily="34" charset="0"/>
                <a:cs typeface="Segoe UI" pitchFamily="34" charset="0"/>
              </a:rPr>
              <a:t>prestasi kerja seperti kenaikan pangkat, kenaikan gaji, tunjangan</a:t>
            </a:r>
            <a:r>
              <a:rPr lang="id-ID" sz="2100" dirty="0" smtClean="0">
                <a:latin typeface="Segoe UI" pitchFamily="34" charset="0"/>
                <a:ea typeface="Segoe UI" pitchFamily="34" charset="0"/>
                <a:cs typeface="Segoe UI" pitchFamily="34" charset="0"/>
              </a:rPr>
              <a:t> </a:t>
            </a:r>
            <a:r>
              <a:rPr lang="fi-FI" sz="2100" dirty="0" smtClean="0">
                <a:latin typeface="Segoe UI" pitchFamily="34" charset="0"/>
                <a:ea typeface="Segoe UI" pitchFamily="34" charset="0"/>
                <a:cs typeface="Segoe UI" pitchFamily="34" charset="0"/>
              </a:rPr>
              <a:t>prestasi kerja, promosi, atau kompensasi dan lain-lain</a:t>
            </a:r>
            <a:endParaRPr lang="id-ID" sz="2100" dirty="0" smtClean="0">
              <a:latin typeface="Segoe UI" pitchFamily="34" charset="0"/>
              <a:ea typeface="Segoe UI" pitchFamily="34" charset="0"/>
              <a:cs typeface="Segoe UI" pitchFamily="34" charset="0"/>
            </a:endParaRPr>
          </a:p>
          <a:p>
            <a:r>
              <a:rPr lang="id-ID" sz="2100" b="1" dirty="0" smtClean="0">
                <a:solidFill>
                  <a:schemeClr val="accent1"/>
                </a:solidFill>
                <a:latin typeface="Segoe UI" pitchFamily="34" charset="0"/>
                <a:ea typeface="Segoe UI" pitchFamily="34" charset="0"/>
                <a:cs typeface="Segoe UI" pitchFamily="34" charset="0"/>
              </a:rPr>
              <a:t>Bidang Disiplin</a:t>
            </a:r>
          </a:p>
          <a:p>
            <a:pPr>
              <a:buNone/>
            </a:pPr>
            <a:r>
              <a:rPr lang="id-ID" sz="2100" dirty="0" smtClean="0">
                <a:latin typeface="Segoe UI" pitchFamily="34" charset="0"/>
                <a:ea typeface="Segoe UI" pitchFamily="34" charset="0"/>
                <a:cs typeface="Segoe UI" pitchFamily="34" charset="0"/>
              </a:rPr>
              <a:t>	sebagai dasar peningkatan kinerja PNS dan kewajiban pegawai mematuhi peraturan perundang-undangan tentang disiplin PNS</a:t>
            </a:r>
            <a:endParaRPr lang="id-ID" sz="21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51" y="1905000"/>
            <a:ext cx="8183880" cy="5337048"/>
          </a:xfrm>
        </p:spPr>
        <p:txBody>
          <a:bodyPr>
            <a:normAutofit/>
          </a:bodyPr>
          <a:lstStyle/>
          <a:p>
            <a:r>
              <a:rPr lang="id-ID" sz="2400" dirty="0" smtClean="0">
                <a:latin typeface="Segoe UI" pitchFamily="34" charset="0"/>
                <a:ea typeface="Segoe UI" pitchFamily="34" charset="0"/>
                <a:cs typeface="Segoe UI" pitchFamily="34" charset="0"/>
              </a:rPr>
              <a:t>P</a:t>
            </a:r>
            <a:r>
              <a:rPr lang="fi-FI" sz="2400" dirty="0" smtClean="0">
                <a:latin typeface="Segoe UI" pitchFamily="34" charset="0"/>
                <a:ea typeface="Segoe UI" pitchFamily="34" charset="0"/>
                <a:cs typeface="Segoe UI" pitchFamily="34" charset="0"/>
              </a:rPr>
              <a:t>enilaian prestasi kerja </a:t>
            </a:r>
            <a:r>
              <a:rPr lang="id-ID" sz="2400" dirty="0" smtClean="0">
                <a:latin typeface="Segoe UI" pitchFamily="34" charset="0"/>
                <a:ea typeface="Segoe UI" pitchFamily="34" charset="0"/>
                <a:cs typeface="Segoe UI" pitchFamily="34" charset="0"/>
              </a:rPr>
              <a:t>PNS</a:t>
            </a:r>
            <a:r>
              <a:rPr lang="fi-FI" sz="2400" dirty="0" smtClean="0">
                <a:latin typeface="Segoe UI" pitchFamily="34" charset="0"/>
                <a:ea typeface="Segoe UI" pitchFamily="34" charset="0"/>
                <a:cs typeface="Segoe UI" pitchFamily="34" charset="0"/>
              </a:rPr>
              <a:t> dilaksanakan secara</a:t>
            </a:r>
            <a:r>
              <a:rPr lang="id-ID" sz="2400" dirty="0" smtClean="0">
                <a:latin typeface="Segoe UI" pitchFamily="34" charset="0"/>
                <a:ea typeface="Segoe UI" pitchFamily="34" charset="0"/>
                <a:cs typeface="Segoe UI" pitchFamily="34" charset="0"/>
              </a:rPr>
              <a:t> sistematis yang </a:t>
            </a:r>
            <a:r>
              <a:rPr lang="id-ID" sz="2400" b="1" dirty="0" smtClean="0">
                <a:solidFill>
                  <a:schemeClr val="accent1"/>
                </a:solidFill>
                <a:latin typeface="Segoe UI" pitchFamily="34" charset="0"/>
                <a:ea typeface="Segoe UI" pitchFamily="34" charset="0"/>
                <a:cs typeface="Segoe UI" pitchFamily="34" charset="0"/>
              </a:rPr>
              <a:t>penekanannya pada tingkat capaian sasaran kerja pegawai atau tingkat capaian hasil kerja </a:t>
            </a:r>
            <a:r>
              <a:rPr lang="id-ID" sz="2400" dirty="0" smtClean="0">
                <a:latin typeface="Segoe UI" pitchFamily="34" charset="0"/>
                <a:ea typeface="Segoe UI" pitchFamily="34" charset="0"/>
                <a:cs typeface="Segoe UI" pitchFamily="34" charset="0"/>
              </a:rPr>
              <a:t>yang telah disusun dan disepakati bersama antara Pegawai Negeri Sipil dengan Pejabat Penilai.</a:t>
            </a:r>
          </a:p>
          <a:p>
            <a:pPr>
              <a:buNone/>
            </a:pPr>
            <a:endParaRPr lang="id-ID" sz="2400" dirty="0" smtClean="0">
              <a:latin typeface="Segoe UI" pitchFamily="34" charset="0"/>
              <a:ea typeface="Segoe UI" pitchFamily="34" charset="0"/>
              <a:cs typeface="Segoe UI" pitchFamily="34" charset="0"/>
            </a:endParaRPr>
          </a:p>
          <a:p>
            <a:r>
              <a:rPr lang="id-ID" sz="2400" dirty="0" smtClean="0">
                <a:latin typeface="Segoe UI" pitchFamily="34" charset="0"/>
                <a:ea typeface="Segoe UI" pitchFamily="34" charset="0"/>
                <a:cs typeface="Segoe UI" pitchFamily="34" charset="0"/>
              </a:rPr>
              <a:t>Penilaian prestasi kerja PNS diarahkan </a:t>
            </a:r>
            <a:r>
              <a:rPr lang="sv-SE" sz="2400" dirty="0" smtClean="0">
                <a:latin typeface="Segoe UI" pitchFamily="34" charset="0"/>
                <a:ea typeface="Segoe UI" pitchFamily="34" charset="0"/>
                <a:cs typeface="Segoe UI" pitchFamily="34" charset="0"/>
              </a:rPr>
              <a:t>sebagai pengendalian perilaku kerja produktif yang disyaratkan untuk</a:t>
            </a:r>
            <a:r>
              <a:rPr lang="id-ID" sz="2400" dirty="0" smtClean="0">
                <a:latin typeface="Segoe UI" pitchFamily="34" charset="0"/>
                <a:ea typeface="Segoe UI" pitchFamily="34" charset="0"/>
                <a:cs typeface="Segoe UI" pitchFamily="34" charset="0"/>
              </a:rPr>
              <a:t> mencapai hasil kerja yang disepakati dan bukan penilaian atas kepribadian seorang PNS.</a:t>
            </a:r>
          </a:p>
          <a:p>
            <a:pPr>
              <a:buNone/>
            </a:pPr>
            <a:r>
              <a:rPr lang="id-ID" sz="2400" dirty="0" smtClean="0">
                <a:latin typeface="Segoe UI" pitchFamily="34" charset="0"/>
                <a:ea typeface="Segoe UI" pitchFamily="34" charset="0"/>
                <a:cs typeface="Segoe UI"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889760"/>
            <a:ext cx="8183880" cy="3962400"/>
          </a:xfrm>
        </p:spPr>
        <p:txBody>
          <a:bodyPr>
            <a:normAutofit/>
          </a:bodyPr>
          <a:lstStyle/>
          <a:p>
            <a:pPr marL="539750" lvl="1" indent="-269875" algn="just">
              <a:buNone/>
            </a:pPr>
            <a:endParaRPr lang="id-ID" dirty="0" smtClean="0">
              <a:latin typeface="Segoe UI" pitchFamily="34" charset="0"/>
              <a:ea typeface="Segoe UI" pitchFamily="34" charset="0"/>
              <a:cs typeface="Segoe UI" pitchFamily="34" charset="0"/>
            </a:endParaRPr>
          </a:p>
          <a:p>
            <a:pPr marL="539750" lvl="1" indent="-269875" algn="just">
              <a:buNone/>
            </a:pPr>
            <a:endParaRPr lang="id-ID" dirty="0" smtClean="0">
              <a:latin typeface="Segoe UI" pitchFamily="34" charset="0"/>
              <a:ea typeface="Segoe UI" pitchFamily="34" charset="0"/>
              <a:cs typeface="Segoe UI" pitchFamily="34" charset="0"/>
            </a:endParaRPr>
          </a:p>
          <a:p>
            <a:pPr marL="539750" lvl="1" indent="-269875" algn="just">
              <a:buNone/>
            </a:pPr>
            <a:endParaRPr lang="id-ID" dirty="0" smtClean="0">
              <a:latin typeface="Segoe UI" pitchFamily="34" charset="0"/>
              <a:ea typeface="Segoe UI" pitchFamily="34" charset="0"/>
              <a:cs typeface="Segoe UI" pitchFamily="34" charset="0"/>
            </a:endParaRPr>
          </a:p>
          <a:p>
            <a:pPr marL="539750" lvl="1" indent="-269875" algn="just">
              <a:buNone/>
            </a:pPr>
            <a:endParaRPr lang="id-ID" dirty="0" smtClean="0">
              <a:latin typeface="Segoe UI" pitchFamily="34" charset="0"/>
              <a:ea typeface="Segoe UI" pitchFamily="34" charset="0"/>
              <a:cs typeface="Segoe UI" pitchFamily="34" charset="0"/>
            </a:endParaRPr>
          </a:p>
          <a:p>
            <a:pPr marL="539750" lvl="1" indent="-269875" algn="just">
              <a:buNone/>
            </a:pPr>
            <a:endParaRPr lang="id-ID" dirty="0" smtClean="0">
              <a:latin typeface="Segoe UI" pitchFamily="34" charset="0"/>
              <a:ea typeface="Segoe UI" pitchFamily="34" charset="0"/>
              <a:cs typeface="Segoe UI" pitchFamily="34" charset="0"/>
            </a:endParaRPr>
          </a:p>
          <a:p>
            <a:pPr marL="0" indent="0" algn="ctr">
              <a:buNone/>
            </a:pPr>
            <a:endParaRPr lang="id-ID" dirty="0" smtClean="0">
              <a:latin typeface="Segoe UI" pitchFamily="34" charset="0"/>
              <a:ea typeface="Segoe UI" pitchFamily="34" charset="0"/>
              <a:cs typeface="Segoe UI" pitchFamily="34" charset="0"/>
            </a:endParaRPr>
          </a:p>
          <a:p>
            <a:pPr marL="0" indent="0" algn="ctr">
              <a:buNone/>
            </a:pPr>
            <a:endParaRPr lang="id-ID" dirty="0">
              <a:latin typeface="Segoe UI" pitchFamily="34" charset="0"/>
              <a:ea typeface="Segoe UI" pitchFamily="34" charset="0"/>
              <a:cs typeface="Segoe UI" pitchFamily="34" charset="0"/>
            </a:endParaRPr>
          </a:p>
          <a:p>
            <a:pPr marL="0" indent="0" algn="ctr">
              <a:buNone/>
            </a:pPr>
            <a:r>
              <a:rPr lang="id-ID" dirty="0" smtClean="0">
                <a:latin typeface="Segoe UI" pitchFamily="34" charset="0"/>
                <a:ea typeface="Segoe UI" pitchFamily="34" charset="0"/>
                <a:cs typeface="Segoe UI" pitchFamily="34" charset="0"/>
              </a:rPr>
              <a:t>Penilaian prestasi kerja PNS dilaksanakan oleh Pejabat Penilai sekali dalam 1 tahun (akhir Desember tahun bersangkutan/akhir Januari tahun berikutnya)</a:t>
            </a:r>
          </a:p>
        </p:txBody>
      </p:sp>
      <p:graphicFrame>
        <p:nvGraphicFramePr>
          <p:cNvPr id="4" name="Diagram 3"/>
          <p:cNvGraphicFramePr/>
          <p:nvPr>
            <p:extLst>
              <p:ext uri="{D42A27DB-BD31-4B8C-83A1-F6EECF244321}">
                <p14:modId xmlns:p14="http://schemas.microsoft.com/office/powerpoint/2010/main" val="633108130"/>
              </p:ext>
            </p:extLst>
          </p:nvPr>
        </p:nvGraphicFramePr>
        <p:xfrm>
          <a:off x="1600200" y="1066800"/>
          <a:ext cx="53340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10.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5.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6.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1826</TotalTime>
  <Words>3545</Words>
  <Application>Microsoft Office PowerPoint</Application>
  <PresentationFormat>On-screen Show (4:3)</PresentationFormat>
  <Paragraphs>1158</Paragraphs>
  <Slides>44</Slides>
  <Notes>2</Notes>
  <HiddenSlides>0</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Celestial</vt:lpstr>
      <vt:lpstr>Ion</vt:lpstr>
      <vt:lpstr>Organic</vt:lpstr>
      <vt:lpstr>1_Ion</vt:lpstr>
      <vt:lpstr>2_Ion</vt:lpstr>
      <vt:lpstr>3_Ion</vt:lpstr>
      <vt:lpstr>Office Theme</vt:lpstr>
      <vt:lpstr>1_Office Theme</vt:lpstr>
      <vt:lpstr>2_Office Theme</vt:lpstr>
      <vt:lpstr>4_Ion</vt:lpstr>
      <vt:lpstr>PETUNJUK PELAKSANAAN PENILAIAN PRESTASI KERJA</vt:lpstr>
      <vt:lpstr>I. Dasar Hukum</vt:lpstr>
      <vt:lpstr>LATAR BELAKANG</vt:lpstr>
      <vt:lpstr>KAITAN DENGAN UU ASN</vt:lpstr>
      <vt:lpstr>PowerPoint Presentation</vt:lpstr>
      <vt:lpstr>Manfaat Hasil Penilaian Kinerja PNS (1)</vt:lpstr>
      <vt:lpstr>Manfaat Hasil Penilaian Kinerja PNS (2)</vt:lpstr>
      <vt:lpstr>PowerPoint Presentation</vt:lpstr>
      <vt:lpstr>PowerPoint Presentation</vt:lpstr>
      <vt:lpstr>PowerPoint Presentation</vt:lpstr>
      <vt:lpstr>PowerPoint Presentation</vt:lpstr>
      <vt:lpstr>PowerPoint Presentation</vt:lpstr>
      <vt:lpstr>III. TATA CARA PENYUSUNAN SKP</vt:lpstr>
      <vt:lpstr>PowerPoint Presentation</vt:lpstr>
      <vt:lpstr>IV. UNSUR-UNSUR SKP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PENILAIAN TUGAS TAMBAHAN</vt:lpstr>
      <vt:lpstr>PENILAIAN KREATIVITAS</vt:lpstr>
      <vt:lpstr>PowerPoint Presentation</vt:lpstr>
      <vt:lpstr>PowerPoint Presentation</vt:lpstr>
      <vt:lpstr> Pada unit kerja baru Sdr. Ali Muktar Raja, S.Sos., menyusun SKP yang baru untuk periode Juli sampai dengan Desember 2014, sebagai berikut: </vt:lpstr>
      <vt:lpstr>PowerPoint Presentation</vt:lpstr>
      <vt:lpstr>PowerPoint Presentation</vt:lpstr>
      <vt:lpstr>PowerPoint Presentation</vt:lpstr>
      <vt:lpstr>PowerPoint Presentation</vt:lpstr>
      <vt:lpstr>PowerPoint Presentation</vt:lpstr>
      <vt:lpstr>PowerPoint Presentation</vt:lpstr>
      <vt:lpstr>PENILAIAN UNTUK PNS YANG DIBERHENTIKAN DARI JABATAN ORGANIKNYA</vt:lpstr>
      <vt:lpstr>PENILAIAN PERILAKU KERJA</vt:lpstr>
      <vt:lpstr>BUKU CATATAN PENILAIAN PERILAKU KERJA PNS</vt:lpstr>
      <vt:lpstr>PowerPoint Presentation</vt:lpstr>
      <vt:lpstr>PowerPoint Presentation</vt:lpstr>
      <vt:lpstr>PowerPoint Presentation</vt:lpstr>
      <vt:lpstr>PowerPoint Presentation</vt:lpstr>
      <vt:lpstr>PowerPoint Presentation</vt:lpstr>
      <vt:lpstr>X. REKOMENDASI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PETUNJUK PELAKSANAAN PENILAIAN PRESTASI KERJA</dc:title>
  <dc:creator>rifky</dc:creator>
  <cp:lastModifiedBy>samsung</cp:lastModifiedBy>
  <cp:revision>131</cp:revision>
  <dcterms:created xsi:type="dcterms:W3CDTF">2006-08-16T00:00:00Z</dcterms:created>
  <dcterms:modified xsi:type="dcterms:W3CDTF">2016-06-22T18:09:52Z</dcterms:modified>
</cp:coreProperties>
</file>