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84" r:id="rId2"/>
    <p:sldMasterId id="2147483696" r:id="rId3"/>
    <p:sldMasterId id="2147483726" r:id="rId4"/>
    <p:sldMasterId id="2147483744" r:id="rId5"/>
    <p:sldMasterId id="2147483761" r:id="rId6"/>
    <p:sldMasterId id="2147483779" r:id="rId7"/>
    <p:sldMasterId id="2147483791" r:id="rId8"/>
  </p:sldMasterIdLst>
  <p:notesMasterIdLst>
    <p:notesMasterId r:id="rId50"/>
  </p:notesMasterIdLst>
  <p:sldIdLst>
    <p:sldId id="256" r:id="rId9"/>
    <p:sldId id="257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302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D0B"/>
    <a:srgbClr val="FF6600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43F54-4DD6-484A-82C3-FC5B30038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33558-64F3-4E80-8392-473C67E639C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</a:rPr>
            <a:t>1n + 1 </a:t>
          </a:r>
          <a:r>
            <a:rPr lang="en-US" sz="2400" b="1" dirty="0" err="1" smtClean="0">
              <a:solidFill>
                <a:schemeClr val="bg2"/>
              </a:solidFill>
            </a:rPr>
            <a:t>bagi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pegawai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pelajar</a:t>
          </a:r>
          <a:r>
            <a:rPr lang="en-US" sz="2400" b="1" dirty="0" smtClean="0">
              <a:solidFill>
                <a:schemeClr val="bg2"/>
              </a:solidFill>
            </a:rPr>
            <a:t> di </a:t>
          </a:r>
          <a:r>
            <a:rPr lang="en-US" sz="2400" b="1" dirty="0" err="1" smtClean="0">
              <a:solidFill>
                <a:schemeClr val="bg2"/>
              </a:solidFill>
            </a:rPr>
            <a:t>dalam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negeri</a:t>
          </a:r>
          <a:r>
            <a:rPr lang="en-US" sz="2400" b="1" dirty="0" smtClean="0">
              <a:solidFill>
                <a:schemeClr val="bg2"/>
              </a:solidFill>
            </a:rPr>
            <a:t>. </a:t>
          </a:r>
          <a:endParaRPr lang="en-US" sz="2400" b="1" dirty="0">
            <a:solidFill>
              <a:schemeClr val="bg2"/>
            </a:solidFill>
          </a:endParaRPr>
        </a:p>
      </dgm:t>
    </dgm:pt>
    <dgm:pt modelId="{13D238D8-C408-4B76-A9BF-88F1FB60F51D}" type="parTrans" cxnId="{05C03830-FEA9-44E3-A06A-66871F85E426}">
      <dgm:prSet/>
      <dgm:spPr/>
      <dgm:t>
        <a:bodyPr/>
        <a:lstStyle/>
        <a:p>
          <a:endParaRPr lang="en-US"/>
        </a:p>
      </dgm:t>
    </dgm:pt>
    <dgm:pt modelId="{113C0A46-B139-4A07-A32C-C31CCE3A5F44}" type="sibTrans" cxnId="{05C03830-FEA9-44E3-A06A-66871F85E426}">
      <dgm:prSet/>
      <dgm:spPr/>
      <dgm:t>
        <a:bodyPr/>
        <a:lstStyle/>
        <a:p>
          <a:endParaRPr lang="en-US"/>
        </a:p>
      </dgm:t>
    </dgm:pt>
    <dgm:pt modelId="{F50918EF-2D12-4F96-A3A5-5E496396CE5D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</a:rPr>
            <a:t>2n + 1  </a:t>
          </a:r>
          <a:r>
            <a:rPr lang="en-US" sz="2400" b="1" dirty="0" err="1" smtClean="0">
              <a:solidFill>
                <a:schemeClr val="bg2"/>
              </a:solidFill>
            </a:rPr>
            <a:t>bagi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Pegawai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Pelajar</a:t>
          </a:r>
          <a:r>
            <a:rPr lang="en-US" sz="2400" b="1" dirty="0" smtClean="0">
              <a:solidFill>
                <a:schemeClr val="bg2"/>
              </a:solidFill>
            </a:rPr>
            <a:t> di </a:t>
          </a:r>
          <a:r>
            <a:rPr lang="en-US" sz="2400" b="1" dirty="0" err="1" smtClean="0">
              <a:solidFill>
                <a:schemeClr val="bg2"/>
              </a:solidFill>
            </a:rPr>
            <a:t>luar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negeri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endParaRPr lang="en-US" sz="2400" b="1" dirty="0">
            <a:solidFill>
              <a:schemeClr val="bg2"/>
            </a:solidFill>
          </a:endParaRPr>
        </a:p>
      </dgm:t>
    </dgm:pt>
    <dgm:pt modelId="{431ED22B-359F-4162-BC5B-C88A2CEC5BC4}" type="parTrans" cxnId="{9B7ECE3E-3D54-47CB-98D8-5BC8DE55FB28}">
      <dgm:prSet/>
      <dgm:spPr/>
      <dgm:t>
        <a:bodyPr/>
        <a:lstStyle/>
        <a:p>
          <a:endParaRPr lang="en-US"/>
        </a:p>
      </dgm:t>
    </dgm:pt>
    <dgm:pt modelId="{9299968E-B1E1-4EF2-865A-6904E34F41FE}" type="sibTrans" cxnId="{9B7ECE3E-3D54-47CB-98D8-5BC8DE55FB28}">
      <dgm:prSet/>
      <dgm:spPr/>
      <dgm:t>
        <a:bodyPr/>
        <a:lstStyle/>
        <a:p>
          <a:endParaRPr lang="en-US"/>
        </a:p>
      </dgm:t>
    </dgm:pt>
    <dgm:pt modelId="{5EF29B99-80D9-47E9-AB33-C86AB064E930}">
      <dgm:prSet custT="1"/>
      <dgm:spPr>
        <a:solidFill>
          <a:srgbClr val="FFC000"/>
        </a:solidFill>
      </dgm:spPr>
      <dgm:t>
        <a:bodyPr/>
        <a:lstStyle/>
        <a:p>
          <a:r>
            <a:rPr lang="en-US" sz="2400" b="1" dirty="0" err="1" smtClean="0">
              <a:solidFill>
                <a:schemeClr val="bg2"/>
              </a:solidFill>
            </a:rPr>
            <a:t>Kewajiban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ikatan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dinas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juga</a:t>
          </a:r>
          <a:r>
            <a:rPr lang="en-US" sz="2400" b="1" dirty="0" smtClean="0">
              <a:solidFill>
                <a:schemeClr val="bg2"/>
              </a:solidFill>
            </a:rPr>
            <a:t> </a:t>
          </a:r>
          <a:r>
            <a:rPr lang="en-US" sz="2400" b="1" dirty="0" err="1" smtClean="0">
              <a:solidFill>
                <a:schemeClr val="bg2"/>
              </a:solidFill>
            </a:rPr>
            <a:t>berlaku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bagi</a:t>
          </a:r>
          <a:r>
            <a:rPr lang="en-US" sz="2400" b="1" dirty="0" smtClean="0">
              <a:solidFill>
                <a:schemeClr val="bg2"/>
              </a:solidFill>
            </a:rPr>
            <a:t>  yang  </a:t>
          </a:r>
          <a:r>
            <a:rPr lang="en-US" sz="2400" b="1" dirty="0" err="1" smtClean="0">
              <a:solidFill>
                <a:schemeClr val="bg2"/>
              </a:solidFill>
            </a:rPr>
            <a:t>tidak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berhasil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dalam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melaksanakan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tugas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belajar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karena</a:t>
          </a:r>
          <a:r>
            <a:rPr lang="en-US" sz="2400" b="1" dirty="0" smtClean="0">
              <a:solidFill>
                <a:schemeClr val="bg2"/>
              </a:solidFill>
            </a:rPr>
            <a:t>  </a:t>
          </a:r>
          <a:r>
            <a:rPr lang="en-US" sz="2400" b="1" dirty="0" err="1" smtClean="0">
              <a:solidFill>
                <a:schemeClr val="bg2"/>
              </a:solidFill>
            </a:rPr>
            <a:t>kelalaiannya</a:t>
          </a:r>
          <a:r>
            <a:rPr lang="en-US" sz="2400" b="1" dirty="0" smtClean="0">
              <a:solidFill>
                <a:schemeClr val="bg2"/>
              </a:solidFill>
            </a:rPr>
            <a:t>. </a:t>
          </a:r>
          <a:endParaRPr lang="en-US" sz="2400" b="1" dirty="0">
            <a:solidFill>
              <a:schemeClr val="bg2"/>
            </a:solidFill>
          </a:endParaRPr>
        </a:p>
      </dgm:t>
    </dgm:pt>
    <dgm:pt modelId="{BEBB9BC6-ED72-46CD-ABD0-4BBF69EBE157}" type="parTrans" cxnId="{4D53C1A6-315A-43FD-A393-AB300F3376B6}">
      <dgm:prSet/>
      <dgm:spPr/>
      <dgm:t>
        <a:bodyPr/>
        <a:lstStyle/>
        <a:p>
          <a:endParaRPr lang="en-US"/>
        </a:p>
      </dgm:t>
    </dgm:pt>
    <dgm:pt modelId="{570EDA1D-B82F-4854-A380-12AE8BAFE344}" type="sibTrans" cxnId="{4D53C1A6-315A-43FD-A393-AB300F3376B6}">
      <dgm:prSet/>
      <dgm:spPr/>
      <dgm:t>
        <a:bodyPr/>
        <a:lstStyle/>
        <a:p>
          <a:endParaRPr lang="en-US"/>
        </a:p>
      </dgm:t>
    </dgm:pt>
    <dgm:pt modelId="{01461CA9-476A-4A67-9A06-40619751FBBB}" type="pres">
      <dgm:prSet presAssocID="{E9543F54-4DD6-484A-82C3-FC5B30038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6D819-D15F-4C69-A6FB-E685D64853DB}" type="pres">
      <dgm:prSet presAssocID="{F50918EF-2D12-4F96-A3A5-5E496396CE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41591-54FA-495F-B832-E30E2FE5B6C3}" type="pres">
      <dgm:prSet presAssocID="{9299968E-B1E1-4EF2-865A-6904E34F41FE}" presName="spacer" presStyleCnt="0"/>
      <dgm:spPr/>
    </dgm:pt>
    <dgm:pt modelId="{2641B0B7-F186-4198-A526-8971B36CA8E6}" type="pres">
      <dgm:prSet presAssocID="{98E33558-64F3-4E80-8392-473C67E639C9}" presName="parentText" presStyleLbl="node1" presStyleIdx="1" presStyleCnt="3" custScaleY="876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4D957-DCBA-4D00-803E-E19DF99E424D}" type="pres">
      <dgm:prSet presAssocID="{113C0A46-B139-4A07-A32C-C31CCE3A5F44}" presName="spacer" presStyleCnt="0"/>
      <dgm:spPr/>
    </dgm:pt>
    <dgm:pt modelId="{BD9055D3-7557-4B6E-9DE9-D5F3378BB42A}" type="pres">
      <dgm:prSet presAssocID="{5EF29B99-80D9-47E9-AB33-C86AB064E9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3396D-C745-4C13-A570-BE1C98E0D5B5}" type="presOf" srcId="{E9543F54-4DD6-484A-82C3-FC5B3003879C}" destId="{01461CA9-476A-4A67-9A06-40619751FBBB}" srcOrd="0" destOrd="0" presId="urn:microsoft.com/office/officeart/2005/8/layout/vList2"/>
    <dgm:cxn modelId="{8E5FED87-589B-46D5-921B-C817289634C8}" type="presOf" srcId="{5EF29B99-80D9-47E9-AB33-C86AB064E930}" destId="{BD9055D3-7557-4B6E-9DE9-D5F3378BB42A}" srcOrd="0" destOrd="0" presId="urn:microsoft.com/office/officeart/2005/8/layout/vList2"/>
    <dgm:cxn modelId="{05C03830-FEA9-44E3-A06A-66871F85E426}" srcId="{E9543F54-4DD6-484A-82C3-FC5B3003879C}" destId="{98E33558-64F3-4E80-8392-473C67E639C9}" srcOrd="1" destOrd="0" parTransId="{13D238D8-C408-4B76-A9BF-88F1FB60F51D}" sibTransId="{113C0A46-B139-4A07-A32C-C31CCE3A5F44}"/>
    <dgm:cxn modelId="{4D53C1A6-315A-43FD-A393-AB300F3376B6}" srcId="{E9543F54-4DD6-484A-82C3-FC5B3003879C}" destId="{5EF29B99-80D9-47E9-AB33-C86AB064E930}" srcOrd="2" destOrd="0" parTransId="{BEBB9BC6-ED72-46CD-ABD0-4BBF69EBE157}" sibTransId="{570EDA1D-B82F-4854-A380-12AE8BAFE344}"/>
    <dgm:cxn modelId="{BA91D570-8D03-4910-B6F7-C3D1EE252390}" type="presOf" srcId="{F50918EF-2D12-4F96-A3A5-5E496396CE5D}" destId="{6CB6D819-D15F-4C69-A6FB-E685D64853DB}" srcOrd="0" destOrd="0" presId="urn:microsoft.com/office/officeart/2005/8/layout/vList2"/>
    <dgm:cxn modelId="{9B7ECE3E-3D54-47CB-98D8-5BC8DE55FB28}" srcId="{E9543F54-4DD6-484A-82C3-FC5B3003879C}" destId="{F50918EF-2D12-4F96-A3A5-5E496396CE5D}" srcOrd="0" destOrd="0" parTransId="{431ED22B-359F-4162-BC5B-C88A2CEC5BC4}" sibTransId="{9299968E-B1E1-4EF2-865A-6904E34F41FE}"/>
    <dgm:cxn modelId="{02ECF299-881E-4C64-991C-93E80C070807}" type="presOf" srcId="{98E33558-64F3-4E80-8392-473C67E639C9}" destId="{2641B0B7-F186-4198-A526-8971B36CA8E6}" srcOrd="0" destOrd="0" presId="urn:microsoft.com/office/officeart/2005/8/layout/vList2"/>
    <dgm:cxn modelId="{B14203EB-4442-4C32-8C05-1AC54B11028F}" type="presParOf" srcId="{01461CA9-476A-4A67-9A06-40619751FBBB}" destId="{6CB6D819-D15F-4C69-A6FB-E685D64853DB}" srcOrd="0" destOrd="0" presId="urn:microsoft.com/office/officeart/2005/8/layout/vList2"/>
    <dgm:cxn modelId="{342A9650-41F4-4047-8B26-B2FD3E5EB4B9}" type="presParOf" srcId="{01461CA9-476A-4A67-9A06-40619751FBBB}" destId="{C2041591-54FA-495F-B832-E30E2FE5B6C3}" srcOrd="1" destOrd="0" presId="urn:microsoft.com/office/officeart/2005/8/layout/vList2"/>
    <dgm:cxn modelId="{3785A840-7357-4D68-9CD6-EA398EFFD316}" type="presParOf" srcId="{01461CA9-476A-4A67-9A06-40619751FBBB}" destId="{2641B0B7-F186-4198-A526-8971B36CA8E6}" srcOrd="2" destOrd="0" presId="urn:microsoft.com/office/officeart/2005/8/layout/vList2"/>
    <dgm:cxn modelId="{7B0AA0C1-C765-4047-80CC-FE78E156AB07}" type="presParOf" srcId="{01461CA9-476A-4A67-9A06-40619751FBBB}" destId="{8C14D957-DCBA-4D00-803E-E19DF99E424D}" srcOrd="3" destOrd="0" presId="urn:microsoft.com/office/officeart/2005/8/layout/vList2"/>
    <dgm:cxn modelId="{802F2F6E-3AE9-4F7A-8558-BF632B747457}" type="presParOf" srcId="{01461CA9-476A-4A67-9A06-40619751FBBB}" destId="{BD9055D3-7557-4B6E-9DE9-D5F3378BB4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DA45F-763B-4B06-B16D-61B5B514FE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179ED5-2817-4E86-A9B2-34C6ECEC596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/>
            <a:t>MAKNA TUGAS BELAJAR</a:t>
          </a:r>
          <a:endParaRPr lang="en-US" b="1" dirty="0"/>
        </a:p>
      </dgm:t>
    </dgm:pt>
    <dgm:pt modelId="{9952637D-A830-436C-B5C8-903835A48081}" type="parTrans" cxnId="{7554EF8F-5626-4277-979B-045196B44101}">
      <dgm:prSet/>
      <dgm:spPr/>
      <dgm:t>
        <a:bodyPr/>
        <a:lstStyle/>
        <a:p>
          <a:endParaRPr lang="en-US"/>
        </a:p>
      </dgm:t>
    </dgm:pt>
    <dgm:pt modelId="{4F6811E6-9152-4BCB-ADA6-736C2AC6CCBC}" type="sibTrans" cxnId="{7554EF8F-5626-4277-979B-045196B44101}">
      <dgm:prSet/>
      <dgm:spPr/>
      <dgm:t>
        <a:bodyPr/>
        <a:lstStyle/>
        <a:p>
          <a:endParaRPr lang="en-US"/>
        </a:p>
      </dgm:t>
    </dgm:pt>
    <dgm:pt modelId="{7D2EE991-AD19-4902-8B7B-AA339173854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err="1" smtClean="0"/>
            <a:t>Pegawai</a:t>
          </a:r>
          <a:r>
            <a:rPr lang="en-US" b="1" dirty="0" smtClean="0"/>
            <a:t> </a:t>
          </a:r>
          <a:r>
            <a:rPr lang="en-US" b="1" dirty="0" err="1" smtClean="0"/>
            <a:t>masih</a:t>
          </a:r>
          <a:r>
            <a:rPr lang="en-US" b="1" dirty="0" smtClean="0"/>
            <a:t> </a:t>
          </a:r>
          <a:r>
            <a:rPr lang="en-US" b="1" dirty="0" err="1" smtClean="0"/>
            <a:t>melaksanakan</a:t>
          </a:r>
          <a:r>
            <a:rPr lang="en-US" b="1" dirty="0" smtClean="0"/>
            <a:t> </a:t>
          </a:r>
          <a:r>
            <a:rPr lang="en-US" b="1" dirty="0" err="1" smtClean="0"/>
            <a:t>tugas</a:t>
          </a:r>
          <a:r>
            <a:rPr lang="en-US" b="1" dirty="0" smtClean="0"/>
            <a:t> </a:t>
          </a:r>
          <a:r>
            <a:rPr lang="en-US" b="1" dirty="0" err="1" smtClean="0"/>
            <a:t>jabatan</a:t>
          </a:r>
          <a:endParaRPr lang="en-US" b="1" dirty="0"/>
        </a:p>
      </dgm:t>
    </dgm:pt>
    <dgm:pt modelId="{6B54CDC0-9638-4D57-9FA4-D7B0D2455B5D}" type="parTrans" cxnId="{E839E588-5FD9-4761-AE63-47D39764C8CC}">
      <dgm:prSet/>
      <dgm:spPr/>
      <dgm:t>
        <a:bodyPr/>
        <a:lstStyle/>
        <a:p>
          <a:endParaRPr lang="en-US"/>
        </a:p>
      </dgm:t>
    </dgm:pt>
    <dgm:pt modelId="{6EEE724D-A73B-47B4-83DE-EFE736069A42}" type="sibTrans" cxnId="{E839E588-5FD9-4761-AE63-47D39764C8CC}">
      <dgm:prSet/>
      <dgm:spPr/>
      <dgm:t>
        <a:bodyPr/>
        <a:lstStyle/>
        <a:p>
          <a:endParaRPr lang="en-US"/>
        </a:p>
      </dgm:t>
    </dgm:pt>
    <dgm:pt modelId="{73463E58-F65B-417F-B834-3DA00A15EA6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err="1" smtClean="0"/>
            <a:t>Pengabaian</a:t>
          </a:r>
          <a:r>
            <a:rPr lang="en-US" b="1" dirty="0" smtClean="0"/>
            <a:t> </a:t>
          </a:r>
          <a:r>
            <a:rPr lang="en-US" b="1" dirty="0" err="1" smtClean="0"/>
            <a:t>thdp</a:t>
          </a:r>
          <a:r>
            <a:rPr lang="en-US" b="1" dirty="0" smtClean="0"/>
            <a:t> proses </a:t>
          </a:r>
          <a:r>
            <a:rPr lang="en-US" b="1" dirty="0" err="1" smtClean="0"/>
            <a:t>penetapan</a:t>
          </a:r>
          <a:r>
            <a:rPr lang="en-US" b="1" dirty="0" smtClean="0"/>
            <a:t> status (SK TB)</a:t>
          </a:r>
          <a:endParaRPr lang="en-US" b="1" dirty="0"/>
        </a:p>
      </dgm:t>
    </dgm:pt>
    <dgm:pt modelId="{ECC2F583-B986-42A8-AC71-41BAEC80CB5A}" type="parTrans" cxnId="{23741F17-82C7-4770-A346-4C1BDE49A68E}">
      <dgm:prSet/>
      <dgm:spPr/>
      <dgm:t>
        <a:bodyPr/>
        <a:lstStyle/>
        <a:p>
          <a:endParaRPr lang="en-US"/>
        </a:p>
      </dgm:t>
    </dgm:pt>
    <dgm:pt modelId="{02B7BA2F-B052-468B-AF08-6811C9BCEF7D}" type="sibTrans" cxnId="{23741F17-82C7-4770-A346-4C1BDE49A68E}">
      <dgm:prSet/>
      <dgm:spPr/>
      <dgm:t>
        <a:bodyPr/>
        <a:lstStyle/>
        <a:p>
          <a:endParaRPr lang="en-US"/>
        </a:p>
      </dgm:t>
    </dgm:pt>
    <dgm:pt modelId="{21F0009B-7396-486E-9B7B-1C4DE5CD2AA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smtClean="0"/>
            <a:t>BATAS USIA</a:t>
          </a:r>
          <a:endParaRPr lang="en-US" b="1" dirty="0"/>
        </a:p>
      </dgm:t>
    </dgm:pt>
    <dgm:pt modelId="{3FF720C4-5A56-49F5-B7EC-8F4A54AAC463}" type="parTrans" cxnId="{290FEA21-1558-4467-B865-FBF12286A0A0}">
      <dgm:prSet/>
      <dgm:spPr/>
      <dgm:t>
        <a:bodyPr/>
        <a:lstStyle/>
        <a:p>
          <a:endParaRPr lang="en-US"/>
        </a:p>
      </dgm:t>
    </dgm:pt>
    <dgm:pt modelId="{5827C6AD-460C-4339-9ED6-B9122C77F9BE}" type="sibTrans" cxnId="{290FEA21-1558-4467-B865-FBF12286A0A0}">
      <dgm:prSet/>
      <dgm:spPr/>
      <dgm:t>
        <a:bodyPr/>
        <a:lstStyle/>
        <a:p>
          <a:endParaRPr lang="en-US"/>
        </a:p>
      </dgm:t>
    </dgm:pt>
    <dgm:pt modelId="{3213D1A8-8DBE-494E-941C-A75BA76C97D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err="1" smtClean="0"/>
            <a:t>Melanggar</a:t>
          </a:r>
          <a:r>
            <a:rPr lang="en-US" b="1" dirty="0" smtClean="0"/>
            <a:t> </a:t>
          </a:r>
          <a:r>
            <a:rPr lang="en-US" b="1" dirty="0" err="1" smtClean="0"/>
            <a:t>ketentuan</a:t>
          </a:r>
          <a:endParaRPr lang="en-US" b="1" dirty="0"/>
        </a:p>
      </dgm:t>
    </dgm:pt>
    <dgm:pt modelId="{243B6099-F5BA-4C93-9983-7A82FF1F0C9C}" type="parTrans" cxnId="{20D792F4-6A5C-49C0-8907-20327AF6DC20}">
      <dgm:prSet/>
      <dgm:spPr/>
      <dgm:t>
        <a:bodyPr/>
        <a:lstStyle/>
        <a:p>
          <a:endParaRPr lang="en-US"/>
        </a:p>
      </dgm:t>
    </dgm:pt>
    <dgm:pt modelId="{3A9D2B58-0D55-4C00-A59C-8B73BEB88268}" type="sibTrans" cxnId="{20D792F4-6A5C-49C0-8907-20327AF6DC20}">
      <dgm:prSet/>
      <dgm:spPr/>
      <dgm:t>
        <a:bodyPr/>
        <a:lstStyle/>
        <a:p>
          <a:endParaRPr lang="en-US"/>
        </a:p>
      </dgm:t>
    </dgm:pt>
    <dgm:pt modelId="{1D961DCC-9074-458C-B9B2-B214AC02781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smtClean="0"/>
            <a:t>Ada yang </a:t>
          </a:r>
          <a:r>
            <a:rPr lang="en-US" b="1" dirty="0" err="1" smtClean="0"/>
            <a:t>belum</a:t>
          </a:r>
          <a:r>
            <a:rPr lang="en-US" b="1" dirty="0" smtClean="0"/>
            <a:t> </a:t>
          </a:r>
          <a:r>
            <a:rPr lang="en-US" b="1" dirty="0" err="1" smtClean="0"/>
            <a:t>diatur</a:t>
          </a:r>
          <a:r>
            <a:rPr lang="en-US" b="1" dirty="0" smtClean="0"/>
            <a:t> (</a:t>
          </a:r>
          <a:r>
            <a:rPr lang="en-US" b="1" dirty="0" err="1" smtClean="0"/>
            <a:t>pendidikan</a:t>
          </a:r>
          <a:r>
            <a:rPr lang="en-US" b="1" dirty="0" smtClean="0"/>
            <a:t> program </a:t>
          </a:r>
          <a:r>
            <a:rPr lang="en-US" b="1" dirty="0" err="1" smtClean="0"/>
            <a:t>spesialis</a:t>
          </a:r>
          <a:r>
            <a:rPr lang="en-US" b="1" dirty="0" smtClean="0"/>
            <a:t>)</a:t>
          </a:r>
          <a:endParaRPr lang="en-US" b="1" dirty="0"/>
        </a:p>
      </dgm:t>
    </dgm:pt>
    <dgm:pt modelId="{EF9829A1-18CF-418F-8967-5449BDD627E5}" type="parTrans" cxnId="{92CD3E46-72BA-4947-9672-C4E02C799DF6}">
      <dgm:prSet/>
      <dgm:spPr/>
      <dgm:t>
        <a:bodyPr/>
        <a:lstStyle/>
        <a:p>
          <a:endParaRPr lang="en-US"/>
        </a:p>
      </dgm:t>
    </dgm:pt>
    <dgm:pt modelId="{DD8C44A2-0B6A-4042-9157-BFE0D537B049}" type="sibTrans" cxnId="{92CD3E46-72BA-4947-9672-C4E02C799DF6}">
      <dgm:prSet/>
      <dgm:spPr/>
      <dgm:t>
        <a:bodyPr/>
        <a:lstStyle/>
        <a:p>
          <a:endParaRPr lang="en-US"/>
        </a:p>
      </dgm:t>
    </dgm:pt>
    <dgm:pt modelId="{7FC671F2-8BB9-4F53-BBD0-A0292EF79F6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PENYUSUNAN RENCANA</a:t>
          </a:r>
          <a:endParaRPr lang="en-US" b="1" dirty="0"/>
        </a:p>
      </dgm:t>
    </dgm:pt>
    <dgm:pt modelId="{24FD4F20-9C53-4519-B9D8-6F54E161ED2D}" type="parTrans" cxnId="{CD25CF7F-2CE4-4A1C-BF65-43D4E6588D5B}">
      <dgm:prSet/>
      <dgm:spPr/>
      <dgm:t>
        <a:bodyPr/>
        <a:lstStyle/>
        <a:p>
          <a:endParaRPr lang="en-US"/>
        </a:p>
      </dgm:t>
    </dgm:pt>
    <dgm:pt modelId="{D43D1FDF-1D5F-48CD-9747-B46CD038A46B}" type="sibTrans" cxnId="{CD25CF7F-2CE4-4A1C-BF65-43D4E6588D5B}">
      <dgm:prSet/>
      <dgm:spPr/>
      <dgm:t>
        <a:bodyPr/>
        <a:lstStyle/>
        <a:p>
          <a:endParaRPr lang="en-US"/>
        </a:p>
      </dgm:t>
    </dgm:pt>
    <dgm:pt modelId="{C8F3AAD5-F8E7-4149-B5B3-56BD913FEBF1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/>
            <a:t>Amanat</a:t>
          </a:r>
          <a:r>
            <a:rPr lang="en-US" b="1" dirty="0" smtClean="0"/>
            <a:t> UU 14 </a:t>
          </a:r>
          <a:r>
            <a:rPr lang="en-US" b="1" dirty="0" err="1" smtClean="0"/>
            <a:t>Tahun</a:t>
          </a:r>
          <a:r>
            <a:rPr lang="en-US" b="1" dirty="0" smtClean="0"/>
            <a:t> 2005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Peraturan</a:t>
          </a:r>
          <a:r>
            <a:rPr lang="en-US" b="1" dirty="0" smtClean="0"/>
            <a:t> </a:t>
          </a:r>
          <a:r>
            <a:rPr lang="en-US" b="1" dirty="0" err="1" smtClean="0"/>
            <a:t>Menteri</a:t>
          </a:r>
          <a:endParaRPr lang="en-US" b="1" dirty="0"/>
        </a:p>
      </dgm:t>
    </dgm:pt>
    <dgm:pt modelId="{5F7EEAF2-3F9A-497E-A462-284F61538D09}" type="parTrans" cxnId="{EEDAE256-EDF1-4573-92D1-8218413BA4AB}">
      <dgm:prSet/>
      <dgm:spPr/>
      <dgm:t>
        <a:bodyPr/>
        <a:lstStyle/>
        <a:p>
          <a:endParaRPr lang="en-US"/>
        </a:p>
      </dgm:t>
    </dgm:pt>
    <dgm:pt modelId="{BB9A3667-5853-4E80-BA40-BFDC53A10A7E}" type="sibTrans" cxnId="{EEDAE256-EDF1-4573-92D1-8218413BA4AB}">
      <dgm:prSet/>
      <dgm:spPr/>
      <dgm:t>
        <a:bodyPr/>
        <a:lstStyle/>
        <a:p>
          <a:endParaRPr lang="en-US"/>
        </a:p>
      </dgm:t>
    </dgm:pt>
    <dgm:pt modelId="{78500C56-A139-43E3-939D-F1B40870D09A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3F55D6F9-01AE-49B2-86CB-BD92FE1CAD20}" type="parTrans" cxnId="{1A317D60-61B7-46AF-B8E6-921A827FFFBC}">
      <dgm:prSet/>
      <dgm:spPr/>
      <dgm:t>
        <a:bodyPr/>
        <a:lstStyle/>
        <a:p>
          <a:endParaRPr lang="en-US"/>
        </a:p>
      </dgm:t>
    </dgm:pt>
    <dgm:pt modelId="{EBF36E7B-B232-41EA-BDCF-34A69B36003A}" type="sibTrans" cxnId="{1A317D60-61B7-46AF-B8E6-921A827FFFBC}">
      <dgm:prSet/>
      <dgm:spPr/>
      <dgm:t>
        <a:bodyPr/>
        <a:lstStyle/>
        <a:p>
          <a:endParaRPr lang="en-US"/>
        </a:p>
      </dgm:t>
    </dgm:pt>
    <dgm:pt modelId="{A766B3E3-1A93-4DF7-B383-597D379A66C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/>
            <a:t>Dituangkan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</a:t>
          </a:r>
          <a:r>
            <a:rPr lang="en-US" b="1" dirty="0" err="1" smtClean="0"/>
            <a:t>bentuk</a:t>
          </a:r>
          <a:r>
            <a:rPr lang="en-US" b="1" dirty="0" smtClean="0"/>
            <a:t> </a:t>
          </a:r>
          <a:r>
            <a:rPr lang="en-US" b="1" dirty="0" err="1" smtClean="0"/>
            <a:t>Dokumen</a:t>
          </a:r>
          <a:r>
            <a:rPr lang="en-US" b="1" dirty="0" smtClean="0"/>
            <a:t> (HCDP) </a:t>
          </a:r>
          <a:endParaRPr lang="en-US" b="1" dirty="0"/>
        </a:p>
      </dgm:t>
    </dgm:pt>
    <dgm:pt modelId="{77469C68-A858-4167-AF27-D1E0D301DF95}" type="parTrans" cxnId="{B14ADEFF-AE30-4EFD-A37E-D485C10EFDA7}">
      <dgm:prSet/>
      <dgm:spPr/>
      <dgm:t>
        <a:bodyPr/>
        <a:lstStyle/>
        <a:p>
          <a:endParaRPr lang="en-US"/>
        </a:p>
      </dgm:t>
    </dgm:pt>
    <dgm:pt modelId="{5E979F4D-6AD9-4211-ADEB-24646849705E}" type="sibTrans" cxnId="{B14ADEFF-AE30-4EFD-A37E-D485C10EFDA7}">
      <dgm:prSet/>
      <dgm:spPr/>
      <dgm:t>
        <a:bodyPr/>
        <a:lstStyle/>
        <a:p>
          <a:endParaRPr lang="en-US"/>
        </a:p>
      </dgm:t>
    </dgm:pt>
    <dgm:pt modelId="{D28FC7F7-17E6-4124-B48C-37666EB414D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err="1" smtClean="0"/>
            <a:t>Perlu</a:t>
          </a:r>
          <a:r>
            <a:rPr lang="en-US" b="1" dirty="0" smtClean="0"/>
            <a:t> </a:t>
          </a:r>
          <a:r>
            <a:rPr lang="en-US" b="1" dirty="0" err="1" smtClean="0"/>
            <a:t>diatur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dibedakan</a:t>
          </a:r>
          <a:r>
            <a:rPr lang="en-US" b="1" dirty="0" smtClean="0"/>
            <a:t> </a:t>
          </a:r>
          <a:r>
            <a:rPr lang="en-US" b="1" dirty="0" err="1" smtClean="0"/>
            <a:t>antara</a:t>
          </a:r>
          <a:r>
            <a:rPr lang="en-US" b="1" dirty="0" smtClean="0"/>
            <a:t> TB LN </a:t>
          </a:r>
          <a:r>
            <a:rPr lang="en-US" b="1" dirty="0" err="1" smtClean="0"/>
            <a:t>dan</a:t>
          </a:r>
          <a:r>
            <a:rPr lang="en-US" b="1" dirty="0" smtClean="0"/>
            <a:t> DN</a:t>
          </a:r>
          <a:endParaRPr lang="en-US" b="1" dirty="0"/>
        </a:p>
      </dgm:t>
    </dgm:pt>
    <dgm:pt modelId="{0FDFDCA4-452F-446A-B48D-DC6020B61AB4}" type="parTrans" cxnId="{36F3757E-68FB-44F8-8A94-8EFD761F2A28}">
      <dgm:prSet/>
      <dgm:spPr/>
      <dgm:t>
        <a:bodyPr/>
        <a:lstStyle/>
        <a:p>
          <a:endParaRPr lang="en-US"/>
        </a:p>
      </dgm:t>
    </dgm:pt>
    <dgm:pt modelId="{84F0F118-EDF8-4015-9ECF-441FDD42625C}" type="sibTrans" cxnId="{36F3757E-68FB-44F8-8A94-8EFD761F2A28}">
      <dgm:prSet/>
      <dgm:spPr/>
      <dgm:t>
        <a:bodyPr/>
        <a:lstStyle/>
        <a:p>
          <a:endParaRPr lang="en-US"/>
        </a:p>
      </dgm:t>
    </dgm:pt>
    <dgm:pt modelId="{B8FCA708-398C-4048-A58D-E9301F952CAF}" type="pres">
      <dgm:prSet presAssocID="{309DA45F-763B-4B06-B16D-61B5B514FE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1E089-4C6F-4682-B777-2012D35F13AA}" type="pres">
      <dgm:prSet presAssocID="{5C179ED5-2817-4E86-A9B2-34C6ECEC59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D8874-E087-413B-AA76-2E1C74F1DD6A}" type="pres">
      <dgm:prSet presAssocID="{4F6811E6-9152-4BCB-ADA6-736C2AC6CCBC}" presName="sibTrans" presStyleCnt="0"/>
      <dgm:spPr/>
    </dgm:pt>
    <dgm:pt modelId="{4AEEBDFA-3F26-4B35-AFE0-FD8E5B382214}" type="pres">
      <dgm:prSet presAssocID="{21F0009B-7396-486E-9B7B-1C4DE5CD2A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5AC15-3946-44A3-8262-9668FBC2DBF6}" type="pres">
      <dgm:prSet presAssocID="{5827C6AD-460C-4339-9ED6-B9122C77F9BE}" presName="sibTrans" presStyleCnt="0"/>
      <dgm:spPr/>
    </dgm:pt>
    <dgm:pt modelId="{58132073-3A80-48C4-A3DE-F5F50C5D16EC}" type="pres">
      <dgm:prSet presAssocID="{7FC671F2-8BB9-4F53-BBD0-A0292EF79F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325FA-9776-4134-94D1-36F00EA196BA}" type="presOf" srcId="{73463E58-F65B-417F-B834-3DA00A15EA6C}" destId="{3241E089-4C6F-4682-B777-2012D35F13AA}" srcOrd="0" destOrd="2" presId="urn:microsoft.com/office/officeart/2005/8/layout/hList6"/>
    <dgm:cxn modelId="{575ED007-7A7D-40F8-BD40-788938C5D3EC}" type="presOf" srcId="{309DA45F-763B-4B06-B16D-61B5B514FE22}" destId="{B8FCA708-398C-4048-A58D-E9301F952CAF}" srcOrd="0" destOrd="0" presId="urn:microsoft.com/office/officeart/2005/8/layout/hList6"/>
    <dgm:cxn modelId="{36F3757E-68FB-44F8-8A94-8EFD761F2A28}" srcId="{21F0009B-7396-486E-9B7B-1C4DE5CD2AAF}" destId="{D28FC7F7-17E6-4124-B48C-37666EB414DD}" srcOrd="2" destOrd="0" parTransId="{0FDFDCA4-452F-446A-B48D-DC6020B61AB4}" sibTransId="{84F0F118-EDF8-4015-9ECF-441FDD42625C}"/>
    <dgm:cxn modelId="{22F43DC4-008E-4303-B4D7-D83060DC2947}" type="presOf" srcId="{78500C56-A139-43E3-939D-F1B40870D09A}" destId="{58132073-3A80-48C4-A3DE-F5F50C5D16EC}" srcOrd="0" destOrd="3" presId="urn:microsoft.com/office/officeart/2005/8/layout/hList6"/>
    <dgm:cxn modelId="{1A317D60-61B7-46AF-B8E6-921A827FFFBC}" srcId="{7FC671F2-8BB9-4F53-BBD0-A0292EF79F60}" destId="{78500C56-A139-43E3-939D-F1B40870D09A}" srcOrd="2" destOrd="0" parTransId="{3F55D6F9-01AE-49B2-86CB-BD92FE1CAD20}" sibTransId="{EBF36E7B-B232-41EA-BDCF-34A69B36003A}"/>
    <dgm:cxn modelId="{7554EF8F-5626-4277-979B-045196B44101}" srcId="{309DA45F-763B-4B06-B16D-61B5B514FE22}" destId="{5C179ED5-2817-4E86-A9B2-34C6ECEC5964}" srcOrd="0" destOrd="0" parTransId="{9952637D-A830-436C-B5C8-903835A48081}" sibTransId="{4F6811E6-9152-4BCB-ADA6-736C2AC6CCBC}"/>
    <dgm:cxn modelId="{0E3429D5-4BF4-436C-9AD4-BE87341ABA51}" type="presOf" srcId="{21F0009B-7396-486E-9B7B-1C4DE5CD2AAF}" destId="{4AEEBDFA-3F26-4B35-AFE0-FD8E5B382214}" srcOrd="0" destOrd="0" presId="urn:microsoft.com/office/officeart/2005/8/layout/hList6"/>
    <dgm:cxn modelId="{9CDD3388-E128-4870-B296-62AF0A77C080}" type="presOf" srcId="{7D2EE991-AD19-4902-8B7B-AA3391738540}" destId="{3241E089-4C6F-4682-B777-2012D35F13AA}" srcOrd="0" destOrd="1" presId="urn:microsoft.com/office/officeart/2005/8/layout/hList6"/>
    <dgm:cxn modelId="{23741F17-82C7-4770-A346-4C1BDE49A68E}" srcId="{5C179ED5-2817-4E86-A9B2-34C6ECEC5964}" destId="{73463E58-F65B-417F-B834-3DA00A15EA6C}" srcOrd="1" destOrd="0" parTransId="{ECC2F583-B986-42A8-AC71-41BAEC80CB5A}" sibTransId="{02B7BA2F-B052-468B-AF08-6811C9BCEF7D}"/>
    <dgm:cxn modelId="{F74F3391-1CE2-438A-9ACF-97BE177707D4}" type="presOf" srcId="{A766B3E3-1A93-4DF7-B383-597D379A66C3}" destId="{58132073-3A80-48C4-A3DE-F5F50C5D16EC}" srcOrd="0" destOrd="2" presId="urn:microsoft.com/office/officeart/2005/8/layout/hList6"/>
    <dgm:cxn modelId="{2F350BA1-EE0E-49BA-8DE9-19F11540D023}" type="presOf" srcId="{D28FC7F7-17E6-4124-B48C-37666EB414DD}" destId="{4AEEBDFA-3F26-4B35-AFE0-FD8E5B382214}" srcOrd="0" destOrd="3" presId="urn:microsoft.com/office/officeart/2005/8/layout/hList6"/>
    <dgm:cxn modelId="{EEDAE256-EDF1-4573-92D1-8218413BA4AB}" srcId="{7FC671F2-8BB9-4F53-BBD0-A0292EF79F60}" destId="{C8F3AAD5-F8E7-4149-B5B3-56BD913FEBF1}" srcOrd="0" destOrd="0" parTransId="{5F7EEAF2-3F9A-497E-A462-284F61538D09}" sibTransId="{BB9A3667-5853-4E80-BA40-BFDC53A10A7E}"/>
    <dgm:cxn modelId="{B14ADEFF-AE30-4EFD-A37E-D485C10EFDA7}" srcId="{7FC671F2-8BB9-4F53-BBD0-A0292EF79F60}" destId="{A766B3E3-1A93-4DF7-B383-597D379A66C3}" srcOrd="1" destOrd="0" parTransId="{77469C68-A858-4167-AF27-D1E0D301DF95}" sibTransId="{5E979F4D-6AD9-4211-ADEB-24646849705E}"/>
    <dgm:cxn modelId="{CD25CF7F-2CE4-4A1C-BF65-43D4E6588D5B}" srcId="{309DA45F-763B-4B06-B16D-61B5B514FE22}" destId="{7FC671F2-8BB9-4F53-BBD0-A0292EF79F60}" srcOrd="2" destOrd="0" parTransId="{24FD4F20-9C53-4519-B9D8-6F54E161ED2D}" sibTransId="{D43D1FDF-1D5F-48CD-9747-B46CD038A46B}"/>
    <dgm:cxn modelId="{290FEA21-1558-4467-B865-FBF12286A0A0}" srcId="{309DA45F-763B-4B06-B16D-61B5B514FE22}" destId="{21F0009B-7396-486E-9B7B-1C4DE5CD2AAF}" srcOrd="1" destOrd="0" parTransId="{3FF720C4-5A56-49F5-B7EC-8F4A54AAC463}" sibTransId="{5827C6AD-460C-4339-9ED6-B9122C77F9BE}"/>
    <dgm:cxn modelId="{E839E588-5FD9-4761-AE63-47D39764C8CC}" srcId="{5C179ED5-2817-4E86-A9B2-34C6ECEC5964}" destId="{7D2EE991-AD19-4902-8B7B-AA3391738540}" srcOrd="0" destOrd="0" parTransId="{6B54CDC0-9638-4D57-9FA4-D7B0D2455B5D}" sibTransId="{6EEE724D-A73B-47B4-83DE-EFE736069A42}"/>
    <dgm:cxn modelId="{92CD3E46-72BA-4947-9672-C4E02C799DF6}" srcId="{21F0009B-7396-486E-9B7B-1C4DE5CD2AAF}" destId="{1D961DCC-9074-458C-B9B2-B214AC02781A}" srcOrd="1" destOrd="0" parTransId="{EF9829A1-18CF-418F-8967-5449BDD627E5}" sibTransId="{DD8C44A2-0B6A-4042-9157-BFE0D537B049}"/>
    <dgm:cxn modelId="{3C2ED313-26A9-4EFC-9BA5-39B68E423253}" type="presOf" srcId="{7FC671F2-8BB9-4F53-BBD0-A0292EF79F60}" destId="{58132073-3A80-48C4-A3DE-F5F50C5D16EC}" srcOrd="0" destOrd="0" presId="urn:microsoft.com/office/officeart/2005/8/layout/hList6"/>
    <dgm:cxn modelId="{8C8AC35B-0764-43F3-9133-042FB91CF993}" type="presOf" srcId="{1D961DCC-9074-458C-B9B2-B214AC02781A}" destId="{4AEEBDFA-3F26-4B35-AFE0-FD8E5B382214}" srcOrd="0" destOrd="2" presId="urn:microsoft.com/office/officeart/2005/8/layout/hList6"/>
    <dgm:cxn modelId="{7EF83014-666A-4030-8375-1D81263CE989}" type="presOf" srcId="{3213D1A8-8DBE-494E-941C-A75BA76C97D2}" destId="{4AEEBDFA-3F26-4B35-AFE0-FD8E5B382214}" srcOrd="0" destOrd="1" presId="urn:microsoft.com/office/officeart/2005/8/layout/hList6"/>
    <dgm:cxn modelId="{20D792F4-6A5C-49C0-8907-20327AF6DC20}" srcId="{21F0009B-7396-486E-9B7B-1C4DE5CD2AAF}" destId="{3213D1A8-8DBE-494E-941C-A75BA76C97D2}" srcOrd="0" destOrd="0" parTransId="{243B6099-F5BA-4C93-9983-7A82FF1F0C9C}" sibTransId="{3A9D2B58-0D55-4C00-A59C-8B73BEB88268}"/>
    <dgm:cxn modelId="{F935DA14-2BEB-4B6D-9342-5E4C989C7A2A}" type="presOf" srcId="{C8F3AAD5-F8E7-4149-B5B3-56BD913FEBF1}" destId="{58132073-3A80-48C4-A3DE-F5F50C5D16EC}" srcOrd="0" destOrd="1" presId="urn:microsoft.com/office/officeart/2005/8/layout/hList6"/>
    <dgm:cxn modelId="{60C8830D-6359-4A65-A19F-251BE953DE25}" type="presOf" srcId="{5C179ED5-2817-4E86-A9B2-34C6ECEC5964}" destId="{3241E089-4C6F-4682-B777-2012D35F13AA}" srcOrd="0" destOrd="0" presId="urn:microsoft.com/office/officeart/2005/8/layout/hList6"/>
    <dgm:cxn modelId="{7926B2E6-5A04-462B-9608-1AA5CEF2DF0E}" type="presParOf" srcId="{B8FCA708-398C-4048-A58D-E9301F952CAF}" destId="{3241E089-4C6F-4682-B777-2012D35F13AA}" srcOrd="0" destOrd="0" presId="urn:microsoft.com/office/officeart/2005/8/layout/hList6"/>
    <dgm:cxn modelId="{D5FBB033-4F3E-47A4-AECE-68CAD4F487B0}" type="presParOf" srcId="{B8FCA708-398C-4048-A58D-E9301F952CAF}" destId="{C79D8874-E087-413B-AA76-2E1C74F1DD6A}" srcOrd="1" destOrd="0" presId="urn:microsoft.com/office/officeart/2005/8/layout/hList6"/>
    <dgm:cxn modelId="{6BBCD6DD-497C-44BA-BF40-AF0A615B8472}" type="presParOf" srcId="{B8FCA708-398C-4048-A58D-E9301F952CAF}" destId="{4AEEBDFA-3F26-4B35-AFE0-FD8E5B382214}" srcOrd="2" destOrd="0" presId="urn:microsoft.com/office/officeart/2005/8/layout/hList6"/>
    <dgm:cxn modelId="{1803CEBA-019A-45A1-8ACB-069E9DE83EA4}" type="presParOf" srcId="{B8FCA708-398C-4048-A58D-E9301F952CAF}" destId="{92C5AC15-3946-44A3-8262-9668FBC2DBF6}" srcOrd="3" destOrd="0" presId="urn:microsoft.com/office/officeart/2005/8/layout/hList6"/>
    <dgm:cxn modelId="{88F0F4CF-B9DD-439E-BBD6-CF2DA6B0904B}" type="presParOf" srcId="{B8FCA708-398C-4048-A58D-E9301F952CAF}" destId="{58132073-3A80-48C4-A3DE-F5F50C5D16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DA45F-763B-4B06-B16D-61B5B514FE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00C56-A139-43E3-939D-F1B40870D09A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Melewati</a:t>
          </a:r>
          <a:r>
            <a:rPr lang="en-US" b="1" dirty="0" smtClean="0"/>
            <a:t> </a:t>
          </a:r>
          <a:r>
            <a:rPr lang="en-US" b="1" dirty="0" err="1" smtClean="0"/>
            <a:t>jangka</a:t>
          </a:r>
          <a:r>
            <a:rPr lang="en-US" b="1" dirty="0" smtClean="0"/>
            <a:t> </a:t>
          </a:r>
          <a:r>
            <a:rPr lang="en-US" b="1" dirty="0" err="1" smtClean="0"/>
            <a:t>waktu</a:t>
          </a:r>
          <a:r>
            <a:rPr lang="en-US" b="1" dirty="0" smtClean="0"/>
            <a:t> </a:t>
          </a:r>
          <a:r>
            <a:rPr lang="en-US" b="1" dirty="0" err="1" smtClean="0"/>
            <a:t>tugas</a:t>
          </a:r>
          <a:r>
            <a:rPr lang="en-US" b="1" dirty="0" smtClean="0"/>
            <a:t> </a:t>
          </a:r>
          <a:r>
            <a:rPr lang="en-US" b="1" dirty="0" err="1" smtClean="0"/>
            <a:t>belajar</a:t>
          </a:r>
          <a:endParaRPr lang="en-US" b="1" dirty="0"/>
        </a:p>
      </dgm:t>
    </dgm:pt>
    <dgm:pt modelId="{C8F3AAD5-F8E7-4149-B5B3-56BD913FEBF1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Laporan</a:t>
          </a:r>
          <a:r>
            <a:rPr lang="en-US" b="1" dirty="0" smtClean="0"/>
            <a:t> </a:t>
          </a:r>
          <a:r>
            <a:rPr lang="en-US" b="1" dirty="0" err="1" smtClean="0"/>
            <a:t>tiap</a:t>
          </a:r>
          <a:r>
            <a:rPr lang="en-US" b="1" dirty="0" smtClean="0"/>
            <a:t>    semester ??</a:t>
          </a:r>
          <a:endParaRPr lang="en-US" b="1" dirty="0"/>
        </a:p>
      </dgm:t>
    </dgm:pt>
    <dgm:pt modelId="{7FC671F2-8BB9-4F53-BBD0-A0292EF79F6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MONITORING DAN EVALUASI</a:t>
          </a:r>
          <a:endParaRPr lang="en-US" b="1" dirty="0"/>
        </a:p>
      </dgm:t>
    </dgm:pt>
    <dgm:pt modelId="{D43D1FDF-1D5F-48CD-9747-B46CD038A46B}" type="sibTrans" cxnId="{CD25CF7F-2CE4-4A1C-BF65-43D4E6588D5B}">
      <dgm:prSet/>
      <dgm:spPr/>
      <dgm:t>
        <a:bodyPr/>
        <a:lstStyle/>
        <a:p>
          <a:endParaRPr lang="en-US"/>
        </a:p>
      </dgm:t>
    </dgm:pt>
    <dgm:pt modelId="{24FD4F20-9C53-4519-B9D8-6F54E161ED2D}" type="parTrans" cxnId="{CD25CF7F-2CE4-4A1C-BF65-43D4E6588D5B}">
      <dgm:prSet/>
      <dgm:spPr/>
      <dgm:t>
        <a:bodyPr/>
        <a:lstStyle/>
        <a:p>
          <a:endParaRPr lang="en-US"/>
        </a:p>
      </dgm:t>
    </dgm:pt>
    <dgm:pt modelId="{EBF36E7B-B232-41EA-BDCF-34A69B36003A}" type="sibTrans" cxnId="{1A317D60-61B7-46AF-B8E6-921A827FFFBC}">
      <dgm:prSet/>
      <dgm:spPr/>
      <dgm:t>
        <a:bodyPr/>
        <a:lstStyle/>
        <a:p>
          <a:endParaRPr lang="en-US"/>
        </a:p>
      </dgm:t>
    </dgm:pt>
    <dgm:pt modelId="{3F55D6F9-01AE-49B2-86CB-BD92FE1CAD20}" type="parTrans" cxnId="{1A317D60-61B7-46AF-B8E6-921A827FFFBC}">
      <dgm:prSet/>
      <dgm:spPr/>
      <dgm:t>
        <a:bodyPr/>
        <a:lstStyle/>
        <a:p>
          <a:endParaRPr lang="en-US"/>
        </a:p>
      </dgm:t>
    </dgm:pt>
    <dgm:pt modelId="{BB9A3667-5853-4E80-BA40-BFDC53A10A7E}" type="sibTrans" cxnId="{EEDAE256-EDF1-4573-92D1-8218413BA4AB}">
      <dgm:prSet/>
      <dgm:spPr/>
      <dgm:t>
        <a:bodyPr/>
        <a:lstStyle/>
        <a:p>
          <a:endParaRPr lang="en-US"/>
        </a:p>
      </dgm:t>
    </dgm:pt>
    <dgm:pt modelId="{5F7EEAF2-3F9A-497E-A462-284F61538D09}" type="parTrans" cxnId="{EEDAE256-EDF1-4573-92D1-8218413BA4AB}">
      <dgm:prSet/>
      <dgm:spPr/>
      <dgm:t>
        <a:bodyPr/>
        <a:lstStyle/>
        <a:p>
          <a:endParaRPr lang="en-US"/>
        </a:p>
      </dgm:t>
    </dgm:pt>
    <dgm:pt modelId="{3213D1A8-8DBE-494E-941C-A75BA76C97D2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err="1" smtClean="0"/>
            <a:t>Sanksi</a:t>
          </a:r>
          <a:r>
            <a:rPr lang="en-US" b="1" dirty="0" smtClean="0"/>
            <a:t> </a:t>
          </a:r>
          <a:r>
            <a:rPr lang="en-US" b="1" dirty="0" err="1" smtClean="0"/>
            <a:t>keterlambatan</a:t>
          </a:r>
          <a:r>
            <a:rPr lang="en-US" b="1" dirty="0" smtClean="0"/>
            <a:t> -</a:t>
          </a:r>
          <a:r>
            <a:rPr lang="en-US" b="1" dirty="0" smtClean="0">
              <a:sym typeface="Wingdings" pitchFamily="2" charset="2"/>
            </a:rPr>
            <a:t> </a:t>
          </a:r>
          <a:r>
            <a:rPr lang="en-US" b="1" dirty="0" err="1" smtClean="0">
              <a:sym typeface="Wingdings" pitchFamily="2" charset="2"/>
            </a:rPr>
            <a:t>tidak</a:t>
          </a:r>
          <a:r>
            <a:rPr lang="en-US" b="1" dirty="0" smtClean="0">
              <a:sym typeface="Wingdings" pitchFamily="2" charset="2"/>
            </a:rPr>
            <a:t> </a:t>
          </a:r>
          <a:r>
            <a:rPr lang="en-US" b="1" dirty="0" err="1" smtClean="0">
              <a:sym typeface="Wingdings" pitchFamily="2" charset="2"/>
            </a:rPr>
            <a:t>diproses</a:t>
          </a:r>
          <a:r>
            <a:rPr lang="en-US" b="1" dirty="0" smtClean="0">
              <a:sym typeface="Wingdings" pitchFamily="2" charset="2"/>
            </a:rPr>
            <a:t>??</a:t>
          </a:r>
          <a:endParaRPr lang="en-US" b="1" dirty="0"/>
        </a:p>
      </dgm:t>
    </dgm:pt>
    <dgm:pt modelId="{21F0009B-7396-486E-9B7B-1C4DE5CD2AA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/>
            <a:t>PROSES PENETAPAN</a:t>
          </a:r>
          <a:endParaRPr lang="en-US" b="1" dirty="0"/>
        </a:p>
      </dgm:t>
    </dgm:pt>
    <dgm:pt modelId="{5827C6AD-460C-4339-9ED6-B9122C77F9BE}" type="sibTrans" cxnId="{290FEA21-1558-4467-B865-FBF12286A0A0}">
      <dgm:prSet/>
      <dgm:spPr/>
      <dgm:t>
        <a:bodyPr/>
        <a:lstStyle/>
        <a:p>
          <a:endParaRPr lang="en-US"/>
        </a:p>
      </dgm:t>
    </dgm:pt>
    <dgm:pt modelId="{3FF720C4-5A56-49F5-B7EC-8F4A54AAC463}" type="parTrans" cxnId="{290FEA21-1558-4467-B865-FBF12286A0A0}">
      <dgm:prSet/>
      <dgm:spPr/>
      <dgm:t>
        <a:bodyPr/>
        <a:lstStyle/>
        <a:p>
          <a:endParaRPr lang="en-US"/>
        </a:p>
      </dgm:t>
    </dgm:pt>
    <dgm:pt modelId="{3A9D2B58-0D55-4C00-A59C-8B73BEB88268}" type="sibTrans" cxnId="{20D792F4-6A5C-49C0-8907-20327AF6DC20}">
      <dgm:prSet/>
      <dgm:spPr/>
      <dgm:t>
        <a:bodyPr/>
        <a:lstStyle/>
        <a:p>
          <a:endParaRPr lang="en-US"/>
        </a:p>
      </dgm:t>
    </dgm:pt>
    <dgm:pt modelId="{243B6099-F5BA-4C93-9983-7A82FF1F0C9C}" type="parTrans" cxnId="{20D792F4-6A5C-49C0-8907-20327AF6DC20}">
      <dgm:prSet/>
      <dgm:spPr/>
      <dgm:t>
        <a:bodyPr/>
        <a:lstStyle/>
        <a:p>
          <a:endParaRPr lang="en-US"/>
        </a:p>
      </dgm:t>
    </dgm:pt>
    <dgm:pt modelId="{7D2EE991-AD19-4902-8B7B-AA3391738540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b="1" dirty="0" err="1" smtClean="0"/>
            <a:t>Bidang</a:t>
          </a:r>
          <a:r>
            <a:rPr lang="en-US" b="1" dirty="0" smtClean="0"/>
            <a:t> </a:t>
          </a:r>
          <a:r>
            <a:rPr lang="en-US" b="1" dirty="0" err="1" smtClean="0"/>
            <a:t>kesehatan</a:t>
          </a:r>
          <a:endParaRPr lang="en-US" b="1" dirty="0"/>
        </a:p>
      </dgm:t>
    </dgm:pt>
    <dgm:pt modelId="{5C179ED5-2817-4E86-A9B2-34C6ECEC5964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b="1" dirty="0" smtClean="0"/>
            <a:t>KETERBATASAN PROGRAM STUDI DI DAERAH</a:t>
          </a:r>
          <a:endParaRPr lang="en-US" b="1" dirty="0"/>
        </a:p>
      </dgm:t>
    </dgm:pt>
    <dgm:pt modelId="{4F6811E6-9152-4BCB-ADA6-736C2AC6CCBC}" type="sibTrans" cxnId="{7554EF8F-5626-4277-979B-045196B44101}">
      <dgm:prSet/>
      <dgm:spPr/>
      <dgm:t>
        <a:bodyPr/>
        <a:lstStyle/>
        <a:p>
          <a:endParaRPr lang="en-US"/>
        </a:p>
      </dgm:t>
    </dgm:pt>
    <dgm:pt modelId="{9952637D-A830-436C-B5C8-903835A48081}" type="parTrans" cxnId="{7554EF8F-5626-4277-979B-045196B44101}">
      <dgm:prSet/>
      <dgm:spPr/>
      <dgm:t>
        <a:bodyPr/>
        <a:lstStyle/>
        <a:p>
          <a:endParaRPr lang="en-US"/>
        </a:p>
      </dgm:t>
    </dgm:pt>
    <dgm:pt modelId="{6EEE724D-A73B-47B4-83DE-EFE736069A42}" type="sibTrans" cxnId="{E839E588-5FD9-4761-AE63-47D39764C8CC}">
      <dgm:prSet/>
      <dgm:spPr/>
      <dgm:t>
        <a:bodyPr/>
        <a:lstStyle/>
        <a:p>
          <a:endParaRPr lang="en-US"/>
        </a:p>
      </dgm:t>
    </dgm:pt>
    <dgm:pt modelId="{6B54CDC0-9638-4D57-9FA4-D7B0D2455B5D}" type="parTrans" cxnId="{E839E588-5FD9-4761-AE63-47D39764C8CC}">
      <dgm:prSet/>
      <dgm:spPr/>
      <dgm:t>
        <a:bodyPr/>
        <a:lstStyle/>
        <a:p>
          <a:endParaRPr lang="en-US"/>
        </a:p>
      </dgm:t>
    </dgm:pt>
    <dgm:pt modelId="{D683F189-3024-40DC-9392-D8FE0A2190FE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b="1" dirty="0" err="1" smtClean="0"/>
            <a:t>Akreditasi</a:t>
          </a:r>
          <a:r>
            <a:rPr lang="en-US" b="1" dirty="0" smtClean="0"/>
            <a:t> </a:t>
          </a:r>
          <a:endParaRPr lang="en-US" b="1" dirty="0"/>
        </a:p>
      </dgm:t>
    </dgm:pt>
    <dgm:pt modelId="{4E72109A-6658-4ACF-811F-3A37284A5C02}" type="parTrans" cxnId="{9D18201A-9850-45B4-B8E9-E9E0DBD15827}">
      <dgm:prSet/>
      <dgm:spPr/>
      <dgm:t>
        <a:bodyPr/>
        <a:lstStyle/>
        <a:p>
          <a:endParaRPr lang="en-US"/>
        </a:p>
      </dgm:t>
    </dgm:pt>
    <dgm:pt modelId="{CAD326F9-7BF7-40EC-8000-3075CC096564}" type="sibTrans" cxnId="{9D18201A-9850-45B4-B8E9-E9E0DBD15827}">
      <dgm:prSet/>
      <dgm:spPr/>
      <dgm:t>
        <a:bodyPr/>
        <a:lstStyle/>
        <a:p>
          <a:endParaRPr lang="en-US"/>
        </a:p>
      </dgm:t>
    </dgm:pt>
    <dgm:pt modelId="{CBD835D7-D9BE-49EB-90DE-3C82C6FC8189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/>
            <a:t>Status </a:t>
          </a:r>
          <a:r>
            <a:rPr lang="en-US" b="1" dirty="0" err="1" smtClean="0"/>
            <a:t>masih</a:t>
          </a:r>
          <a:r>
            <a:rPr lang="en-US" b="1" dirty="0" smtClean="0"/>
            <a:t> CPNS</a:t>
          </a:r>
          <a:endParaRPr lang="en-US" b="1" dirty="0"/>
        </a:p>
      </dgm:t>
    </dgm:pt>
    <dgm:pt modelId="{8728DB90-8DDA-4DAF-9E77-2BFAEE7E339A}" type="parTrans" cxnId="{5D7994A7-35AC-4DAD-81E0-1D2D127EA309}">
      <dgm:prSet/>
      <dgm:spPr/>
      <dgm:t>
        <a:bodyPr/>
        <a:lstStyle/>
        <a:p>
          <a:endParaRPr lang="en-US"/>
        </a:p>
      </dgm:t>
    </dgm:pt>
    <dgm:pt modelId="{58C9F7C2-48DF-4F05-9D95-58BFDA72E75E}" type="sibTrans" cxnId="{5D7994A7-35AC-4DAD-81E0-1D2D127EA309}">
      <dgm:prSet/>
      <dgm:spPr/>
      <dgm:t>
        <a:bodyPr/>
        <a:lstStyle/>
        <a:p>
          <a:endParaRPr lang="en-US"/>
        </a:p>
      </dgm:t>
    </dgm:pt>
    <dgm:pt modelId="{B8FCA708-398C-4048-A58D-E9301F952CAF}" type="pres">
      <dgm:prSet presAssocID="{309DA45F-763B-4B06-B16D-61B5B514FE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1E089-4C6F-4682-B777-2012D35F13AA}" type="pres">
      <dgm:prSet presAssocID="{5C179ED5-2817-4E86-A9B2-34C6ECEC59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D8874-E087-413B-AA76-2E1C74F1DD6A}" type="pres">
      <dgm:prSet presAssocID="{4F6811E6-9152-4BCB-ADA6-736C2AC6CCBC}" presName="sibTrans" presStyleCnt="0"/>
      <dgm:spPr/>
    </dgm:pt>
    <dgm:pt modelId="{4AEEBDFA-3F26-4B35-AFE0-FD8E5B382214}" type="pres">
      <dgm:prSet presAssocID="{21F0009B-7396-486E-9B7B-1C4DE5CD2A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5AC15-3946-44A3-8262-9668FBC2DBF6}" type="pres">
      <dgm:prSet presAssocID="{5827C6AD-460C-4339-9ED6-B9122C77F9BE}" presName="sibTrans" presStyleCnt="0"/>
      <dgm:spPr/>
    </dgm:pt>
    <dgm:pt modelId="{58132073-3A80-48C4-A3DE-F5F50C5D16EC}" type="pres">
      <dgm:prSet presAssocID="{7FC671F2-8BB9-4F53-BBD0-A0292EF79F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6701F3-1775-4DC8-AE2C-E3D5AD62E140}" type="presOf" srcId="{C8F3AAD5-F8E7-4149-B5B3-56BD913FEBF1}" destId="{58132073-3A80-48C4-A3DE-F5F50C5D16EC}" srcOrd="0" destOrd="1" presId="urn:microsoft.com/office/officeart/2005/8/layout/hList6"/>
    <dgm:cxn modelId="{DACC2E20-1C95-44AE-AB61-3235D33DCDC7}" type="presOf" srcId="{CBD835D7-D9BE-49EB-90DE-3C82C6FC8189}" destId="{4AEEBDFA-3F26-4B35-AFE0-FD8E5B382214}" srcOrd="0" destOrd="2" presId="urn:microsoft.com/office/officeart/2005/8/layout/hList6"/>
    <dgm:cxn modelId="{D49FB1A9-870C-4D32-931F-6CA8E133C111}" type="presOf" srcId="{7D2EE991-AD19-4902-8B7B-AA3391738540}" destId="{3241E089-4C6F-4682-B777-2012D35F13AA}" srcOrd="0" destOrd="1" presId="urn:microsoft.com/office/officeart/2005/8/layout/hList6"/>
    <dgm:cxn modelId="{4E2B07A8-938B-4136-A2BC-38BF9AF84D44}" type="presOf" srcId="{78500C56-A139-43E3-939D-F1B40870D09A}" destId="{58132073-3A80-48C4-A3DE-F5F50C5D16EC}" srcOrd="0" destOrd="2" presId="urn:microsoft.com/office/officeart/2005/8/layout/hList6"/>
    <dgm:cxn modelId="{9D18201A-9850-45B4-B8E9-E9E0DBD15827}" srcId="{5C179ED5-2817-4E86-A9B2-34C6ECEC5964}" destId="{D683F189-3024-40DC-9392-D8FE0A2190FE}" srcOrd="1" destOrd="0" parTransId="{4E72109A-6658-4ACF-811F-3A37284A5C02}" sibTransId="{CAD326F9-7BF7-40EC-8000-3075CC096564}"/>
    <dgm:cxn modelId="{1A317D60-61B7-46AF-B8E6-921A827FFFBC}" srcId="{7FC671F2-8BB9-4F53-BBD0-A0292EF79F60}" destId="{78500C56-A139-43E3-939D-F1B40870D09A}" srcOrd="1" destOrd="0" parTransId="{3F55D6F9-01AE-49B2-86CB-BD92FE1CAD20}" sibTransId="{EBF36E7B-B232-41EA-BDCF-34A69B36003A}"/>
    <dgm:cxn modelId="{AA74EB2A-A290-4641-A866-F5D74C268CF3}" type="presOf" srcId="{21F0009B-7396-486E-9B7B-1C4DE5CD2AAF}" destId="{4AEEBDFA-3F26-4B35-AFE0-FD8E5B382214}" srcOrd="0" destOrd="0" presId="urn:microsoft.com/office/officeart/2005/8/layout/hList6"/>
    <dgm:cxn modelId="{7554EF8F-5626-4277-979B-045196B44101}" srcId="{309DA45F-763B-4B06-B16D-61B5B514FE22}" destId="{5C179ED5-2817-4E86-A9B2-34C6ECEC5964}" srcOrd="0" destOrd="0" parTransId="{9952637D-A830-436C-B5C8-903835A48081}" sibTransId="{4F6811E6-9152-4BCB-ADA6-736C2AC6CCBC}"/>
    <dgm:cxn modelId="{A77A4437-7B5B-44B9-AF30-174C4FD97D26}" type="presOf" srcId="{7FC671F2-8BB9-4F53-BBD0-A0292EF79F60}" destId="{58132073-3A80-48C4-A3DE-F5F50C5D16EC}" srcOrd="0" destOrd="0" presId="urn:microsoft.com/office/officeart/2005/8/layout/hList6"/>
    <dgm:cxn modelId="{28166166-303E-4ABE-8D76-D0D18A8D97C2}" type="presOf" srcId="{D683F189-3024-40DC-9392-D8FE0A2190FE}" destId="{3241E089-4C6F-4682-B777-2012D35F13AA}" srcOrd="0" destOrd="2" presId="urn:microsoft.com/office/officeart/2005/8/layout/hList6"/>
    <dgm:cxn modelId="{EEDAE256-EDF1-4573-92D1-8218413BA4AB}" srcId="{7FC671F2-8BB9-4F53-BBD0-A0292EF79F60}" destId="{C8F3AAD5-F8E7-4149-B5B3-56BD913FEBF1}" srcOrd="0" destOrd="0" parTransId="{5F7EEAF2-3F9A-497E-A462-284F61538D09}" sibTransId="{BB9A3667-5853-4E80-BA40-BFDC53A10A7E}"/>
    <dgm:cxn modelId="{F1CAB1FB-6AB3-4584-A368-D1C786E6B5C3}" type="presOf" srcId="{5C179ED5-2817-4E86-A9B2-34C6ECEC5964}" destId="{3241E089-4C6F-4682-B777-2012D35F13AA}" srcOrd="0" destOrd="0" presId="urn:microsoft.com/office/officeart/2005/8/layout/hList6"/>
    <dgm:cxn modelId="{CD25CF7F-2CE4-4A1C-BF65-43D4E6588D5B}" srcId="{309DA45F-763B-4B06-B16D-61B5B514FE22}" destId="{7FC671F2-8BB9-4F53-BBD0-A0292EF79F60}" srcOrd="2" destOrd="0" parTransId="{24FD4F20-9C53-4519-B9D8-6F54E161ED2D}" sibTransId="{D43D1FDF-1D5F-48CD-9747-B46CD038A46B}"/>
    <dgm:cxn modelId="{290FEA21-1558-4467-B865-FBF12286A0A0}" srcId="{309DA45F-763B-4B06-B16D-61B5B514FE22}" destId="{21F0009B-7396-486E-9B7B-1C4DE5CD2AAF}" srcOrd="1" destOrd="0" parTransId="{3FF720C4-5A56-49F5-B7EC-8F4A54AAC463}" sibTransId="{5827C6AD-460C-4339-9ED6-B9122C77F9BE}"/>
    <dgm:cxn modelId="{E839E588-5FD9-4761-AE63-47D39764C8CC}" srcId="{5C179ED5-2817-4E86-A9B2-34C6ECEC5964}" destId="{7D2EE991-AD19-4902-8B7B-AA3391738540}" srcOrd="0" destOrd="0" parTransId="{6B54CDC0-9638-4D57-9FA4-D7B0D2455B5D}" sibTransId="{6EEE724D-A73B-47B4-83DE-EFE736069A42}"/>
    <dgm:cxn modelId="{31417089-B0B7-403F-BE40-1EDAB844BFEE}" type="presOf" srcId="{309DA45F-763B-4B06-B16D-61B5B514FE22}" destId="{B8FCA708-398C-4048-A58D-E9301F952CAF}" srcOrd="0" destOrd="0" presId="urn:microsoft.com/office/officeart/2005/8/layout/hList6"/>
    <dgm:cxn modelId="{20D792F4-6A5C-49C0-8907-20327AF6DC20}" srcId="{21F0009B-7396-486E-9B7B-1C4DE5CD2AAF}" destId="{3213D1A8-8DBE-494E-941C-A75BA76C97D2}" srcOrd="0" destOrd="0" parTransId="{243B6099-F5BA-4C93-9983-7A82FF1F0C9C}" sibTransId="{3A9D2B58-0D55-4C00-A59C-8B73BEB88268}"/>
    <dgm:cxn modelId="{5D7994A7-35AC-4DAD-81E0-1D2D127EA309}" srcId="{21F0009B-7396-486E-9B7B-1C4DE5CD2AAF}" destId="{CBD835D7-D9BE-49EB-90DE-3C82C6FC8189}" srcOrd="1" destOrd="0" parTransId="{8728DB90-8DDA-4DAF-9E77-2BFAEE7E339A}" sibTransId="{58C9F7C2-48DF-4F05-9D95-58BFDA72E75E}"/>
    <dgm:cxn modelId="{DCAAEB57-3C7A-4D82-9060-DF9C66976EC1}" type="presOf" srcId="{3213D1A8-8DBE-494E-941C-A75BA76C97D2}" destId="{4AEEBDFA-3F26-4B35-AFE0-FD8E5B382214}" srcOrd="0" destOrd="1" presId="urn:microsoft.com/office/officeart/2005/8/layout/hList6"/>
    <dgm:cxn modelId="{3FB7A3AE-3E82-4E49-B578-B77458A70CBD}" type="presParOf" srcId="{B8FCA708-398C-4048-A58D-E9301F952CAF}" destId="{3241E089-4C6F-4682-B777-2012D35F13AA}" srcOrd="0" destOrd="0" presId="urn:microsoft.com/office/officeart/2005/8/layout/hList6"/>
    <dgm:cxn modelId="{5D424138-D5DC-4349-8C4A-79DA9B5293E7}" type="presParOf" srcId="{B8FCA708-398C-4048-A58D-E9301F952CAF}" destId="{C79D8874-E087-413B-AA76-2E1C74F1DD6A}" srcOrd="1" destOrd="0" presId="urn:microsoft.com/office/officeart/2005/8/layout/hList6"/>
    <dgm:cxn modelId="{158E0300-CDBD-46E4-8123-14F53F0D9F6F}" type="presParOf" srcId="{B8FCA708-398C-4048-A58D-E9301F952CAF}" destId="{4AEEBDFA-3F26-4B35-AFE0-FD8E5B382214}" srcOrd="2" destOrd="0" presId="urn:microsoft.com/office/officeart/2005/8/layout/hList6"/>
    <dgm:cxn modelId="{A061DA32-111E-4A8D-B41D-53AA0BD11195}" type="presParOf" srcId="{B8FCA708-398C-4048-A58D-E9301F952CAF}" destId="{92C5AC15-3946-44A3-8262-9668FBC2DBF6}" srcOrd="3" destOrd="0" presId="urn:microsoft.com/office/officeart/2005/8/layout/hList6"/>
    <dgm:cxn modelId="{6F708242-0941-4D08-B3AF-443F7F8BEB62}" type="presParOf" srcId="{B8FCA708-398C-4048-A58D-E9301F952CAF}" destId="{58132073-3A80-48C4-A3DE-F5F50C5D16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3D68E-5DCF-4E1E-9903-F9BC8A22764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65905-9327-4B5D-9FE8-42312E9DFE06}">
      <dgm:prSet phldrT="[Text]"/>
      <dgm:spPr>
        <a:solidFill>
          <a:schemeClr val="accent2">
            <a:lumMod val="75000"/>
            <a:alpha val="40000"/>
          </a:schemeClr>
        </a:solidFill>
      </dgm:spPr>
      <dgm:t>
        <a:bodyPr/>
        <a:lstStyle/>
        <a:p>
          <a:pPr algn="ctr"/>
          <a:r>
            <a:rPr lang="en-US" dirty="0" err="1" smtClean="0"/>
            <a:t>Prosedur</a:t>
          </a:r>
          <a:r>
            <a:rPr lang="en-US" dirty="0" smtClean="0"/>
            <a:t> </a:t>
          </a:r>
          <a:r>
            <a:rPr lang="en-US" dirty="0" err="1" smtClean="0"/>
            <a:t>penetapan</a:t>
          </a:r>
          <a:endParaRPr lang="en-US" dirty="0"/>
        </a:p>
      </dgm:t>
    </dgm:pt>
    <dgm:pt modelId="{17C68AD4-010A-4A15-9616-2C52BAFF261D}" type="parTrans" cxnId="{1695E9E1-157A-4206-95F9-1DB1C38029F3}">
      <dgm:prSet/>
      <dgm:spPr/>
      <dgm:t>
        <a:bodyPr/>
        <a:lstStyle/>
        <a:p>
          <a:endParaRPr lang="en-US"/>
        </a:p>
      </dgm:t>
    </dgm:pt>
    <dgm:pt modelId="{21611DE1-F37B-4EB3-BB56-BDCF58231BBC}" type="sibTrans" cxnId="{1695E9E1-157A-4206-95F9-1DB1C38029F3}">
      <dgm:prSet/>
      <dgm:spPr/>
      <dgm:t>
        <a:bodyPr/>
        <a:lstStyle/>
        <a:p>
          <a:endParaRPr lang="en-US"/>
        </a:p>
      </dgm:t>
    </dgm:pt>
    <dgm:pt modelId="{95CBF57A-2CA7-41DC-AE66-54CB2F5ADEF7}">
      <dgm:prSet phldrT="[Text]"/>
      <dgm:spPr>
        <a:solidFill>
          <a:schemeClr val="accent3">
            <a:lumMod val="75000"/>
            <a:alpha val="40000"/>
          </a:schemeClr>
        </a:solidFill>
      </dgm:spPr>
      <dgm:t>
        <a:bodyPr/>
        <a:lstStyle/>
        <a:p>
          <a:pPr algn="ctr"/>
          <a:r>
            <a:rPr lang="en-US" dirty="0" err="1" smtClean="0"/>
            <a:t>Sanksi</a:t>
          </a:r>
          <a:r>
            <a:rPr lang="en-US" dirty="0" smtClean="0"/>
            <a:t> </a:t>
          </a:r>
          <a:r>
            <a:rPr lang="en-US" dirty="0" err="1" smtClean="0"/>
            <a:t>keterlambatan</a:t>
          </a:r>
          <a:endParaRPr lang="en-US" dirty="0"/>
        </a:p>
      </dgm:t>
    </dgm:pt>
    <dgm:pt modelId="{88C3FEB8-F241-42C3-8514-83559CA2A82B}" type="parTrans" cxnId="{69C96E4C-9A24-48C6-9F38-7467CFED2B79}">
      <dgm:prSet/>
      <dgm:spPr/>
      <dgm:t>
        <a:bodyPr/>
        <a:lstStyle/>
        <a:p>
          <a:endParaRPr lang="en-US"/>
        </a:p>
      </dgm:t>
    </dgm:pt>
    <dgm:pt modelId="{73C70964-4AE7-40A8-8E88-3A591C22EB29}" type="sibTrans" cxnId="{69C96E4C-9A24-48C6-9F38-7467CFED2B79}">
      <dgm:prSet/>
      <dgm:spPr/>
      <dgm:t>
        <a:bodyPr/>
        <a:lstStyle/>
        <a:p>
          <a:endParaRPr lang="en-US"/>
        </a:p>
      </dgm:t>
    </dgm:pt>
    <dgm:pt modelId="{3DDC1591-2B3F-483B-A4CC-F5806FC326FD}">
      <dgm:prSet phldrT="[Text]"/>
      <dgm:spPr>
        <a:solidFill>
          <a:srgbClr val="002060">
            <a:alpha val="40000"/>
          </a:srgbClr>
        </a:solidFill>
      </dgm:spPr>
      <dgm:t>
        <a:bodyPr/>
        <a:lstStyle/>
        <a:p>
          <a:pPr algn="ctr"/>
          <a:r>
            <a:rPr lang="en-US" dirty="0" err="1" smtClean="0"/>
            <a:t>Pemanfaatan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endParaRPr lang="en-US" dirty="0"/>
        </a:p>
      </dgm:t>
    </dgm:pt>
    <dgm:pt modelId="{6EC0659B-86C2-4DFB-B9D5-EC59DF49DB8A}" type="parTrans" cxnId="{C7343387-E830-465F-BFE9-A1031AED52AC}">
      <dgm:prSet/>
      <dgm:spPr/>
      <dgm:t>
        <a:bodyPr/>
        <a:lstStyle/>
        <a:p>
          <a:endParaRPr lang="en-US"/>
        </a:p>
      </dgm:t>
    </dgm:pt>
    <dgm:pt modelId="{58EE9D47-07F5-4936-9FC3-49F8822E77A0}" type="sibTrans" cxnId="{C7343387-E830-465F-BFE9-A1031AED52AC}">
      <dgm:prSet/>
      <dgm:spPr/>
      <dgm:t>
        <a:bodyPr/>
        <a:lstStyle/>
        <a:p>
          <a:endParaRPr lang="en-US"/>
        </a:p>
      </dgm:t>
    </dgm:pt>
    <dgm:pt modelId="{A2BD18D1-8197-499E-AEEC-68D76669FDCF}">
      <dgm:prSet phldrT="[Text]"/>
      <dgm:spPr>
        <a:solidFill>
          <a:srgbClr val="F53D0B">
            <a:alpha val="40000"/>
          </a:srgbClr>
        </a:solidFill>
      </dgm:spPr>
      <dgm:t>
        <a:bodyPr/>
        <a:lstStyle/>
        <a:p>
          <a:pPr algn="ctr"/>
          <a:r>
            <a:rPr lang="en-US" dirty="0" smtClean="0"/>
            <a:t>Proses </a:t>
          </a:r>
          <a:r>
            <a:rPr lang="en-US" dirty="0" err="1" smtClean="0"/>
            <a:t>penetapan</a:t>
          </a:r>
          <a:r>
            <a:rPr lang="en-US" dirty="0" smtClean="0"/>
            <a:t> SK TTB</a:t>
          </a:r>
          <a:endParaRPr lang="en-US" dirty="0"/>
        </a:p>
      </dgm:t>
    </dgm:pt>
    <dgm:pt modelId="{59BE897B-C681-4F9D-830A-25161B41BCD9}" type="parTrans" cxnId="{1942D6A8-6A71-4266-9E7C-F00D48E7DA19}">
      <dgm:prSet/>
      <dgm:spPr/>
      <dgm:t>
        <a:bodyPr/>
        <a:lstStyle/>
        <a:p>
          <a:endParaRPr lang="en-US"/>
        </a:p>
      </dgm:t>
    </dgm:pt>
    <dgm:pt modelId="{D046B2F7-1D60-4ABE-80F1-A8B37EC9CD50}" type="sibTrans" cxnId="{1942D6A8-6A71-4266-9E7C-F00D48E7DA19}">
      <dgm:prSet/>
      <dgm:spPr/>
      <dgm:t>
        <a:bodyPr/>
        <a:lstStyle/>
        <a:p>
          <a:endParaRPr lang="en-US"/>
        </a:p>
      </dgm:t>
    </dgm:pt>
    <dgm:pt modelId="{C7FD5FBE-4259-45A2-8558-815A7D6F834B}">
      <dgm:prSet phldrT="[Text]"/>
      <dgm:spPr>
        <a:solidFill>
          <a:srgbClr val="FFC000">
            <a:alpha val="40000"/>
          </a:srgbClr>
        </a:solidFill>
      </dgm:spPr>
      <dgm:t>
        <a:bodyPr/>
        <a:lstStyle/>
        <a:p>
          <a:pPr algn="ctr"/>
          <a:r>
            <a:rPr lang="en-US" dirty="0" err="1" smtClean="0"/>
            <a:t>Persyaratan</a:t>
          </a:r>
          <a:r>
            <a:rPr lang="en-US" dirty="0" smtClean="0"/>
            <a:t> Batas </a:t>
          </a:r>
          <a:r>
            <a:rPr lang="en-US" dirty="0" err="1" smtClean="0"/>
            <a:t>Usia</a:t>
          </a:r>
          <a:r>
            <a:rPr lang="en-US" dirty="0" smtClean="0"/>
            <a:t> </a:t>
          </a:r>
          <a:endParaRPr lang="en-US" dirty="0"/>
        </a:p>
      </dgm:t>
    </dgm:pt>
    <dgm:pt modelId="{3BBD87A2-4653-4B82-B93A-7D4346E4B9A3}" type="parTrans" cxnId="{D77279BC-EC5B-4081-BB7C-CA51118C2020}">
      <dgm:prSet/>
      <dgm:spPr/>
      <dgm:t>
        <a:bodyPr/>
        <a:lstStyle/>
        <a:p>
          <a:endParaRPr lang="en-US"/>
        </a:p>
      </dgm:t>
    </dgm:pt>
    <dgm:pt modelId="{44FA5F8C-43EC-4443-9357-72740B5B1A04}" type="sibTrans" cxnId="{D77279BC-EC5B-4081-BB7C-CA51118C2020}">
      <dgm:prSet/>
      <dgm:spPr/>
      <dgm:t>
        <a:bodyPr/>
        <a:lstStyle/>
        <a:p>
          <a:endParaRPr lang="en-US"/>
        </a:p>
      </dgm:t>
    </dgm:pt>
    <dgm:pt modelId="{D334F504-7354-481C-90FA-C33090A5B442}" type="pres">
      <dgm:prSet presAssocID="{45B3D68E-5DCF-4E1E-9903-F9BC8A2276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FA915-E6EB-4E57-BD35-479A80159E0E}" type="pres">
      <dgm:prSet presAssocID="{75A65905-9327-4B5D-9FE8-42312E9DFE06}" presName="composite" presStyleCnt="0"/>
      <dgm:spPr/>
    </dgm:pt>
    <dgm:pt modelId="{1BF9FAB6-EEE5-443A-87BA-EEACEC5AD3B1}" type="pres">
      <dgm:prSet presAssocID="{75A65905-9327-4B5D-9FE8-42312E9DFE06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4DA30-B901-4F3C-AEBD-EB51CB59695E}" type="pres">
      <dgm:prSet presAssocID="{75A65905-9327-4B5D-9FE8-42312E9DFE06}" presName="rect2" presStyleLbl="fgImgPlace1" presStyleIdx="0" presStyleCnt="5"/>
      <dgm:spPr/>
    </dgm:pt>
    <dgm:pt modelId="{F6913C9F-A5AD-4D34-BE20-D23889B9F234}" type="pres">
      <dgm:prSet presAssocID="{21611DE1-F37B-4EB3-BB56-BDCF58231BBC}" presName="sibTrans" presStyleCnt="0"/>
      <dgm:spPr/>
    </dgm:pt>
    <dgm:pt modelId="{28300994-22D0-4E22-AAB6-AAE9B144DBF8}" type="pres">
      <dgm:prSet presAssocID="{95CBF57A-2CA7-41DC-AE66-54CB2F5ADEF7}" presName="composite" presStyleCnt="0"/>
      <dgm:spPr/>
    </dgm:pt>
    <dgm:pt modelId="{94C8E37F-A6ED-4E1F-A2E8-9DAFA26A1522}" type="pres">
      <dgm:prSet presAssocID="{95CBF57A-2CA7-41DC-AE66-54CB2F5ADEF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CE227-79A0-469F-9AC3-2BC890181EBE}" type="pres">
      <dgm:prSet presAssocID="{95CBF57A-2CA7-41DC-AE66-54CB2F5ADEF7}" presName="rect2" presStyleLbl="fgImgPlace1" presStyleIdx="1" presStyleCnt="5"/>
      <dgm:spPr/>
    </dgm:pt>
    <dgm:pt modelId="{2E4B268C-5294-4795-A4C2-BD9EE57EABB3}" type="pres">
      <dgm:prSet presAssocID="{73C70964-4AE7-40A8-8E88-3A591C22EB29}" presName="sibTrans" presStyleCnt="0"/>
      <dgm:spPr/>
    </dgm:pt>
    <dgm:pt modelId="{4488E19C-8823-4EBF-AB00-6000548A6929}" type="pres">
      <dgm:prSet presAssocID="{3DDC1591-2B3F-483B-A4CC-F5806FC326FD}" presName="composite" presStyleCnt="0"/>
      <dgm:spPr/>
    </dgm:pt>
    <dgm:pt modelId="{E2E8EE84-1EC4-46B1-9FFE-3C44A7428896}" type="pres">
      <dgm:prSet presAssocID="{3DDC1591-2B3F-483B-A4CC-F5806FC326FD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FF38-FF01-459F-BA75-64395CDE11EA}" type="pres">
      <dgm:prSet presAssocID="{3DDC1591-2B3F-483B-A4CC-F5806FC326FD}" presName="rect2" presStyleLbl="fgImgPlace1" presStyleIdx="2" presStyleCnt="5"/>
      <dgm:spPr/>
    </dgm:pt>
    <dgm:pt modelId="{114AE095-179F-4449-9F98-3715EF65A178}" type="pres">
      <dgm:prSet presAssocID="{58EE9D47-07F5-4936-9FC3-49F8822E77A0}" presName="sibTrans" presStyleCnt="0"/>
      <dgm:spPr/>
    </dgm:pt>
    <dgm:pt modelId="{85AA924C-A082-4EFF-AEA5-23EB68252BDE}" type="pres">
      <dgm:prSet presAssocID="{A2BD18D1-8197-499E-AEEC-68D76669FDCF}" presName="composite" presStyleCnt="0"/>
      <dgm:spPr/>
    </dgm:pt>
    <dgm:pt modelId="{6C80C730-3E01-4604-B52B-951EE6CCB4A4}" type="pres">
      <dgm:prSet presAssocID="{A2BD18D1-8197-499E-AEEC-68D76669FDCF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280F2-5BE0-4067-855F-D4EEDC4F127D}" type="pres">
      <dgm:prSet presAssocID="{A2BD18D1-8197-499E-AEEC-68D76669FDCF}" presName="rect2" presStyleLbl="fgImgPlace1" presStyleIdx="3" presStyleCnt="5"/>
      <dgm:spPr/>
    </dgm:pt>
    <dgm:pt modelId="{DAB7585B-FB2F-4A3C-9A51-0CD6A36AA749}" type="pres">
      <dgm:prSet presAssocID="{D046B2F7-1D60-4ABE-80F1-A8B37EC9CD50}" presName="sibTrans" presStyleCnt="0"/>
      <dgm:spPr/>
    </dgm:pt>
    <dgm:pt modelId="{E006C9D6-24C1-492C-BB2F-32267CD3E6E0}" type="pres">
      <dgm:prSet presAssocID="{C7FD5FBE-4259-45A2-8558-815A7D6F834B}" presName="composite" presStyleCnt="0"/>
      <dgm:spPr/>
    </dgm:pt>
    <dgm:pt modelId="{8869B35D-5811-435C-94DA-1F048B62080F}" type="pres">
      <dgm:prSet presAssocID="{C7FD5FBE-4259-45A2-8558-815A7D6F834B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13B7B-798E-42EF-9488-D53C4B26E3A8}" type="pres">
      <dgm:prSet presAssocID="{C7FD5FBE-4259-45A2-8558-815A7D6F834B}" presName="rect2" presStyleLbl="fgImgPlace1" presStyleIdx="4" presStyleCnt="5"/>
      <dgm:spPr/>
    </dgm:pt>
  </dgm:ptLst>
  <dgm:cxnLst>
    <dgm:cxn modelId="{1695E9E1-157A-4206-95F9-1DB1C38029F3}" srcId="{45B3D68E-5DCF-4E1E-9903-F9BC8A227645}" destId="{75A65905-9327-4B5D-9FE8-42312E9DFE06}" srcOrd="0" destOrd="0" parTransId="{17C68AD4-010A-4A15-9616-2C52BAFF261D}" sibTransId="{21611DE1-F37B-4EB3-BB56-BDCF58231BBC}"/>
    <dgm:cxn modelId="{1127C82C-28B2-4959-8FBE-C68C30C9AE7E}" type="presOf" srcId="{75A65905-9327-4B5D-9FE8-42312E9DFE06}" destId="{1BF9FAB6-EEE5-443A-87BA-EEACEC5AD3B1}" srcOrd="0" destOrd="0" presId="urn:microsoft.com/office/officeart/2008/layout/PictureStrips"/>
    <dgm:cxn modelId="{D77279BC-EC5B-4081-BB7C-CA51118C2020}" srcId="{45B3D68E-5DCF-4E1E-9903-F9BC8A227645}" destId="{C7FD5FBE-4259-45A2-8558-815A7D6F834B}" srcOrd="4" destOrd="0" parTransId="{3BBD87A2-4653-4B82-B93A-7D4346E4B9A3}" sibTransId="{44FA5F8C-43EC-4443-9357-72740B5B1A04}"/>
    <dgm:cxn modelId="{1942D6A8-6A71-4266-9E7C-F00D48E7DA19}" srcId="{45B3D68E-5DCF-4E1E-9903-F9BC8A227645}" destId="{A2BD18D1-8197-499E-AEEC-68D76669FDCF}" srcOrd="3" destOrd="0" parTransId="{59BE897B-C681-4F9D-830A-25161B41BCD9}" sibTransId="{D046B2F7-1D60-4ABE-80F1-A8B37EC9CD50}"/>
    <dgm:cxn modelId="{CCA1484D-EF00-4EAB-BF54-64EE30FF6107}" type="presOf" srcId="{45B3D68E-5DCF-4E1E-9903-F9BC8A227645}" destId="{D334F504-7354-481C-90FA-C33090A5B442}" srcOrd="0" destOrd="0" presId="urn:microsoft.com/office/officeart/2008/layout/PictureStrips"/>
    <dgm:cxn modelId="{B131954E-4108-4FEC-A7C9-56332F5BED6C}" type="presOf" srcId="{3DDC1591-2B3F-483B-A4CC-F5806FC326FD}" destId="{E2E8EE84-1EC4-46B1-9FFE-3C44A7428896}" srcOrd="0" destOrd="0" presId="urn:microsoft.com/office/officeart/2008/layout/PictureStrips"/>
    <dgm:cxn modelId="{6FF257CC-E084-468F-9468-2CCE2EBD46BA}" type="presOf" srcId="{A2BD18D1-8197-499E-AEEC-68D76669FDCF}" destId="{6C80C730-3E01-4604-B52B-951EE6CCB4A4}" srcOrd="0" destOrd="0" presId="urn:microsoft.com/office/officeart/2008/layout/PictureStrips"/>
    <dgm:cxn modelId="{C7343387-E830-465F-BFE9-A1031AED52AC}" srcId="{45B3D68E-5DCF-4E1E-9903-F9BC8A227645}" destId="{3DDC1591-2B3F-483B-A4CC-F5806FC326FD}" srcOrd="2" destOrd="0" parTransId="{6EC0659B-86C2-4DFB-B9D5-EC59DF49DB8A}" sibTransId="{58EE9D47-07F5-4936-9FC3-49F8822E77A0}"/>
    <dgm:cxn modelId="{37B8758A-B42F-4D7D-B0FA-BD0097D174D8}" type="presOf" srcId="{C7FD5FBE-4259-45A2-8558-815A7D6F834B}" destId="{8869B35D-5811-435C-94DA-1F048B62080F}" srcOrd="0" destOrd="0" presId="urn:microsoft.com/office/officeart/2008/layout/PictureStrips"/>
    <dgm:cxn modelId="{7987EAED-F7FA-468D-AEE9-DF1EADADADDF}" type="presOf" srcId="{95CBF57A-2CA7-41DC-AE66-54CB2F5ADEF7}" destId="{94C8E37F-A6ED-4E1F-A2E8-9DAFA26A1522}" srcOrd="0" destOrd="0" presId="urn:microsoft.com/office/officeart/2008/layout/PictureStrips"/>
    <dgm:cxn modelId="{69C96E4C-9A24-48C6-9F38-7467CFED2B79}" srcId="{45B3D68E-5DCF-4E1E-9903-F9BC8A227645}" destId="{95CBF57A-2CA7-41DC-AE66-54CB2F5ADEF7}" srcOrd="1" destOrd="0" parTransId="{88C3FEB8-F241-42C3-8514-83559CA2A82B}" sibTransId="{73C70964-4AE7-40A8-8E88-3A591C22EB29}"/>
    <dgm:cxn modelId="{067FA39D-CA6B-46FA-89C1-EEB271A884FD}" type="presParOf" srcId="{D334F504-7354-481C-90FA-C33090A5B442}" destId="{7DBFA915-E6EB-4E57-BD35-479A80159E0E}" srcOrd="0" destOrd="0" presId="urn:microsoft.com/office/officeart/2008/layout/PictureStrips"/>
    <dgm:cxn modelId="{44F774EE-2994-4441-B53D-670E36E6A87B}" type="presParOf" srcId="{7DBFA915-E6EB-4E57-BD35-479A80159E0E}" destId="{1BF9FAB6-EEE5-443A-87BA-EEACEC5AD3B1}" srcOrd="0" destOrd="0" presId="urn:microsoft.com/office/officeart/2008/layout/PictureStrips"/>
    <dgm:cxn modelId="{168363BF-4025-40F7-8027-56A4C4E93AD9}" type="presParOf" srcId="{7DBFA915-E6EB-4E57-BD35-479A80159E0E}" destId="{6AC4DA30-B901-4F3C-AEBD-EB51CB59695E}" srcOrd="1" destOrd="0" presId="urn:microsoft.com/office/officeart/2008/layout/PictureStrips"/>
    <dgm:cxn modelId="{6975CF15-F6F6-4A2C-90EC-667F3A52B1BE}" type="presParOf" srcId="{D334F504-7354-481C-90FA-C33090A5B442}" destId="{F6913C9F-A5AD-4D34-BE20-D23889B9F234}" srcOrd="1" destOrd="0" presId="urn:microsoft.com/office/officeart/2008/layout/PictureStrips"/>
    <dgm:cxn modelId="{85A5A2C2-7F74-4427-B49C-8EBA19A105BB}" type="presParOf" srcId="{D334F504-7354-481C-90FA-C33090A5B442}" destId="{28300994-22D0-4E22-AAB6-AAE9B144DBF8}" srcOrd="2" destOrd="0" presId="urn:microsoft.com/office/officeart/2008/layout/PictureStrips"/>
    <dgm:cxn modelId="{8EFDF95A-F2C2-4121-8A6E-71F7F71A309C}" type="presParOf" srcId="{28300994-22D0-4E22-AAB6-AAE9B144DBF8}" destId="{94C8E37F-A6ED-4E1F-A2E8-9DAFA26A1522}" srcOrd="0" destOrd="0" presId="urn:microsoft.com/office/officeart/2008/layout/PictureStrips"/>
    <dgm:cxn modelId="{EF135468-23D4-4ACA-8664-082FFDE8CF2B}" type="presParOf" srcId="{28300994-22D0-4E22-AAB6-AAE9B144DBF8}" destId="{A0ACE227-79A0-469F-9AC3-2BC890181EBE}" srcOrd="1" destOrd="0" presId="urn:microsoft.com/office/officeart/2008/layout/PictureStrips"/>
    <dgm:cxn modelId="{6FCC5157-1046-4463-8A68-A606EC4240C0}" type="presParOf" srcId="{D334F504-7354-481C-90FA-C33090A5B442}" destId="{2E4B268C-5294-4795-A4C2-BD9EE57EABB3}" srcOrd="3" destOrd="0" presId="urn:microsoft.com/office/officeart/2008/layout/PictureStrips"/>
    <dgm:cxn modelId="{AE5728FB-8D11-48B3-B3D0-1DA7045BA403}" type="presParOf" srcId="{D334F504-7354-481C-90FA-C33090A5B442}" destId="{4488E19C-8823-4EBF-AB00-6000548A6929}" srcOrd="4" destOrd="0" presId="urn:microsoft.com/office/officeart/2008/layout/PictureStrips"/>
    <dgm:cxn modelId="{D38B84EA-FA0D-45B9-9C5E-D4D9AC7DADC4}" type="presParOf" srcId="{4488E19C-8823-4EBF-AB00-6000548A6929}" destId="{E2E8EE84-1EC4-46B1-9FFE-3C44A7428896}" srcOrd="0" destOrd="0" presId="urn:microsoft.com/office/officeart/2008/layout/PictureStrips"/>
    <dgm:cxn modelId="{9EAAC3C0-6A1A-48D9-B3D2-60896CF43632}" type="presParOf" srcId="{4488E19C-8823-4EBF-AB00-6000548A6929}" destId="{19C7FF38-FF01-459F-BA75-64395CDE11EA}" srcOrd="1" destOrd="0" presId="urn:microsoft.com/office/officeart/2008/layout/PictureStrips"/>
    <dgm:cxn modelId="{1FA365C7-E53B-43AF-925B-E6D7DB5DC6D3}" type="presParOf" srcId="{D334F504-7354-481C-90FA-C33090A5B442}" destId="{114AE095-179F-4449-9F98-3715EF65A178}" srcOrd="5" destOrd="0" presId="urn:microsoft.com/office/officeart/2008/layout/PictureStrips"/>
    <dgm:cxn modelId="{834F8879-F3CD-4FE5-9ED0-0EECD91F05FE}" type="presParOf" srcId="{D334F504-7354-481C-90FA-C33090A5B442}" destId="{85AA924C-A082-4EFF-AEA5-23EB68252BDE}" srcOrd="6" destOrd="0" presId="urn:microsoft.com/office/officeart/2008/layout/PictureStrips"/>
    <dgm:cxn modelId="{43527583-FFE2-456D-AC00-B031A23174EA}" type="presParOf" srcId="{85AA924C-A082-4EFF-AEA5-23EB68252BDE}" destId="{6C80C730-3E01-4604-B52B-951EE6CCB4A4}" srcOrd="0" destOrd="0" presId="urn:microsoft.com/office/officeart/2008/layout/PictureStrips"/>
    <dgm:cxn modelId="{04DDDEF7-DB93-4299-ABE8-1DDFEC3E8511}" type="presParOf" srcId="{85AA924C-A082-4EFF-AEA5-23EB68252BDE}" destId="{6EB280F2-5BE0-4067-855F-D4EEDC4F127D}" srcOrd="1" destOrd="0" presId="urn:microsoft.com/office/officeart/2008/layout/PictureStrips"/>
    <dgm:cxn modelId="{EEF10207-9C68-485C-8FB3-0263C3EBB089}" type="presParOf" srcId="{D334F504-7354-481C-90FA-C33090A5B442}" destId="{DAB7585B-FB2F-4A3C-9A51-0CD6A36AA749}" srcOrd="7" destOrd="0" presId="urn:microsoft.com/office/officeart/2008/layout/PictureStrips"/>
    <dgm:cxn modelId="{59474686-43EF-40AE-9677-064FF8E92250}" type="presParOf" srcId="{D334F504-7354-481C-90FA-C33090A5B442}" destId="{E006C9D6-24C1-492C-BB2F-32267CD3E6E0}" srcOrd="8" destOrd="0" presId="urn:microsoft.com/office/officeart/2008/layout/PictureStrips"/>
    <dgm:cxn modelId="{85BE83C1-EC8F-458D-9D3A-054A43E2B7CF}" type="presParOf" srcId="{E006C9D6-24C1-492C-BB2F-32267CD3E6E0}" destId="{8869B35D-5811-435C-94DA-1F048B62080F}" srcOrd="0" destOrd="0" presId="urn:microsoft.com/office/officeart/2008/layout/PictureStrips"/>
    <dgm:cxn modelId="{1A781FEB-2213-4C55-9B82-368305DAC30E}" type="presParOf" srcId="{E006C9D6-24C1-492C-BB2F-32267CD3E6E0}" destId="{20813B7B-798E-42EF-9488-D53C4B26E3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1D5F-D6B0-40E8-A113-22397BD257E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BBA76-C532-457F-A389-4438C62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2C09-CD20-403E-8131-15002703F68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9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D2E6-6849-43C5-97AB-6F9F5A639F1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935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0908-D6D3-4003-A137-484DB63C606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1097-F901-4F41-A963-DE3483AE0A1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7D36-2E4C-4D25-8010-A85691805C37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155-9F2D-49B4-9AF8-E87D74AA3D2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D579-ECBC-4CC1-B5B3-69B87AAA6AE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EBF9-99E0-443F-9409-D72E7501B26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F5C-0E24-4CD6-83B0-7AAA41B2BD7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5EBA-9955-43F2-95A0-480FC1D41D3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6E94-2B2D-471A-95D3-FF39714C50A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43B-1DA2-4563-9117-83DCEF9BDB3C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8172-3807-4234-B0CA-D58C3CC80B9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949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D87-6D39-49B9-B896-38ECAE2DE93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CF78-8A29-43DE-974D-0BBEF76712B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610B036-8DC9-4636-B9FC-61F3FD7B2D02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0DB-CCE7-4370-9AD9-F5E01B264F2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7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136D20-14A6-4903-A4A0-5490C23B06D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43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DE8-434E-4E54-92E9-27ECEF48FB0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9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1902-BD52-4854-A5EE-8B41E1BC7BA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638-EF05-4BEC-B2EB-406040885CE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7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F75-D8D6-4940-968C-F48A46CCB80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32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B651600-3222-482B-9106-086F84BA4BB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4827-016A-4815-8756-7BFC7CFADDD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6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FBB1CA9-2E95-4D93-8B24-0C9A55D1E4D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74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3AE1-CBAD-49B2-AAB5-397179BB499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0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4A9E269-E98E-4C34-8E09-6E1A8875AFD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0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F94A-3275-404C-BE7A-EAE4DE23C11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2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E3B-3D34-4AD5-B34D-DE244DB8A59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7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9719-1BB2-4FCB-BD09-BD328BA8D95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22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5F3-40E0-4443-9D42-11DFC7315EC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4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D4C9-FDBF-460C-AD23-3C69D2F44F55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9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ABAE-1778-4B48-9145-33B8414110E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94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F851-E40B-4278-9716-77ABC377746C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7272-2BF0-4A5C-98FB-14FCB39D3EB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09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2EB1-3663-4819-BF49-B3B214D3983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83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2870-CF64-4767-ADB1-BEE015B5121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29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B5C8-98B8-44EB-B4C5-5925F25F195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C241-4DED-4898-B89C-67F85C508ED5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91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45D1-D841-41F3-84C8-5D7358D18C5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316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2A7-E03E-4EF9-9F57-C981ECDAE8A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45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4FEB-B443-4FEB-85D6-3421F4E3BAC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70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05DC-B615-4099-9CB5-EA76A9723B7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61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A71-660A-491B-AA11-00E6F40FBF9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48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A1E7-5625-48C1-BC90-780346F8C695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52C8-4A79-4EF4-A8B3-41D0890C04B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443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156-D5AB-49DC-802D-4CB891F1E2A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50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3122-D12C-4BF0-A6CB-A03C192C3B4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18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81CA-491F-4637-8329-814F4E4275F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75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0C1-266D-4AD4-9EE5-023381F8EB6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28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1F89-0D73-477B-B73B-1A748636E66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90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15A3-A1B3-4498-AB33-78819F1BA9F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67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5F30-B749-47B4-983B-387CE4AD80D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25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164-002B-4DE7-8B20-02B09CEEC5F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33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7917-8C42-461A-A2CD-79429A562CF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55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2599-1CC8-4F46-960E-A83E59052F3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7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CF4D-6641-4F63-836B-07A7F39D177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5982-C537-44D4-B745-F54BDE28BAC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35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9EDC-378A-4F92-AE77-B0DEFC11437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939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7759-AE58-4AA1-9B3A-3F6F6041519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14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1930-15BF-4EDC-BCC2-31A8CAFC326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07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3952-B3EE-48BC-9BBB-AD238386FA9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3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CCAB-2758-4C9B-9241-4126EB47BA1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7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6F8-2F5C-489D-94CC-DB11CD5E19F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7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D87E-F637-4181-BA2F-E34DDC1BBAD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28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3A5-A3BA-4A69-9E83-4E528AC4AA0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06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E33-64C9-4CD5-9284-77C034D1E16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086-91E6-4605-893D-37FBDA46F7A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94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9402-DEC7-4A10-94DA-DD14AEE110F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28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A6EA-61C7-4F1F-88A5-C5261824C5C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47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6CF3-A15F-4E76-BB7E-1FAFA95173E7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1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84B-5974-4180-9FE2-8CB05FE8322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1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2BF2-533B-4920-8FAD-E344126D0B2C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72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7BBF-BB9C-4D95-A5B7-A6B95779051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64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926B-1A4B-42B8-882E-194F6556D1F7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99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10E6-50E8-4C3E-BB73-D334BA36C1E2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147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A549-FAD0-442F-9221-2422B8A6AFB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79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D1-192B-48B8-8001-FBCE74D61AAC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2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7E5-4061-4F89-97F4-47988315DC4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76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4D67-9259-4B6C-8A3C-06972B791CA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13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E632-4D04-45F4-9485-ACBD54001C0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44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40C6-4792-43D9-883B-6EFDEE5BA61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29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4679-262B-4C5C-B55D-7F960216C985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66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B27D-B2D6-446B-9D52-C8D6EC1256D9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20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79D3-CF76-4ED0-8B21-6C0F75D1E11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16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9FA-A92F-41B2-A253-7D230621425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062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2FC-6AE5-492F-AFE5-4569B5D9A35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04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A4E-BBBF-4681-BC63-6C3121890E4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6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B2B9-2F2C-4A4A-914F-A08FD2F2067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E587-DC29-4AC2-A05B-9EE0EB69B78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09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66B3-01CB-4D6B-8FD0-A3B5170ECEA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27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02ED-3FD2-4D57-8643-53F0D05291A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05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781F-04CC-4679-9677-88FA1FD94B26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075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BB16-6924-49F9-9ABC-A3E181CE644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291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CD42-A5B1-4B82-812F-486ABDEB1A4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830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04DF-0FC9-423F-ACDB-FF3B77B46B67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785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AC58-0687-449B-9950-A055728C52A8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55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4F8B-1CB5-4288-BAD0-A134DEAEE84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29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F1C1-4C1A-41E7-ABD1-51618DFBBB7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0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2-1211-43B8-A9F4-271E8584443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D5BFA17-1401-41D3-9F1B-EDE38CDAC93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34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DD820F15-0104-4C83-9B58-72E52DC355F2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396-9C6F-4C4B-849E-E4CE517AF25A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493C-A81B-4F0A-BA4C-E2491160C035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A317-88C7-40AC-8BA0-B32711B9C7CE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837-7B87-47F7-A66D-8FE1836B827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6FC7-3661-481D-AF03-82BD13D25E3D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D1-FB12-4366-AE51-9AF6C609725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9DE80F41-026F-47CA-9AFC-2080C84415D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C74715BE-936F-4B76-A1B9-012A9A57240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E593-5495-4276-BAA4-2CFA821A90CB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977E-0E3C-41FF-AC6A-53F4858937F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3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E3290F9-DAC6-4D93-87F8-CA77D1D4D27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9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AAD136-8266-4E10-AC50-A0C7AC70D4C3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1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353614-704C-4D26-A232-749E251EA5F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4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D2A9-2A6B-49C1-9E28-9EA6D6C5FDB1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8252BF-B952-4E90-83B0-F61751E8F604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2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929938-48F1-4A5D-AF26-49C0017CCE50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7988F-DE7A-49EB-8B1C-E69867BA586C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wmf"/><Relationship Id="rId12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4.xml"/><Relationship Id="rId11" Type="http://schemas.openxmlformats.org/officeDocument/2006/relationships/image" Target="../media/image19.wmf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wm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175" y="1146045"/>
            <a:ext cx="9386887" cy="293067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  <a:t>PERATURAN </a:t>
            </a:r>
            <a:b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  <a:t>MENTERI PENDIDIKAN NASIONAL </a:t>
            </a:r>
            <a:r>
              <a:rPr lang="id-ID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REPUBLIK </a:t>
            </a:r>
            <a: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  <a:t>INDONESIA </a:t>
            </a:r>
            <a:b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  <a:t>NOMOR 48 TAHUN 2009 </a:t>
            </a:r>
            <a:br>
              <a:rPr lang="id-ID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 PEMBERIAN TUGAS BELAJAR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NEGERI SIPIL 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 PENDIDIKAN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313" y="4460355"/>
            <a:ext cx="8561746" cy="1208962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sz="1600" b="1" dirty="0" smtClean="0">
                <a:latin typeface="Arial" pitchFamily="34" charset="0"/>
                <a:cs typeface="Arial" pitchFamily="34" charset="0"/>
              </a:rPr>
              <a:t>materi pelatihan kepegawaian </a:t>
            </a:r>
          </a:p>
          <a:p>
            <a:pPr algn="ctr"/>
            <a:r>
              <a:rPr lang="id-ID" sz="1600" b="1" cap="none" dirty="0" smtClean="0">
                <a:latin typeface="Arial" pitchFamily="34" charset="0"/>
                <a:cs typeface="Arial" pitchFamily="34" charset="0"/>
              </a:rPr>
              <a:t>Bagian Perencanaan </a:t>
            </a:r>
            <a:r>
              <a:rPr lang="en-US" sz="1600" b="1" cap="none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id-ID" sz="1600" b="1" cap="none" dirty="0" smtClean="0">
                <a:latin typeface="Arial" pitchFamily="34" charset="0"/>
                <a:cs typeface="Arial" pitchFamily="34" charset="0"/>
              </a:rPr>
              <a:t>an Pengembangan </a:t>
            </a:r>
            <a:endParaRPr lang="en-US" sz="1600" b="1" cap="non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600" b="1" cap="none" dirty="0" smtClean="0">
                <a:latin typeface="Arial" pitchFamily="34" charset="0"/>
                <a:cs typeface="Arial" pitchFamily="34" charset="0"/>
              </a:rPr>
              <a:t>Biro</a:t>
            </a:r>
            <a:r>
              <a:rPr lang="en-US" sz="16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none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16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none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16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none" dirty="0" err="1" smtClean="0">
                <a:latin typeface="Arial" pitchFamily="34" charset="0"/>
                <a:cs typeface="Arial" pitchFamily="34" charset="0"/>
              </a:rPr>
              <a:t>Manusia</a:t>
            </a:r>
            <a:endParaRPr lang="id-ID" sz="1600" b="1" cap="non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600" b="1" dirty="0" smtClean="0">
                <a:latin typeface="Arial" pitchFamily="34" charset="0"/>
                <a:cs typeface="Arial" pitchFamily="34" charset="0"/>
              </a:rPr>
              <a:t>KEMENTERIAN RISET, TEKNOLOGI, DAN PENDIDIKAN TINGGI</a:t>
            </a:r>
            <a:endParaRPr lang="id-ID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istekDikti.jpg (585×55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444" y="271462"/>
            <a:ext cx="6450725" cy="1007592"/>
          </a:xfrm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id-ID" b="1" dirty="0" smtClean="0"/>
              <a:t>PERUNTUKAN BIAYA TB: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82" y="1853248"/>
            <a:ext cx="10590149" cy="4195481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d-ID" b="1" dirty="0" smtClean="0"/>
              <a:t>perjalanan </a:t>
            </a:r>
            <a:r>
              <a:rPr lang="id-ID" b="1" dirty="0"/>
              <a:t>pergi pulang </a:t>
            </a:r>
            <a:r>
              <a:rPr lang="id-ID" b="1" dirty="0" smtClean="0"/>
              <a:t>ke dan </a:t>
            </a:r>
            <a:r>
              <a:rPr lang="id-ID" b="1" dirty="0"/>
              <a:t>dari tempat tugas belajar; </a:t>
            </a:r>
            <a:endParaRPr lang="id-ID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id-ID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b="1" dirty="0" smtClean="0"/>
              <a:t>tunjangan  </a:t>
            </a:r>
            <a:r>
              <a:rPr lang="id-ID" b="1" dirty="0"/>
              <a:t>selama  melaksanakan  tugas  </a:t>
            </a:r>
            <a:r>
              <a:rPr lang="id-ID" b="1" dirty="0" smtClean="0"/>
              <a:t>belajar  </a:t>
            </a:r>
            <a:r>
              <a:rPr lang="id-ID" b="1" dirty="0"/>
              <a:t>kepada  pegawai  pelajar  dan  </a:t>
            </a:r>
            <a:r>
              <a:rPr lang="id-ID" b="1" dirty="0" smtClean="0">
                <a:solidFill>
                  <a:srgbClr val="FF0000"/>
                </a:solidFill>
              </a:rPr>
              <a:t>tunjangan  </a:t>
            </a:r>
            <a:r>
              <a:rPr lang="id-ID" b="1" dirty="0">
                <a:solidFill>
                  <a:srgbClr val="FF0000"/>
                </a:solidFill>
              </a:rPr>
              <a:t>kepada  keluarga</a:t>
            </a:r>
            <a:r>
              <a:rPr lang="id-ID" b="1" dirty="0"/>
              <a:t>  yang  </a:t>
            </a:r>
            <a:r>
              <a:rPr lang="id-ID" b="1" dirty="0" smtClean="0"/>
              <a:t>ditinggalkan  </a:t>
            </a:r>
            <a:r>
              <a:rPr lang="id-ID" b="1" dirty="0"/>
              <a:t>sesuai  peraturan  </a:t>
            </a:r>
            <a:r>
              <a:rPr lang="id-ID" b="1" dirty="0" smtClean="0"/>
              <a:t>perundang-undangan</a:t>
            </a:r>
            <a:r>
              <a:rPr lang="id-ID" b="1" dirty="0"/>
              <a:t>;  </a:t>
            </a:r>
            <a:endParaRPr lang="id-ID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id-ID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b="1" dirty="0" smtClean="0"/>
              <a:t>alat </a:t>
            </a:r>
            <a:r>
              <a:rPr lang="id-ID" b="1" dirty="0"/>
              <a:t>pelajaran, buku atau referensi lain;  </a:t>
            </a:r>
            <a:endParaRPr lang="id-ID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id-ID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b="1" dirty="0" smtClean="0"/>
              <a:t>uang </a:t>
            </a:r>
            <a:r>
              <a:rPr lang="id-ID" b="1" dirty="0"/>
              <a:t>kuliah, ujian, penelitian, </a:t>
            </a:r>
            <a:r>
              <a:rPr lang="id-ID" b="1" dirty="0" smtClean="0"/>
              <a:t>seminar </a:t>
            </a:r>
            <a:r>
              <a:rPr lang="id-ID" b="1" dirty="0"/>
              <a:t>dan </a:t>
            </a:r>
            <a:r>
              <a:rPr lang="id-ID" b="1" dirty="0" smtClean="0"/>
              <a:t>studi </a:t>
            </a:r>
            <a:r>
              <a:rPr lang="id-ID" b="1" dirty="0"/>
              <a:t>tur yang wajib; </a:t>
            </a:r>
            <a:endParaRPr lang="id-ID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id-ID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b="1" dirty="0" smtClean="0"/>
              <a:t>pengobatan </a:t>
            </a:r>
            <a:r>
              <a:rPr lang="id-ID" b="1" dirty="0"/>
              <a:t>dan perawatan </a:t>
            </a:r>
            <a:r>
              <a:rPr lang="id-ID" b="1" dirty="0" smtClean="0"/>
              <a:t>kesehatan </a:t>
            </a:r>
            <a:r>
              <a:rPr lang="id-ID" b="1" dirty="0"/>
              <a:t>yang layak ditanggung.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4600" y="6269553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11 ayat (1)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948" y="409856"/>
            <a:ext cx="7876409" cy="720989"/>
          </a:xfrm>
          <a:solidFill>
            <a:srgbClr val="002060"/>
          </a:solidFill>
        </p:spPr>
        <p:txBody>
          <a:bodyPr/>
          <a:lstStyle/>
          <a:p>
            <a:r>
              <a:rPr lang="id-ID" sz="2800" b="1" dirty="0" smtClean="0"/>
              <a:t>BESARNYA TUNJANGAN KEPADA KELUARGA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74455" cy="370643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just"/>
            <a:r>
              <a:rPr lang="id-ID" sz="2400" b="1" dirty="0"/>
              <a:t>100%  (seratus  persen)  dari  gaji  bersih  pegawai  </a:t>
            </a:r>
            <a:r>
              <a:rPr lang="id-ID" sz="2400" b="1" dirty="0" smtClean="0"/>
              <a:t>pelajar   </a:t>
            </a:r>
            <a:r>
              <a:rPr lang="id-ID" sz="2400" b="1" dirty="0"/>
              <a:t>atau  100%  (seratus  </a:t>
            </a:r>
            <a:r>
              <a:rPr lang="id-ID" sz="2400" b="1" dirty="0" smtClean="0"/>
              <a:t>persen</a:t>
            </a:r>
            <a:r>
              <a:rPr lang="id-ID" sz="2400" b="1" dirty="0"/>
              <a:t>) dari satu gaji bersih yang </a:t>
            </a:r>
            <a:r>
              <a:rPr lang="id-ID" sz="2400" b="1" dirty="0" smtClean="0"/>
              <a:t>tertinggi </a:t>
            </a:r>
            <a:r>
              <a:rPr lang="id-ID" sz="2400" b="1" dirty="0"/>
              <a:t>pegawai pelajar </a:t>
            </a:r>
            <a:r>
              <a:rPr lang="id-ID" sz="2400" b="1" dirty="0" smtClean="0"/>
              <a:t>suami </a:t>
            </a:r>
            <a:r>
              <a:rPr lang="id-ID" sz="2400" b="1" dirty="0"/>
              <a:t>isteri apabila </a:t>
            </a:r>
            <a:r>
              <a:rPr lang="id-ID" sz="2400" b="1" dirty="0" smtClean="0"/>
              <a:t>kedua-duanya </a:t>
            </a:r>
            <a:r>
              <a:rPr lang="id-ID" sz="2400" b="1" dirty="0"/>
              <a:t>mendapat tugas belajar; atau </a:t>
            </a:r>
            <a:endParaRPr lang="id-ID" sz="2400" b="1" dirty="0" smtClean="0"/>
          </a:p>
          <a:p>
            <a:pPr algn="just"/>
            <a:endParaRPr lang="id-ID" sz="2400" b="1" dirty="0"/>
          </a:p>
          <a:p>
            <a:pPr algn="just"/>
            <a:r>
              <a:rPr lang="id-ID" sz="2400" b="1" dirty="0" smtClean="0"/>
              <a:t>50</a:t>
            </a:r>
            <a:r>
              <a:rPr lang="id-ID" sz="2400" b="1" dirty="0"/>
              <a:t>%  (lima  puluh  persen)  </a:t>
            </a:r>
            <a:r>
              <a:rPr lang="id-ID" sz="2400" b="1" dirty="0" smtClean="0"/>
              <a:t>dari  </a:t>
            </a:r>
            <a:r>
              <a:rPr lang="id-ID" sz="2400" b="1" dirty="0"/>
              <a:t>gaji  bersih  pegawai  pelajar  yang  bujangan  atau  </a:t>
            </a:r>
            <a:r>
              <a:rPr lang="id-ID" sz="2400" b="1" dirty="0" smtClean="0"/>
              <a:t>yang </a:t>
            </a:r>
            <a:r>
              <a:rPr lang="id-ID" sz="2400" b="1" dirty="0"/>
              <a:t>kawin dan tidak menjadi </a:t>
            </a:r>
            <a:r>
              <a:rPr lang="id-ID" sz="2400" b="1" dirty="0" smtClean="0"/>
              <a:t>pencari </a:t>
            </a:r>
            <a:r>
              <a:rPr lang="id-ID" sz="2400" b="1" dirty="0"/>
              <a:t>nafkah untuk keluarganya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9007" y="6127531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11 ayat (3)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15" y="375310"/>
            <a:ext cx="8118523" cy="720989"/>
          </a:xfrm>
          <a:solidFill>
            <a:srgbClr val="FFFF00"/>
          </a:solidFill>
        </p:spPr>
        <p:txBody>
          <a:bodyPr/>
          <a:lstStyle/>
          <a:p>
            <a:r>
              <a:rPr lang="id-ID" sz="3600" b="1" dirty="0" smtClean="0">
                <a:solidFill>
                  <a:schemeClr val="bg2"/>
                </a:solidFill>
              </a:rPr>
              <a:t>Persyaratan calon pegawai pelajar</a:t>
            </a:r>
            <a:endParaRPr lang="id-ID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693" y="1443039"/>
            <a:ext cx="10388103" cy="4897271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002060"/>
                </a:solidFill>
              </a:rPr>
              <a:t>PNS </a:t>
            </a:r>
            <a:r>
              <a:rPr lang="id-ID" sz="1800" b="1" dirty="0">
                <a:solidFill>
                  <a:srgbClr val="002060"/>
                </a:solidFill>
              </a:rPr>
              <a:t>dan PNS dpk di lingkungan Departemen;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002060"/>
                </a:solidFill>
              </a:rPr>
              <a:t>sehat </a:t>
            </a:r>
            <a:r>
              <a:rPr lang="id-ID" sz="1800" b="1" dirty="0">
                <a:solidFill>
                  <a:srgbClr val="002060"/>
                </a:solidFill>
              </a:rPr>
              <a:t>jasmani dan rohani;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002060"/>
                </a:solidFill>
              </a:rPr>
              <a:t>Daftar </a:t>
            </a:r>
            <a:r>
              <a:rPr lang="id-ID" sz="1800" b="1" dirty="0">
                <a:solidFill>
                  <a:srgbClr val="002060"/>
                </a:solidFill>
              </a:rPr>
              <a:t>penilaian pelaksanaan pekerjaan (</a:t>
            </a:r>
            <a:r>
              <a:rPr lang="id-ID" sz="1800" b="1" dirty="0" smtClean="0">
                <a:solidFill>
                  <a:srgbClr val="002060"/>
                </a:solidFill>
              </a:rPr>
              <a:t>DP3) </a:t>
            </a:r>
            <a:r>
              <a:rPr lang="id-ID" sz="1800" b="1" dirty="0">
                <a:solidFill>
                  <a:srgbClr val="002060"/>
                </a:solidFill>
              </a:rPr>
              <a:t>minimal 2 (dua) tahun terakhir </a:t>
            </a:r>
            <a:r>
              <a:rPr lang="id-ID" sz="1800" b="1" dirty="0" smtClean="0">
                <a:solidFill>
                  <a:srgbClr val="002060"/>
                </a:solidFill>
              </a:rPr>
              <a:t>bernilai </a:t>
            </a:r>
            <a:r>
              <a:rPr lang="id-ID" sz="1800" b="1" dirty="0">
                <a:solidFill>
                  <a:srgbClr val="002060"/>
                </a:solidFill>
              </a:rPr>
              <a:t>baik;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002060"/>
                </a:solidFill>
              </a:rPr>
              <a:t>mendapat </a:t>
            </a:r>
            <a:r>
              <a:rPr lang="id-ID" sz="1800" b="1" dirty="0">
                <a:solidFill>
                  <a:srgbClr val="002060"/>
                </a:solidFill>
              </a:rPr>
              <a:t>rekomendasi dari </a:t>
            </a:r>
            <a:r>
              <a:rPr lang="id-ID" sz="1800" b="1" dirty="0" smtClean="0">
                <a:solidFill>
                  <a:srgbClr val="002060"/>
                </a:solidFill>
              </a:rPr>
              <a:t>pimpinan </a:t>
            </a:r>
            <a:r>
              <a:rPr lang="id-ID" sz="1800" b="1" dirty="0">
                <a:solidFill>
                  <a:srgbClr val="002060"/>
                </a:solidFill>
              </a:rPr>
              <a:t>unit kerja;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002060"/>
                </a:solidFill>
              </a:rPr>
              <a:t>lulus   </a:t>
            </a:r>
            <a:r>
              <a:rPr lang="id-ID" sz="1800" b="1" dirty="0">
                <a:solidFill>
                  <a:srgbClr val="002060"/>
                </a:solidFill>
              </a:rPr>
              <a:t>seleksi/tes   yang   diwajibkan   untuk   program   tugas   belajar </a:t>
            </a:r>
            <a:r>
              <a:rPr lang="id-ID" sz="1800" b="1" dirty="0" smtClean="0">
                <a:solidFill>
                  <a:srgbClr val="002060"/>
                </a:solidFill>
              </a:rPr>
              <a:t>atau   rekomendasi </a:t>
            </a:r>
            <a:r>
              <a:rPr lang="id-ID" sz="1800" b="1" dirty="0">
                <a:solidFill>
                  <a:srgbClr val="002060"/>
                </a:solidFill>
              </a:rPr>
              <a:t>dari perguruan tinggi </a:t>
            </a:r>
            <a:r>
              <a:rPr lang="id-ID" sz="1800" b="1" dirty="0" smtClean="0">
                <a:solidFill>
                  <a:srgbClr val="002060"/>
                </a:solidFill>
              </a:rPr>
              <a:t>tempat </a:t>
            </a:r>
            <a:r>
              <a:rPr lang="id-ID" sz="1800" b="1" dirty="0">
                <a:solidFill>
                  <a:srgbClr val="002060"/>
                </a:solidFill>
              </a:rPr>
              <a:t>tugas belajar dilaksanakan;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>
                <a:solidFill>
                  <a:srgbClr val="002060"/>
                </a:solidFill>
              </a:rPr>
              <a:t>menandatangani perjanjian tugas belajar;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>
                <a:solidFill>
                  <a:srgbClr val="002060"/>
                </a:solidFill>
              </a:rPr>
              <a:t>adanya jaminan pembiayaan tugas </a:t>
            </a:r>
            <a:r>
              <a:rPr lang="id-ID" sz="1800" b="1" dirty="0" smtClean="0">
                <a:solidFill>
                  <a:srgbClr val="002060"/>
                </a:solidFill>
              </a:rPr>
              <a:t>belajar;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>
                <a:solidFill>
                  <a:srgbClr val="002060"/>
                </a:solidFill>
              </a:rPr>
              <a:t>mendapat  persetujuan  Sekretariat  </a:t>
            </a:r>
            <a:r>
              <a:rPr lang="id-ID" sz="1800" b="1" dirty="0" smtClean="0">
                <a:solidFill>
                  <a:srgbClr val="002060"/>
                </a:solidFill>
              </a:rPr>
              <a:t>Negara  </a:t>
            </a:r>
            <a:r>
              <a:rPr lang="id-ID" sz="1800" b="1" dirty="0">
                <a:solidFill>
                  <a:srgbClr val="002060"/>
                </a:solidFill>
              </a:rPr>
              <a:t>Republik  Indonesia  untuk  tugas </a:t>
            </a:r>
            <a:r>
              <a:rPr lang="id-ID" sz="1800" b="1" dirty="0" smtClean="0">
                <a:solidFill>
                  <a:srgbClr val="002060"/>
                </a:solidFill>
              </a:rPr>
              <a:t>belajar </a:t>
            </a:r>
            <a:r>
              <a:rPr lang="id-ID" sz="1800" b="1" dirty="0">
                <a:solidFill>
                  <a:srgbClr val="002060"/>
                </a:solidFill>
              </a:rPr>
              <a:t>ke luar negeri;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800" b="1" dirty="0">
                <a:solidFill>
                  <a:srgbClr val="002060"/>
                </a:solidFill>
              </a:rPr>
              <a:t>mendapat  rekomendasi  dari  atasan  </a:t>
            </a:r>
            <a:r>
              <a:rPr lang="id-ID" sz="1800" b="1" dirty="0" smtClean="0">
                <a:solidFill>
                  <a:srgbClr val="002060"/>
                </a:solidFill>
              </a:rPr>
              <a:t>langsung  </a:t>
            </a:r>
            <a:r>
              <a:rPr lang="id-ID" sz="1800" b="1" dirty="0">
                <a:solidFill>
                  <a:srgbClr val="002060"/>
                </a:solidFill>
              </a:rPr>
              <a:t>mengenai  bidang  studi  yang  </a:t>
            </a:r>
            <a:r>
              <a:rPr lang="id-ID" sz="1800" b="1" dirty="0" smtClean="0">
                <a:solidFill>
                  <a:srgbClr val="002060"/>
                </a:solidFill>
              </a:rPr>
              <a:t>akan  </a:t>
            </a:r>
            <a:r>
              <a:rPr lang="id-ID" sz="1800" b="1" dirty="0">
                <a:solidFill>
                  <a:srgbClr val="002060"/>
                </a:solidFill>
              </a:rPr>
              <a:t>ditempuh  sesuai  dengan  tugas  </a:t>
            </a:r>
            <a:r>
              <a:rPr lang="id-ID" sz="1800" b="1" dirty="0" smtClean="0">
                <a:solidFill>
                  <a:srgbClr val="002060"/>
                </a:solidFill>
              </a:rPr>
              <a:t>pekerjaannya  </a:t>
            </a:r>
            <a:r>
              <a:rPr lang="id-ID" sz="1800" b="1" dirty="0">
                <a:solidFill>
                  <a:srgbClr val="002060"/>
                </a:solidFill>
              </a:rPr>
              <a:t>bagi    tenaga  fungsional </a:t>
            </a:r>
            <a:r>
              <a:rPr lang="id-ID" sz="1800" b="1" dirty="0" smtClean="0">
                <a:solidFill>
                  <a:srgbClr val="002060"/>
                </a:solidFill>
              </a:rPr>
              <a:t>umum</a:t>
            </a:r>
            <a:r>
              <a:rPr lang="id-ID" sz="1800" b="1" dirty="0">
                <a:solidFill>
                  <a:srgbClr val="002060"/>
                </a:solidFill>
              </a:rPr>
              <a:t>, </a:t>
            </a:r>
            <a:r>
              <a:rPr lang="id-ID" sz="1800" b="1" dirty="0" smtClean="0">
                <a:solidFill>
                  <a:srgbClr val="002060"/>
                </a:solidFill>
              </a:rPr>
              <a:t>struktural  </a:t>
            </a:r>
            <a:r>
              <a:rPr lang="id-ID" sz="1800" b="1" dirty="0">
                <a:solidFill>
                  <a:srgbClr val="002060"/>
                </a:solidFill>
              </a:rPr>
              <a:t>atau bidang </a:t>
            </a:r>
            <a:r>
              <a:rPr lang="id-ID" sz="1800" b="1" dirty="0" smtClean="0">
                <a:solidFill>
                  <a:srgbClr val="002060"/>
                </a:solidFill>
              </a:rPr>
              <a:t>studi </a:t>
            </a:r>
            <a:r>
              <a:rPr lang="id-ID" sz="1800" b="1" dirty="0">
                <a:solidFill>
                  <a:srgbClr val="002060"/>
                </a:solidFill>
              </a:rPr>
              <a:t>linier bagi tenaga fungsional;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2788" y="647223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12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560" y="417820"/>
            <a:ext cx="7255943" cy="503723"/>
          </a:xfrm>
          <a:solidFill>
            <a:srgbClr val="FFFF00"/>
          </a:solidFill>
        </p:spPr>
        <p:txBody>
          <a:bodyPr/>
          <a:lstStyle/>
          <a:p>
            <a:r>
              <a:rPr lang="id-ID" sz="2400" b="1" dirty="0">
                <a:solidFill>
                  <a:schemeClr val="bg2"/>
                </a:solidFill>
              </a:rPr>
              <a:t>Persyaratan calon pegawai </a:t>
            </a:r>
            <a:r>
              <a:rPr lang="id-ID" sz="2400" b="1" dirty="0" smtClean="0">
                <a:solidFill>
                  <a:schemeClr val="bg2"/>
                </a:solidFill>
              </a:rPr>
              <a:t>pelajar (lanjutan)</a:t>
            </a:r>
            <a:endParaRPr lang="id-ID" sz="24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566" y="1285876"/>
            <a:ext cx="10850072" cy="5367385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002060"/>
                </a:solidFill>
              </a:rPr>
              <a:t>j. tidak </a:t>
            </a:r>
            <a:r>
              <a:rPr lang="id-ID" b="1" dirty="0">
                <a:solidFill>
                  <a:srgbClr val="002060"/>
                </a:solidFill>
              </a:rPr>
              <a:t>sedang: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menjalani </a:t>
            </a:r>
            <a:r>
              <a:rPr lang="id-ID" b="1" dirty="0">
                <a:solidFill>
                  <a:srgbClr val="002060"/>
                </a:solidFill>
              </a:rPr>
              <a:t>cuti </a:t>
            </a:r>
            <a:r>
              <a:rPr lang="id-ID" b="1" dirty="0" smtClean="0">
                <a:solidFill>
                  <a:srgbClr val="002060"/>
                </a:solidFill>
              </a:rPr>
              <a:t>di  </a:t>
            </a:r>
            <a:r>
              <a:rPr lang="id-ID" b="1" dirty="0">
                <a:solidFill>
                  <a:srgbClr val="002060"/>
                </a:solidFill>
              </a:rPr>
              <a:t>luar tanggungan negara;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melaksanakan </a:t>
            </a:r>
            <a:r>
              <a:rPr lang="id-ID" b="1" dirty="0">
                <a:solidFill>
                  <a:srgbClr val="002060"/>
                </a:solidFill>
              </a:rPr>
              <a:t>tugas secara penuh di luar instansi induknya;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menjalani </a:t>
            </a:r>
            <a:r>
              <a:rPr lang="id-ID" b="1" dirty="0">
                <a:solidFill>
                  <a:srgbClr val="002060"/>
                </a:solidFill>
              </a:rPr>
              <a:t>hukuman karena melakukan tindak pidana kejahatan;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mengajukan  </a:t>
            </a:r>
            <a:r>
              <a:rPr lang="id-ID" b="1" dirty="0">
                <a:solidFill>
                  <a:srgbClr val="002060"/>
                </a:solidFill>
              </a:rPr>
              <a:t>keberatan  ke  badan  </a:t>
            </a:r>
            <a:r>
              <a:rPr lang="id-ID" b="1" dirty="0" smtClean="0">
                <a:solidFill>
                  <a:srgbClr val="002060"/>
                </a:solidFill>
              </a:rPr>
              <a:t>pertimbangan  </a:t>
            </a:r>
            <a:r>
              <a:rPr lang="id-ID" b="1" dirty="0">
                <a:solidFill>
                  <a:srgbClr val="002060"/>
                </a:solidFill>
              </a:rPr>
              <a:t>kepegawaian  (BAPEK)  </a:t>
            </a:r>
            <a:r>
              <a:rPr lang="id-ID" b="1" dirty="0" smtClean="0">
                <a:solidFill>
                  <a:srgbClr val="002060"/>
                </a:solidFill>
              </a:rPr>
              <a:t>atau  </a:t>
            </a:r>
            <a:r>
              <a:rPr lang="id-ID" b="1" dirty="0">
                <a:solidFill>
                  <a:srgbClr val="002060"/>
                </a:solidFill>
              </a:rPr>
              <a:t>upaya  hukum  (gugatan)  ke  pengadilan  terkait  dengan  penjatuhan  </a:t>
            </a:r>
            <a:r>
              <a:rPr lang="id-ID" b="1" dirty="0" smtClean="0">
                <a:solidFill>
                  <a:srgbClr val="002060"/>
                </a:solidFill>
              </a:rPr>
              <a:t>hukuman </a:t>
            </a:r>
            <a:r>
              <a:rPr lang="id-ID" b="1" dirty="0">
                <a:solidFill>
                  <a:srgbClr val="002060"/>
                </a:solidFill>
              </a:rPr>
              <a:t>disiplin;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dalam    </a:t>
            </a:r>
            <a:r>
              <a:rPr lang="id-ID" b="1" dirty="0">
                <a:solidFill>
                  <a:srgbClr val="002060"/>
                </a:solidFill>
              </a:rPr>
              <a:t>proses  penjatuhan  hukuman  disiplin  tingkat  sedang  atau  tingkat  </a:t>
            </a:r>
            <a:r>
              <a:rPr lang="id-ID" b="1" dirty="0" smtClean="0">
                <a:solidFill>
                  <a:srgbClr val="002060"/>
                </a:solidFill>
              </a:rPr>
              <a:t>berat</a:t>
            </a:r>
            <a:r>
              <a:rPr lang="id-ID" b="1" dirty="0">
                <a:solidFill>
                  <a:srgbClr val="002060"/>
                </a:solidFill>
              </a:rPr>
              <a:t>; 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menjalani </a:t>
            </a:r>
            <a:r>
              <a:rPr lang="id-ID" b="1" dirty="0">
                <a:solidFill>
                  <a:srgbClr val="002060"/>
                </a:solidFill>
              </a:rPr>
              <a:t>hukuman disiplin tingkat sedang atau tingkat berat;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dalam  </a:t>
            </a:r>
            <a:r>
              <a:rPr lang="id-ID" b="1" dirty="0">
                <a:solidFill>
                  <a:srgbClr val="002060"/>
                </a:solidFill>
              </a:rPr>
              <a:t>proses  perkara  pidana,  </a:t>
            </a:r>
            <a:r>
              <a:rPr lang="id-ID" b="1" dirty="0" smtClean="0">
                <a:solidFill>
                  <a:srgbClr val="002060"/>
                </a:solidFill>
              </a:rPr>
              <a:t>baik  </a:t>
            </a:r>
            <a:r>
              <a:rPr lang="id-ID" b="1" dirty="0">
                <a:solidFill>
                  <a:srgbClr val="002060"/>
                </a:solidFill>
              </a:rPr>
              <a:t>tindak  pidana  kejahatan  maupun  </a:t>
            </a:r>
            <a:r>
              <a:rPr lang="id-ID" b="1" dirty="0" smtClean="0">
                <a:solidFill>
                  <a:srgbClr val="002060"/>
                </a:solidFill>
              </a:rPr>
              <a:t>pelanggaran</a:t>
            </a:r>
            <a:r>
              <a:rPr lang="id-ID" b="1" dirty="0">
                <a:solidFill>
                  <a:srgbClr val="002060"/>
                </a:solidFill>
              </a:rPr>
              <a:t>;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melaksanakan </a:t>
            </a:r>
            <a:r>
              <a:rPr lang="id-ID" b="1" dirty="0">
                <a:solidFill>
                  <a:srgbClr val="002060"/>
                </a:solidFill>
              </a:rPr>
              <a:t>kewajiban ikatan </a:t>
            </a:r>
            <a:r>
              <a:rPr lang="id-ID" b="1" dirty="0" smtClean="0">
                <a:solidFill>
                  <a:srgbClr val="002060"/>
                </a:solidFill>
              </a:rPr>
              <a:t>dinas </a:t>
            </a:r>
            <a:r>
              <a:rPr lang="id-ID" b="1" dirty="0">
                <a:solidFill>
                  <a:srgbClr val="002060"/>
                </a:solidFill>
              </a:rPr>
              <a:t>setelah tugas belajar; dan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melaksanakan     pendidikan </a:t>
            </a:r>
            <a:r>
              <a:rPr lang="id-ID" b="1" dirty="0">
                <a:solidFill>
                  <a:srgbClr val="002060"/>
                </a:solidFill>
              </a:rPr>
              <a:t>dan pelatihan penjenjangan;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lvl="1" indent="53975">
              <a:buNone/>
            </a:pPr>
            <a:r>
              <a:rPr lang="id-ID" b="1" dirty="0" smtClean="0">
                <a:solidFill>
                  <a:srgbClr val="002060"/>
                </a:solidFill>
              </a:rPr>
              <a:t>k. Tidak pernah: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>
                <a:solidFill>
                  <a:srgbClr val="002060"/>
                </a:solidFill>
              </a:rPr>
              <a:t>gagal dalam tugas belajar yang </a:t>
            </a:r>
            <a:r>
              <a:rPr lang="id-ID" b="1" dirty="0" smtClean="0">
                <a:solidFill>
                  <a:srgbClr val="002060"/>
                </a:solidFill>
              </a:rPr>
              <a:t>disebabkan </a:t>
            </a:r>
            <a:r>
              <a:rPr lang="id-ID" b="1" dirty="0">
                <a:solidFill>
                  <a:srgbClr val="002060"/>
                </a:solidFill>
              </a:rPr>
              <a:t>oleh </a:t>
            </a:r>
            <a:r>
              <a:rPr lang="id-ID" b="1" dirty="0" smtClean="0">
                <a:solidFill>
                  <a:srgbClr val="002060"/>
                </a:solidFill>
              </a:rPr>
              <a:t>kelalaiannya</a:t>
            </a:r>
            <a:r>
              <a:rPr lang="id-ID" b="1" dirty="0">
                <a:solidFill>
                  <a:srgbClr val="002060"/>
                </a:solidFill>
              </a:rPr>
              <a:t>; dan </a:t>
            </a:r>
          </a:p>
          <a:p>
            <a:pPr marL="857250" lvl="1" indent="-457200">
              <a:buFont typeface="+mj-lt"/>
              <a:buAutoNum type="arabicParenR"/>
            </a:pPr>
            <a:r>
              <a:rPr lang="id-ID" b="1" dirty="0" smtClean="0">
                <a:solidFill>
                  <a:srgbClr val="002060"/>
                </a:solidFill>
              </a:rPr>
              <a:t>dibatalkan </a:t>
            </a:r>
            <a:r>
              <a:rPr lang="id-ID" b="1" dirty="0">
                <a:solidFill>
                  <a:srgbClr val="002060"/>
                </a:solidFill>
              </a:rPr>
              <a:t>mengikuti </a:t>
            </a:r>
            <a:r>
              <a:rPr lang="id-ID" b="1" dirty="0" smtClean="0">
                <a:solidFill>
                  <a:srgbClr val="002060"/>
                </a:solidFill>
              </a:rPr>
              <a:t>tugas </a:t>
            </a:r>
            <a:r>
              <a:rPr lang="id-ID" b="1" dirty="0">
                <a:solidFill>
                  <a:srgbClr val="002060"/>
                </a:solidFill>
              </a:rPr>
              <a:t>belajar karena kesalahannya. </a:t>
            </a:r>
            <a:endParaRPr lang="id-ID" b="1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13" y="769425"/>
            <a:ext cx="8390925" cy="802200"/>
          </a:xfrm>
          <a:solidFill>
            <a:srgbClr val="FF0000"/>
          </a:solidFill>
        </p:spPr>
        <p:txBody>
          <a:bodyPr/>
          <a:lstStyle/>
          <a:p>
            <a:r>
              <a:rPr lang="id-ID" sz="3200" b="1" dirty="0" smtClean="0"/>
              <a:t>BATAS USIA MAKSIMAL PEGAWAI PELAJAR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24334"/>
            <a:ext cx="8946541" cy="432406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d-ID" sz="2800" b="1" dirty="0"/>
              <a:t>25 tahun untuk Diploma I/sederajat; 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800" b="1" dirty="0" smtClean="0"/>
              <a:t>25 </a:t>
            </a:r>
            <a:r>
              <a:rPr lang="id-ID" sz="2800" b="1" dirty="0"/>
              <a:t>tahun untuk Diploma </a:t>
            </a:r>
            <a:r>
              <a:rPr lang="id-ID" sz="2800" b="1" dirty="0" smtClean="0"/>
              <a:t>II/sederajat</a:t>
            </a:r>
            <a:r>
              <a:rPr lang="id-ID" sz="2800" b="1" dirty="0"/>
              <a:t>;               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800" b="1" dirty="0" smtClean="0"/>
              <a:t>25 tahun </a:t>
            </a:r>
            <a:r>
              <a:rPr lang="id-ID" sz="2800" b="1" dirty="0"/>
              <a:t>untuk Diploma </a:t>
            </a:r>
            <a:r>
              <a:rPr lang="id-ID" sz="2800" b="1" dirty="0" smtClean="0"/>
              <a:t>III/sederajat</a:t>
            </a:r>
            <a:r>
              <a:rPr lang="id-ID" sz="2800" b="1" dirty="0"/>
              <a:t>;             </a:t>
            </a:r>
            <a:endParaRPr lang="id-ID" sz="2800" b="1" dirty="0" smtClean="0"/>
          </a:p>
          <a:p>
            <a:pPr marL="457200" indent="-457200">
              <a:buFont typeface="+mj-lt"/>
              <a:buAutoNum type="alphaLcPeriod"/>
            </a:pPr>
            <a:r>
              <a:rPr lang="id-ID" sz="2800" b="1" dirty="0" smtClean="0"/>
              <a:t>25 </a:t>
            </a:r>
            <a:r>
              <a:rPr lang="id-ID" sz="2800" b="1" dirty="0"/>
              <a:t>tahun untuk Sarjana atau Diploma </a:t>
            </a:r>
            <a:r>
              <a:rPr lang="id-ID" sz="2800" b="1" dirty="0" smtClean="0"/>
              <a:t>IV;                        </a:t>
            </a:r>
            <a:endParaRPr lang="id-ID" sz="2800" b="1" dirty="0"/>
          </a:p>
          <a:p>
            <a:pPr marL="457200" indent="-457200">
              <a:buFont typeface="+mj-lt"/>
              <a:buAutoNum type="alphaLcPeriod"/>
            </a:pPr>
            <a:r>
              <a:rPr lang="id-ID" sz="2800" b="1" dirty="0" smtClean="0"/>
              <a:t>37 </a:t>
            </a:r>
            <a:r>
              <a:rPr lang="id-ID" sz="2800" b="1" dirty="0"/>
              <a:t>tahun untuk Magister atau yang setara;                         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800" b="1" dirty="0" smtClean="0"/>
              <a:t>40 </a:t>
            </a:r>
            <a:r>
              <a:rPr lang="id-ID" sz="2800" b="1" dirty="0"/>
              <a:t>tahun untuk </a:t>
            </a:r>
            <a:r>
              <a:rPr lang="id-ID" sz="2800" b="1" dirty="0" smtClean="0"/>
              <a:t>Doktor</a:t>
            </a:r>
            <a:endParaRPr lang="id-ID" sz="2800" b="1" dirty="0"/>
          </a:p>
        </p:txBody>
      </p:sp>
      <p:sp>
        <p:nvSpPr>
          <p:cNvPr id="4" name="Rectangle 3"/>
          <p:cNvSpPr/>
          <p:nvPr/>
        </p:nvSpPr>
        <p:spPr>
          <a:xfrm rot="17349628">
            <a:off x="7134356" y="2788143"/>
            <a:ext cx="6565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Program spesialis/profesi??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9900" y="639877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13</a:t>
            </a:r>
            <a:endParaRPr lang="en-US" dirty="0"/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16" y="375310"/>
            <a:ext cx="7860048" cy="54948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id-ID" sz="2800" b="1" dirty="0" smtClean="0">
                <a:solidFill>
                  <a:schemeClr val="bg2"/>
                </a:solidFill>
              </a:rPr>
              <a:t>Persyaratan calon pegawai tugas belajar *)</a:t>
            </a:r>
            <a:endParaRPr lang="id-ID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129" y="1162484"/>
            <a:ext cx="10388103" cy="5082452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PNS, dengan masa kerja paling kurang 1 tahun sejak diangkat sebagai </a:t>
            </a:r>
            <a:r>
              <a:rPr lang="id-ID" b="1" dirty="0"/>
              <a:t>PNS </a:t>
            </a:r>
            <a:r>
              <a:rPr lang="id-ID" b="1" dirty="0" smtClean="0"/>
              <a:t>(untuk bidang ilmu yang langka dapat diberikan sejak diangkat sebagai PNS)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Bidang ilmu sesuai dengan persyaratan jabatan yang ditetapkan berdasarkan analisis jabatan dan/atau program perencanaan dan pengembangan SDM (HCDP);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program </a:t>
            </a:r>
            <a:r>
              <a:rPr lang="id-ID" b="1" dirty="0"/>
              <a:t>studi yang diikuti terakreditasi minimal </a:t>
            </a:r>
            <a:r>
              <a:rPr lang="id-ID" b="1" dirty="0" smtClean="0"/>
              <a:t>B;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Dibebaskan sementara dari jabatan fungsional/diberhentikan dari jabatan struktural (JPT, administrator, pengawas)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Setiap unsur penilaian prestasi kerja paling kurang bernilai baik dalam 1 (satu) tahun terakhir;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Tidak sedang menajalani hukuman disiplin tingkat sedang atau berat;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Tidak sedang menjalani pemberhentian sementara sebagai PNS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b="1" dirty="0" smtClean="0"/>
              <a:t>Usia :</a:t>
            </a:r>
          </a:p>
          <a:p>
            <a:pPr marL="457200" indent="-457200" algn="just">
              <a:buFont typeface="+mj-lt"/>
              <a:buAutoNum type="alphaLcPeriod"/>
            </a:pPr>
            <a:endParaRPr lang="id-ID" b="1" dirty="0"/>
          </a:p>
          <a:p>
            <a:pPr marL="457200" indent="-457200" algn="just">
              <a:buFont typeface="+mj-lt"/>
              <a:buAutoNum type="alphaLcPeriod"/>
            </a:pPr>
            <a:endParaRPr lang="id-ID" b="1" dirty="0"/>
          </a:p>
          <a:p>
            <a:pPr marL="457200" indent="-457200" algn="just">
              <a:buFont typeface="+mj-lt"/>
              <a:buAutoNum type="alphaLcPeriod"/>
            </a:pPr>
            <a:endParaRPr lang="id-ID" b="1" dirty="0"/>
          </a:p>
          <a:p>
            <a:pPr marL="457200" indent="-457200" algn="just">
              <a:buFont typeface="+mj-lt"/>
              <a:buAutoNum type="alphaLcPeriod"/>
            </a:pPr>
            <a:endParaRPr lang="id-ID" b="1" dirty="0" smtClean="0"/>
          </a:p>
          <a:p>
            <a:pPr marL="0" indent="0" algn="just">
              <a:buNone/>
            </a:pPr>
            <a:r>
              <a:rPr lang="id-ID" b="1" dirty="0" smtClean="0"/>
              <a:t> </a:t>
            </a:r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73238" y="4272222"/>
          <a:ext cx="9365817" cy="1784985"/>
        </p:xfrm>
        <a:graphic>
          <a:graphicData uri="http://schemas.openxmlformats.org/drawingml/2006/table">
            <a:tbl>
              <a:tblPr/>
              <a:tblGrid>
                <a:gridCol w="906569"/>
                <a:gridCol w="4283592"/>
                <a:gridCol w="2087828"/>
                <a:gridCol w="2087828"/>
              </a:tblGrid>
              <a:tr h="2026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STUDI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 (tahun)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0261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PENETAPAN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PENGECUALIAN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1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DI, DII, DIII, S1 atau yang setara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 45 tahun</a:t>
                      </a:r>
                      <a:r>
                        <a:rPr lang="id-ID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khusus Guru sd tahun 2015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atau yang setara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 50 tahun khusus</a:t>
                      </a:r>
                      <a:r>
                        <a:rPr lang="id-ID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dosen sd tahun 2015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 atau yang setara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 50 tahun khusus dosen, sd tahun 2015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52955" y="6337155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*) sesuai SE MENPANRB 04 TAHUN 2013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575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786" y="857252"/>
            <a:ext cx="6269039" cy="81903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d-ID" sz="3200" b="1" dirty="0" smtClean="0">
                <a:solidFill>
                  <a:schemeClr val="accent5">
                    <a:lumMod val="50000"/>
                  </a:schemeClr>
                </a:solidFill>
              </a:rPr>
              <a:t>Hak Pegawai Pelajar</a:t>
            </a:r>
            <a:endParaRPr lang="id-ID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456" y="2289176"/>
            <a:ext cx="10515875" cy="3571298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Hak pegawai pelajar adalah: </a:t>
            </a:r>
          </a:p>
          <a:p>
            <a:pPr marL="0" indent="0">
              <a:buNone/>
            </a:pPr>
            <a:r>
              <a:rPr lang="id-ID" sz="2400" b="1" dirty="0"/>
              <a:t>a.  mendapat biaya tugas belajar; </a:t>
            </a:r>
          </a:p>
          <a:p>
            <a:pPr marL="0" indent="0">
              <a:buNone/>
            </a:pPr>
            <a:r>
              <a:rPr lang="id-ID" sz="2400" b="1" dirty="0"/>
              <a:t>b.  mendapat kenaikan pangkat; </a:t>
            </a:r>
          </a:p>
          <a:p>
            <a:pPr marL="0" indent="0">
              <a:buNone/>
            </a:pPr>
            <a:r>
              <a:rPr lang="id-ID" sz="2400" b="1" dirty="0"/>
              <a:t>c.   mendapat kenaikan gaji berkala; </a:t>
            </a:r>
          </a:p>
          <a:p>
            <a:pPr marL="0" indent="0">
              <a:buNone/>
            </a:pPr>
            <a:r>
              <a:rPr lang="id-ID" sz="2400" b="1" dirty="0"/>
              <a:t>d.  mendapat penilaian dalam DP3; </a:t>
            </a:r>
          </a:p>
          <a:p>
            <a:pPr marL="0" indent="0">
              <a:buNone/>
            </a:pPr>
            <a:r>
              <a:rPr lang="id-ID" sz="2400" b="1" dirty="0"/>
              <a:t>e.  mendapat tunjangan belajar; </a:t>
            </a:r>
          </a:p>
          <a:p>
            <a:pPr marL="0" indent="0">
              <a:buNone/>
            </a:pPr>
            <a:r>
              <a:rPr lang="id-ID" sz="2400" b="1" dirty="0"/>
              <a:t>f.   masa menjalani tugas belajar </a:t>
            </a:r>
            <a:r>
              <a:rPr lang="id-ID" sz="2400" b="1" dirty="0" smtClean="0"/>
              <a:t>tetap </a:t>
            </a:r>
            <a:r>
              <a:rPr lang="id-ID" sz="2400" b="1" dirty="0"/>
              <a:t>dihitung sebagai masa kerja.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1238" y="641615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14</a:t>
            </a:r>
            <a:endParaRPr lang="en-US" dirty="0"/>
          </a:p>
        </p:txBody>
      </p:sp>
      <p:pic>
        <p:nvPicPr>
          <p:cNvPr id="9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887" y="366993"/>
            <a:ext cx="3844002" cy="81652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KEWAJIBAN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93" y="1450428"/>
            <a:ext cx="11225047" cy="4797971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menyerahkan     </a:t>
            </a:r>
            <a:r>
              <a:rPr lang="id-ID" b="1" dirty="0">
                <a:solidFill>
                  <a:srgbClr val="FF0000"/>
                </a:solidFill>
              </a:rPr>
              <a:t>tugas     dan </a:t>
            </a:r>
            <a:r>
              <a:rPr lang="id-ID" b="1" dirty="0" smtClean="0">
                <a:solidFill>
                  <a:srgbClr val="FF0000"/>
                </a:solidFill>
              </a:rPr>
              <a:t> tanggung </a:t>
            </a:r>
            <a:r>
              <a:rPr lang="id-ID" b="1" dirty="0">
                <a:solidFill>
                  <a:srgbClr val="FF0000"/>
                </a:solidFill>
              </a:rPr>
              <a:t>jawab </a:t>
            </a:r>
            <a:r>
              <a:rPr lang="id-ID" b="1" dirty="0">
                <a:solidFill>
                  <a:srgbClr val="002060"/>
                </a:solidFill>
              </a:rPr>
              <a:t>sehari-hari </a:t>
            </a:r>
            <a:r>
              <a:rPr lang="id-ID" b="1" dirty="0" smtClean="0">
                <a:solidFill>
                  <a:srgbClr val="002060"/>
                </a:solidFill>
              </a:rPr>
              <a:t> kepada </a:t>
            </a:r>
            <a:r>
              <a:rPr lang="id-ID" b="1" dirty="0">
                <a:solidFill>
                  <a:srgbClr val="002060"/>
                </a:solidFill>
              </a:rPr>
              <a:t>atasan langsung </a:t>
            </a:r>
            <a:r>
              <a:rPr lang="id-ID" b="1" dirty="0" smtClean="0">
                <a:solidFill>
                  <a:srgbClr val="002060"/>
                </a:solidFill>
              </a:rPr>
              <a:t>atau </a:t>
            </a:r>
            <a:r>
              <a:rPr lang="id-ID" b="1" dirty="0">
                <a:solidFill>
                  <a:srgbClr val="002060"/>
                </a:solidFill>
              </a:rPr>
              <a:t>pejabat lain yang ditunjuk;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melaporkan     </a:t>
            </a:r>
            <a:r>
              <a:rPr lang="id-ID" b="1" dirty="0">
                <a:solidFill>
                  <a:srgbClr val="FF0000"/>
                </a:solidFill>
              </a:rPr>
              <a:t>keberadaannya</a:t>
            </a:r>
            <a:r>
              <a:rPr lang="id-ID" b="1" dirty="0">
                <a:solidFill>
                  <a:srgbClr val="002060"/>
                </a:solidFill>
              </a:rPr>
              <a:t>     </a:t>
            </a:r>
            <a:r>
              <a:rPr lang="id-ID" b="1" dirty="0" smtClean="0">
                <a:solidFill>
                  <a:srgbClr val="002060"/>
                </a:solidFill>
              </a:rPr>
              <a:t>kepada </a:t>
            </a:r>
            <a:r>
              <a:rPr lang="id-ID" b="1" dirty="0">
                <a:solidFill>
                  <a:srgbClr val="002060"/>
                </a:solidFill>
              </a:rPr>
              <a:t>Perwakilan </a:t>
            </a:r>
            <a:r>
              <a:rPr lang="id-ID" b="1" dirty="0" smtClean="0">
                <a:solidFill>
                  <a:srgbClr val="002060"/>
                </a:solidFill>
              </a:rPr>
              <a:t>Republik  </a:t>
            </a:r>
            <a:r>
              <a:rPr lang="id-ID" b="1" dirty="0">
                <a:solidFill>
                  <a:srgbClr val="002060"/>
                </a:solidFill>
              </a:rPr>
              <a:t>Indonesia di negara </a:t>
            </a:r>
            <a:r>
              <a:rPr lang="id-ID" b="1" dirty="0" smtClean="0">
                <a:solidFill>
                  <a:srgbClr val="002060"/>
                </a:solidFill>
              </a:rPr>
              <a:t>tempat </a:t>
            </a:r>
            <a:r>
              <a:rPr lang="id-ID" b="1" dirty="0">
                <a:solidFill>
                  <a:srgbClr val="002060"/>
                </a:solidFill>
              </a:rPr>
              <a:t>tugas belajar;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melaporkan </a:t>
            </a:r>
            <a:r>
              <a:rPr lang="id-ID" b="1" dirty="0">
                <a:solidFill>
                  <a:srgbClr val="FF0000"/>
                </a:solidFill>
              </a:rPr>
              <a:t>alamat </a:t>
            </a:r>
            <a:r>
              <a:rPr lang="id-ID" b="1" dirty="0" smtClean="0">
                <a:solidFill>
                  <a:srgbClr val="FF0000"/>
                </a:solidFill>
              </a:rPr>
              <a:t>lembaga </a:t>
            </a:r>
            <a:r>
              <a:rPr lang="id-ID" b="1" dirty="0">
                <a:solidFill>
                  <a:srgbClr val="FF0000"/>
                </a:solidFill>
              </a:rPr>
              <a:t>pendidikan dan tempat tinggal </a:t>
            </a:r>
            <a:r>
              <a:rPr lang="id-ID" b="1" dirty="0">
                <a:solidFill>
                  <a:srgbClr val="002060"/>
                </a:solidFill>
              </a:rPr>
              <a:t>kepada pimpinan </a:t>
            </a:r>
            <a:r>
              <a:rPr lang="id-ID" b="1" dirty="0" smtClean="0">
                <a:solidFill>
                  <a:srgbClr val="002060"/>
                </a:solidFill>
              </a:rPr>
              <a:t>Unit </a:t>
            </a:r>
            <a:r>
              <a:rPr lang="id-ID" b="1" dirty="0">
                <a:solidFill>
                  <a:srgbClr val="002060"/>
                </a:solidFill>
              </a:rPr>
              <a:t>Kerja;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melaporkan </a:t>
            </a:r>
            <a:r>
              <a:rPr lang="id-ID" b="1" dirty="0">
                <a:solidFill>
                  <a:srgbClr val="FF0000"/>
                </a:solidFill>
              </a:rPr>
              <a:t>perubahan </a:t>
            </a:r>
            <a:r>
              <a:rPr lang="id-ID" b="1" dirty="0" smtClean="0">
                <a:solidFill>
                  <a:srgbClr val="FF0000"/>
                </a:solidFill>
              </a:rPr>
              <a:t>alamat </a:t>
            </a:r>
            <a:r>
              <a:rPr lang="id-ID" b="1" dirty="0">
                <a:solidFill>
                  <a:srgbClr val="FF0000"/>
                </a:solidFill>
              </a:rPr>
              <a:t>tempat tinggal </a:t>
            </a:r>
            <a:r>
              <a:rPr lang="id-ID" b="1" dirty="0">
                <a:solidFill>
                  <a:srgbClr val="002060"/>
                </a:solidFill>
              </a:rPr>
              <a:t>kepada </a:t>
            </a:r>
            <a:r>
              <a:rPr lang="id-ID" b="1" dirty="0" smtClean="0">
                <a:solidFill>
                  <a:srgbClr val="002060"/>
                </a:solidFill>
              </a:rPr>
              <a:t>pimpinan </a:t>
            </a:r>
            <a:r>
              <a:rPr lang="id-ID" b="1" dirty="0">
                <a:solidFill>
                  <a:srgbClr val="002060"/>
                </a:solidFill>
              </a:rPr>
              <a:t>Unit Kerja;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melaporkan     </a:t>
            </a:r>
            <a:r>
              <a:rPr lang="id-ID" b="1" dirty="0">
                <a:solidFill>
                  <a:srgbClr val="FF0000"/>
                </a:solidFill>
              </a:rPr>
              <a:t>perkembangan     </a:t>
            </a:r>
            <a:r>
              <a:rPr lang="id-ID" b="1" dirty="0" smtClean="0">
                <a:solidFill>
                  <a:srgbClr val="FF0000"/>
                </a:solidFill>
              </a:rPr>
              <a:t>pelaksanaan  </a:t>
            </a:r>
            <a:r>
              <a:rPr lang="id-ID" b="1" dirty="0">
                <a:solidFill>
                  <a:srgbClr val="FF0000"/>
                </a:solidFill>
              </a:rPr>
              <a:t>tugas  belaja</a:t>
            </a:r>
            <a:r>
              <a:rPr lang="id-ID" b="1" dirty="0">
                <a:solidFill>
                  <a:srgbClr val="002060"/>
                </a:solidFill>
              </a:rPr>
              <a:t>r  </a:t>
            </a:r>
            <a:r>
              <a:rPr lang="id-ID" b="1" dirty="0" smtClean="0">
                <a:solidFill>
                  <a:srgbClr val="FF0000"/>
                </a:solidFill>
              </a:rPr>
              <a:t>per  </a:t>
            </a:r>
            <a:r>
              <a:rPr lang="id-ID" b="1" dirty="0">
                <a:solidFill>
                  <a:srgbClr val="FF0000"/>
                </a:solidFill>
              </a:rPr>
              <a:t>semester  kepada  </a:t>
            </a:r>
            <a:r>
              <a:rPr lang="id-ID" b="1" dirty="0" smtClean="0">
                <a:solidFill>
                  <a:srgbClr val="FF0000"/>
                </a:solidFill>
              </a:rPr>
              <a:t>pimpinan </a:t>
            </a:r>
            <a:r>
              <a:rPr lang="id-ID" b="1" dirty="0">
                <a:solidFill>
                  <a:srgbClr val="FF0000"/>
                </a:solidFill>
              </a:rPr>
              <a:t>Unit Kerja</a:t>
            </a:r>
            <a:r>
              <a:rPr lang="id-ID" b="1" dirty="0">
                <a:solidFill>
                  <a:srgbClr val="002060"/>
                </a:solidFill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>
                <a:solidFill>
                  <a:srgbClr val="002060"/>
                </a:solidFill>
              </a:rPr>
              <a:t>melaporkan  perkembangan  pelaksanaan  </a:t>
            </a:r>
            <a:r>
              <a:rPr lang="id-ID" b="1" dirty="0" smtClean="0">
                <a:solidFill>
                  <a:srgbClr val="002060"/>
                </a:solidFill>
              </a:rPr>
              <a:t>tugas  </a:t>
            </a:r>
            <a:r>
              <a:rPr lang="id-ID" b="1" dirty="0">
                <a:solidFill>
                  <a:srgbClr val="002060"/>
                </a:solidFill>
              </a:rPr>
              <a:t>belajar  kepada  Perwakilan  </a:t>
            </a:r>
            <a:r>
              <a:rPr lang="id-ID" b="1" dirty="0" smtClean="0">
                <a:solidFill>
                  <a:srgbClr val="002060"/>
                </a:solidFill>
              </a:rPr>
              <a:t>Republik  </a:t>
            </a:r>
            <a:r>
              <a:rPr lang="id-ID" b="1" dirty="0">
                <a:solidFill>
                  <a:srgbClr val="002060"/>
                </a:solidFill>
              </a:rPr>
              <a:t>Indonesia  di  negara  tempat  </a:t>
            </a:r>
            <a:r>
              <a:rPr lang="id-ID" b="1" dirty="0" smtClean="0">
                <a:solidFill>
                  <a:srgbClr val="002060"/>
                </a:solidFill>
              </a:rPr>
              <a:t>tugas   </a:t>
            </a:r>
            <a:r>
              <a:rPr lang="id-ID" b="1" dirty="0">
                <a:solidFill>
                  <a:srgbClr val="002060"/>
                </a:solidFill>
              </a:rPr>
              <a:t>belajar  bagi  pegawai  pelajar  di  </a:t>
            </a:r>
            <a:r>
              <a:rPr lang="id-ID" b="1" dirty="0" smtClean="0">
                <a:solidFill>
                  <a:srgbClr val="002060"/>
                </a:solidFill>
              </a:rPr>
              <a:t>luar </a:t>
            </a:r>
            <a:r>
              <a:rPr lang="id-ID" b="1" dirty="0">
                <a:solidFill>
                  <a:srgbClr val="002060"/>
                </a:solidFill>
              </a:rPr>
              <a:t>negeri sebagai bahan </a:t>
            </a:r>
            <a:r>
              <a:rPr lang="id-ID" b="1" dirty="0" smtClean="0">
                <a:solidFill>
                  <a:srgbClr val="002060"/>
                </a:solidFill>
              </a:rPr>
              <a:t>pertimbangan </a:t>
            </a:r>
            <a:r>
              <a:rPr lang="id-ID" b="1" dirty="0">
                <a:solidFill>
                  <a:srgbClr val="002060"/>
                </a:solidFill>
              </a:rPr>
              <a:t>pejabat dalam p</a:t>
            </a:r>
            <a:r>
              <a:rPr lang="id-ID" b="1" dirty="0" smtClean="0">
                <a:solidFill>
                  <a:srgbClr val="002060"/>
                </a:solidFill>
              </a:rPr>
              <a:t>emberian </a:t>
            </a:r>
            <a:r>
              <a:rPr lang="id-ID" b="1" dirty="0">
                <a:solidFill>
                  <a:srgbClr val="002060"/>
                </a:solidFill>
              </a:rPr>
              <a:t>DP3; </a:t>
            </a:r>
            <a:endParaRPr lang="id-ID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mengajukan    </a:t>
            </a:r>
            <a:r>
              <a:rPr lang="id-ID" b="1" dirty="0">
                <a:solidFill>
                  <a:srgbClr val="002060"/>
                </a:solidFill>
              </a:rPr>
              <a:t>permohonan    perpanjangan    </a:t>
            </a:r>
            <a:r>
              <a:rPr lang="id-ID" b="1" dirty="0" smtClean="0">
                <a:solidFill>
                  <a:srgbClr val="002060"/>
                </a:solidFill>
              </a:rPr>
              <a:t>masa    </a:t>
            </a:r>
            <a:r>
              <a:rPr lang="id-ID" b="1" dirty="0">
                <a:solidFill>
                  <a:srgbClr val="002060"/>
                </a:solidFill>
              </a:rPr>
              <a:t>tugas    belajar,    apabila    </a:t>
            </a:r>
            <a:r>
              <a:rPr lang="id-ID" b="1" dirty="0" smtClean="0">
                <a:solidFill>
                  <a:srgbClr val="002060"/>
                </a:solidFill>
              </a:rPr>
              <a:t>dimungkinkan  </a:t>
            </a:r>
            <a:r>
              <a:rPr lang="id-ID" b="1" dirty="0">
                <a:solidFill>
                  <a:srgbClr val="002060"/>
                </a:solidFill>
              </a:rPr>
              <a:t>untuk  program  tugas  </a:t>
            </a:r>
            <a:r>
              <a:rPr lang="id-ID" b="1" dirty="0" smtClean="0">
                <a:solidFill>
                  <a:srgbClr val="002060"/>
                </a:solidFill>
              </a:rPr>
              <a:t>belajar  </a:t>
            </a:r>
            <a:r>
              <a:rPr lang="id-ID" b="1" dirty="0">
                <a:solidFill>
                  <a:srgbClr val="002060"/>
                </a:solidFill>
              </a:rPr>
              <a:t>yang  bersangkutan,  </a:t>
            </a:r>
            <a:r>
              <a:rPr lang="id-ID" b="1" dirty="0" smtClean="0">
                <a:solidFill>
                  <a:srgbClr val="002060"/>
                </a:solidFill>
              </a:rPr>
              <a:t>selambat-lambatnya  </a:t>
            </a:r>
            <a:r>
              <a:rPr lang="id-ID" b="1" dirty="0">
                <a:solidFill>
                  <a:srgbClr val="002060"/>
                </a:solidFill>
              </a:rPr>
              <a:t>6  (enam)  bulan  sebelum  masa  tugas  belajar  yang  ditentukan </a:t>
            </a:r>
            <a:r>
              <a:rPr lang="id-ID" b="1" dirty="0" smtClean="0">
                <a:solidFill>
                  <a:srgbClr val="002060"/>
                </a:solidFill>
              </a:rPr>
              <a:t>berakhir</a:t>
            </a:r>
            <a:r>
              <a:rPr lang="id-ID" b="1" dirty="0">
                <a:solidFill>
                  <a:srgbClr val="002060"/>
                </a:solidFill>
              </a:rPr>
              <a:t>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2700" y="645795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15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086" y="424143"/>
            <a:ext cx="3721173" cy="65086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</a:rPr>
              <a:t>KEWAJIBAN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7" y="1513490"/>
            <a:ext cx="11256579" cy="4734909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id-ID" b="1" dirty="0">
                <a:solidFill>
                  <a:srgbClr val="FF0000"/>
                </a:solidFill>
              </a:rPr>
              <a:t>kembali  ke  Unit  Kerja  asal,  pada  </a:t>
            </a:r>
            <a:r>
              <a:rPr lang="id-ID" b="1" dirty="0" smtClean="0">
                <a:solidFill>
                  <a:srgbClr val="FF0000"/>
                </a:solidFill>
              </a:rPr>
              <a:t>kesempatan  </a:t>
            </a:r>
            <a:r>
              <a:rPr lang="id-ID" b="1" dirty="0">
                <a:solidFill>
                  <a:srgbClr val="FF0000"/>
                </a:solidFill>
              </a:rPr>
              <a:t>pertama  setelah  berakhirnya  </a:t>
            </a:r>
            <a:r>
              <a:rPr lang="id-ID" b="1" dirty="0" smtClean="0">
                <a:solidFill>
                  <a:srgbClr val="FF0000"/>
                </a:solidFill>
              </a:rPr>
              <a:t>masa </a:t>
            </a:r>
            <a:r>
              <a:rPr lang="id-ID" b="1" dirty="0">
                <a:solidFill>
                  <a:srgbClr val="FF0000"/>
                </a:solidFill>
              </a:rPr>
              <a:t>tugas belajar;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id-ID" b="1" dirty="0">
                <a:solidFill>
                  <a:srgbClr val="FF0000"/>
                </a:solidFill>
              </a:rPr>
              <a:t>melaporkan secara tertulis kepada </a:t>
            </a:r>
            <a:r>
              <a:rPr lang="id-ID" b="1" dirty="0" smtClean="0">
                <a:solidFill>
                  <a:srgbClr val="FF0000"/>
                </a:solidFill>
              </a:rPr>
              <a:t>pimpinan </a:t>
            </a:r>
            <a:r>
              <a:rPr lang="id-ID" b="1" dirty="0">
                <a:solidFill>
                  <a:srgbClr val="FF0000"/>
                </a:solidFill>
              </a:rPr>
              <a:t>Unit Kerja paling lambat 1 (satu) </a:t>
            </a:r>
            <a:r>
              <a:rPr lang="id-ID" b="1" dirty="0" smtClean="0">
                <a:solidFill>
                  <a:srgbClr val="FF0000"/>
                </a:solidFill>
              </a:rPr>
              <a:t>bulan  </a:t>
            </a:r>
            <a:r>
              <a:rPr lang="id-ID" b="1" dirty="0">
                <a:solidFill>
                  <a:srgbClr val="FF0000"/>
                </a:solidFill>
              </a:rPr>
              <a:t>setelah  yang  bersangkutan  </a:t>
            </a:r>
            <a:r>
              <a:rPr lang="id-ID" b="1" dirty="0" smtClean="0">
                <a:solidFill>
                  <a:srgbClr val="FF0000"/>
                </a:solidFill>
              </a:rPr>
              <a:t>menyelesaikan  </a:t>
            </a:r>
            <a:r>
              <a:rPr lang="id-ID" b="1" dirty="0">
                <a:solidFill>
                  <a:srgbClr val="FF0000"/>
                </a:solidFill>
              </a:rPr>
              <a:t>tugas  belajar  atau  berakhir  </a:t>
            </a:r>
            <a:r>
              <a:rPr lang="id-ID" b="1" dirty="0" smtClean="0">
                <a:solidFill>
                  <a:srgbClr val="FF0000"/>
                </a:solidFill>
              </a:rPr>
              <a:t>masa </a:t>
            </a:r>
            <a:r>
              <a:rPr lang="id-ID" b="1" dirty="0">
                <a:solidFill>
                  <a:srgbClr val="FF0000"/>
                </a:solidFill>
              </a:rPr>
              <a:t>melaksanakan tugas belajar;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id-ID" b="1" dirty="0">
                <a:solidFill>
                  <a:srgbClr val="002060"/>
                </a:solidFill>
              </a:rPr>
              <a:t>menaati seluruh  peraturan perundang-undangan yang </a:t>
            </a:r>
            <a:r>
              <a:rPr lang="id-ID" b="1" dirty="0" smtClean="0">
                <a:solidFill>
                  <a:srgbClr val="002060"/>
                </a:solidFill>
              </a:rPr>
              <a:t>berlaku </a:t>
            </a:r>
            <a:r>
              <a:rPr lang="id-ID" b="1" dirty="0">
                <a:solidFill>
                  <a:srgbClr val="002060"/>
                </a:solidFill>
              </a:rPr>
              <a:t>baik bagi PNS </a:t>
            </a:r>
            <a:r>
              <a:rPr lang="id-ID" b="1" dirty="0" smtClean="0">
                <a:solidFill>
                  <a:srgbClr val="002060"/>
                </a:solidFill>
              </a:rPr>
              <a:t>maupun </a:t>
            </a:r>
            <a:r>
              <a:rPr lang="id-ID" b="1" dirty="0">
                <a:solidFill>
                  <a:srgbClr val="002060"/>
                </a:solidFill>
              </a:rPr>
              <a:t>pegawai pelajar;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id-ID" b="1" dirty="0" smtClean="0">
                <a:solidFill>
                  <a:srgbClr val="002060"/>
                </a:solidFill>
              </a:rPr>
              <a:t>melaksanakan  </a:t>
            </a:r>
            <a:r>
              <a:rPr lang="id-ID" b="1" dirty="0">
                <a:solidFill>
                  <a:srgbClr val="002060"/>
                </a:solidFill>
              </a:rPr>
              <a:t>ikatan  </a:t>
            </a:r>
            <a:r>
              <a:rPr lang="id-ID" b="1" dirty="0" smtClean="0">
                <a:solidFill>
                  <a:srgbClr val="002060"/>
                </a:solidFill>
              </a:rPr>
              <a:t>dinas  </a:t>
            </a:r>
            <a:r>
              <a:rPr lang="id-ID" b="1" dirty="0">
                <a:solidFill>
                  <a:srgbClr val="002060"/>
                </a:solidFill>
              </a:rPr>
              <a:t>di  Unit  Kerja  </a:t>
            </a:r>
            <a:r>
              <a:rPr lang="id-ID" b="1" dirty="0" smtClean="0">
                <a:solidFill>
                  <a:srgbClr val="002060"/>
                </a:solidFill>
              </a:rPr>
              <a:t>asal   </a:t>
            </a:r>
            <a:r>
              <a:rPr lang="id-ID" b="1" dirty="0">
                <a:solidFill>
                  <a:srgbClr val="002060"/>
                </a:solidFill>
              </a:rPr>
              <a:t>menurut  lamanya  pegawai  </a:t>
            </a:r>
            <a:r>
              <a:rPr lang="id-ID" b="1" dirty="0" smtClean="0">
                <a:solidFill>
                  <a:srgbClr val="002060"/>
                </a:solidFill>
              </a:rPr>
              <a:t>pelajar </a:t>
            </a:r>
            <a:r>
              <a:rPr lang="id-ID" b="1" dirty="0">
                <a:solidFill>
                  <a:srgbClr val="002060"/>
                </a:solidFill>
              </a:rPr>
              <a:t>mengikuti tugas belajar </a:t>
            </a:r>
            <a:r>
              <a:rPr lang="id-ID" b="1" dirty="0" smtClean="0">
                <a:solidFill>
                  <a:srgbClr val="002060"/>
                </a:solidFill>
              </a:rPr>
              <a:t>sesuai </a:t>
            </a:r>
            <a:r>
              <a:rPr lang="id-ID" b="1" dirty="0">
                <a:solidFill>
                  <a:srgbClr val="002060"/>
                </a:solidFill>
              </a:rPr>
              <a:t>ketentuan yang berlaku;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id-ID" b="1" dirty="0">
                <a:solidFill>
                  <a:srgbClr val="002060"/>
                </a:solidFill>
              </a:rPr>
              <a:t>membayar  sejumlah  ganti  rugi  </a:t>
            </a:r>
            <a:r>
              <a:rPr lang="id-ID" b="1" dirty="0" smtClean="0">
                <a:solidFill>
                  <a:srgbClr val="002060"/>
                </a:solidFill>
              </a:rPr>
              <a:t>atas   </a:t>
            </a:r>
            <a:r>
              <a:rPr lang="id-ID" b="1" dirty="0">
                <a:solidFill>
                  <a:srgbClr val="002060"/>
                </a:solidFill>
              </a:rPr>
              <a:t>biaya  pendidikan  yang  telah  diterima  </a:t>
            </a:r>
            <a:r>
              <a:rPr lang="id-ID" b="1" dirty="0" smtClean="0">
                <a:solidFill>
                  <a:srgbClr val="002060"/>
                </a:solidFill>
              </a:rPr>
              <a:t>kepada </a:t>
            </a:r>
            <a:r>
              <a:rPr lang="id-ID" b="1" dirty="0">
                <a:solidFill>
                  <a:srgbClr val="002060"/>
                </a:solidFill>
              </a:rPr>
              <a:t>negara apabila pegawai pelajar : </a:t>
            </a:r>
          </a:p>
          <a:p>
            <a:pPr marL="857250" lvl="1" indent="-457200">
              <a:buFont typeface="+mj-lt"/>
              <a:buAutoNum type="alphaLcParenR"/>
            </a:pPr>
            <a:r>
              <a:rPr lang="id-ID" b="1" dirty="0" smtClean="0">
                <a:solidFill>
                  <a:srgbClr val="002060"/>
                </a:solidFill>
              </a:rPr>
              <a:t>membatalkan      secara      sepihak      tugas      belajar      yang      harus      dilaksanakannya; </a:t>
            </a:r>
          </a:p>
          <a:p>
            <a:pPr marL="857250" lvl="1" indent="-457200">
              <a:buFont typeface="+mj-lt"/>
              <a:buAutoNum type="alphaLcParenR"/>
            </a:pPr>
            <a:r>
              <a:rPr lang="id-ID" b="1" dirty="0" smtClean="0">
                <a:solidFill>
                  <a:srgbClr val="002060"/>
                </a:solidFill>
              </a:rPr>
              <a:t>membatalkan     perjalanannya ke tempat belajar; </a:t>
            </a:r>
          </a:p>
          <a:p>
            <a:pPr marL="857250" lvl="1" indent="-457200">
              <a:buFont typeface="+mj-lt"/>
              <a:buAutoNum type="alphaLcParenR"/>
            </a:pPr>
            <a:r>
              <a:rPr lang="id-ID" b="1" dirty="0" smtClean="0">
                <a:solidFill>
                  <a:srgbClr val="002060"/>
                </a:solidFill>
              </a:rPr>
              <a:t>tidak   mendapat   hasil   yang   sewajarnya   dalam   waktu   yang   telah  ditetapkan karena kelalaiannya; </a:t>
            </a:r>
          </a:p>
          <a:p>
            <a:pPr marL="857250" lvl="1" indent="-457200">
              <a:buFont typeface="+mj-lt"/>
              <a:buAutoNum type="alphaLcParenR"/>
            </a:pPr>
            <a:r>
              <a:rPr lang="id-ID" b="1" dirty="0" smtClean="0">
                <a:solidFill>
                  <a:srgbClr val="002060"/>
                </a:solidFill>
              </a:rPr>
              <a:t>tidak  melaksanakan  ikatan  dinas  baik  untuk  seluruhnya  maupun  untuk  sebagian  masa  ikatan  dinas  yang  telah  ditentukan  sesuai  dengan  peraturan perundang-undangan yang berlaku; 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386" y="295557"/>
            <a:ext cx="5411789" cy="733144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algn="ctr"/>
            <a:r>
              <a:rPr lang="id-ID" b="1" dirty="0" smtClean="0"/>
              <a:t>IKATAN DINAS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 </a:t>
            </a:r>
            <a:endParaRPr lang="id-ID" sz="2800" dirty="0"/>
          </a:p>
          <a:p>
            <a:pPr marL="0" indent="0">
              <a:buNone/>
            </a:pPr>
            <a:endParaRPr lang="id-ID" sz="2800" dirty="0"/>
          </a:p>
          <a:p>
            <a:pPr marL="0" indent="0">
              <a:buNone/>
            </a:pPr>
            <a:endParaRPr lang="id-ID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4818563"/>
              </p:ext>
            </p:extLst>
          </p:nvPr>
        </p:nvGraphicFramePr>
        <p:xfrm>
          <a:off x="646111" y="1229727"/>
          <a:ext cx="103482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4125" y="632936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15</a:t>
            </a:r>
            <a:endParaRPr lang="en-US" dirty="0"/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804" y="522390"/>
            <a:ext cx="4620609" cy="1049235"/>
          </a:xfrm>
        </p:spPr>
        <p:txBody>
          <a:bodyPr/>
          <a:lstStyle/>
          <a:p>
            <a:r>
              <a:rPr lang="id-ID" dirty="0" smtClean="0"/>
              <a:t>DASAR HUKUM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2015732"/>
            <a:ext cx="10849969" cy="38118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d-ID" b="1" dirty="0" smtClean="0"/>
              <a:t>Undang-Undang   Nomor   8   Tahun   1974   tentang   Pokok-pokok   Kepegawaian </a:t>
            </a:r>
          </a:p>
          <a:p>
            <a:pPr algn="just"/>
            <a:r>
              <a:rPr lang="id-ID" b="1" dirty="0" smtClean="0"/>
              <a:t>Undang-Undang Nomor 20 Tahun 2003 tentang Sistem Pendidikan Nasional</a:t>
            </a:r>
          </a:p>
          <a:p>
            <a:pPr algn="just"/>
            <a:r>
              <a:rPr lang="id-ID" b="1" dirty="0" smtClean="0"/>
              <a:t>Undang-Undang Nomor 14 Tahun 2005 tentang Guru dan Dosen</a:t>
            </a:r>
          </a:p>
          <a:p>
            <a:pPr algn="just"/>
            <a:r>
              <a:rPr lang="id-ID" b="1" dirty="0" smtClean="0"/>
              <a:t> Peraturan  Pemerintah  Nomor  60  Tahun  1999  tentang  Pendidikan  Tinggi </a:t>
            </a:r>
          </a:p>
          <a:p>
            <a:pPr algn="just"/>
            <a:r>
              <a:rPr lang="id-ID" b="1" dirty="0" smtClean="0"/>
              <a:t>Peraturan  Pemerintah  Nomor  61  Tahun  1999  tentang  Penetapan  Perguruan   Tinggi   Negeri   Sebagai   Badan   Hukum</a:t>
            </a:r>
          </a:p>
          <a:p>
            <a:pPr algn="just"/>
            <a:r>
              <a:rPr lang="id-ID" b="1" dirty="0" smtClean="0"/>
              <a:t>Peraturan  Pemerintah  Nomor  16  Tahun  1994  tentang  Jabatan  Fungsional   Pegawai   Negeri   Sipil</a:t>
            </a:r>
          </a:p>
          <a:p>
            <a:pPr algn="just"/>
            <a:r>
              <a:rPr lang="id-ID" b="1" dirty="0"/>
              <a:t>Peraturan  Pemerintah  Nomor  12  Tahun  2002  tentang  Perubahan  Atas   Peraturan   Pemerintah   Nomor   99   Tahun   2000   tentang   Kenaikan   Pangkat   Pegawai   Negeri   Sipil </a:t>
            </a:r>
          </a:p>
          <a:p>
            <a:pPr algn="just"/>
            <a:r>
              <a:rPr lang="id-ID" b="1" dirty="0"/>
              <a:t>Peraturan Pemerintah Nomor 7 Tahun 1977 tentang Peraturan Gaji Pegawai Negeri Sipil</a:t>
            </a:r>
          </a:p>
          <a:p>
            <a:pPr algn="just"/>
            <a:r>
              <a:rPr lang="sv-SE" b="1" dirty="0"/>
              <a:t>Peraturan    Pemerintah    Nomor    100    Tahun    2000    tentang    Pengangkatan Pegawai  Negeri  Sipil  Dalam  Jabatan  Struktural </a:t>
            </a:r>
            <a:endParaRPr lang="id-ID" b="1" dirty="0"/>
          </a:p>
          <a:p>
            <a:pPr algn="just"/>
            <a:r>
              <a:rPr lang="id-ID" sz="2900" b="1" dirty="0"/>
              <a:t>Peraturan   Presiden   Nomor   12  Tahun  1961  tentang  Pemberian  Tugas  Belajar</a:t>
            </a:r>
          </a:p>
          <a:p>
            <a:pPr algn="just"/>
            <a:r>
              <a:rPr lang="sv-SE" sz="2900" b="1" dirty="0"/>
              <a:t>Keputusan    Menteri    Pertama    Nomor    224/MP/1961    tentang    Peraturan   Pelaksanaan   </a:t>
            </a:r>
            <a:r>
              <a:rPr lang="id-ID" sz="2900" b="1" dirty="0"/>
              <a:t>t</a:t>
            </a:r>
            <a:r>
              <a:rPr lang="sv-SE" sz="2900" b="1" dirty="0"/>
              <a:t>entang  </a:t>
            </a:r>
            <a:r>
              <a:rPr lang="id-ID" sz="2900" b="1" dirty="0"/>
              <a:t>    </a:t>
            </a:r>
            <a:r>
              <a:rPr lang="sv-SE" sz="2900" b="1" dirty="0"/>
              <a:t>Pemberian   Tugas   Belajar   Di Dalam dan Di Luar Negeri</a:t>
            </a:r>
            <a:endParaRPr lang="id-ID" sz="2900" b="1" dirty="0"/>
          </a:p>
          <a:p>
            <a:pPr algn="just"/>
            <a:endParaRPr lang="id-ID" b="1" dirty="0" smtClean="0"/>
          </a:p>
          <a:p>
            <a:pPr algn="just"/>
            <a:endParaRPr lang="id-ID" b="1" dirty="0" smtClean="0"/>
          </a:p>
          <a:p>
            <a:endParaRPr lang="id-ID" b="1" dirty="0" smtClean="0"/>
          </a:p>
          <a:p>
            <a:endParaRPr lang="id-ID" dirty="0"/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350" y="395568"/>
            <a:ext cx="7769226" cy="81668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/>
              <a:t>PERJANJIAN TUGAS BELAJAR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03" y="1707672"/>
            <a:ext cx="1104810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Perjanjian tugas belajar berisi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400" dirty="0"/>
              <a:t>program pendidikan yang diikuti;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400" dirty="0" smtClean="0"/>
              <a:t>batas   </a:t>
            </a:r>
            <a:r>
              <a:rPr lang="id-ID" sz="2400" dirty="0"/>
              <a:t>waktu;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400" dirty="0"/>
              <a:t>lamanya ikatan dinas yang harus dilaksanakan oleh pegawai pelajar;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400" dirty="0" smtClean="0"/>
              <a:t>penerapan     </a:t>
            </a:r>
            <a:r>
              <a:rPr lang="id-ID" sz="2400" dirty="0"/>
              <a:t>peraturan     disiplin   </a:t>
            </a:r>
            <a:r>
              <a:rPr lang="id-ID" sz="2400" dirty="0" smtClean="0"/>
              <a:t>PNS </a:t>
            </a:r>
            <a:r>
              <a:rPr lang="id-ID" sz="2400" dirty="0"/>
              <a:t>kepada pegawai pelajar;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400" dirty="0"/>
              <a:t>besarnya ganti rugi yang </a:t>
            </a:r>
            <a:r>
              <a:rPr lang="id-ID" sz="2400" dirty="0" smtClean="0"/>
              <a:t>harus </a:t>
            </a:r>
            <a:r>
              <a:rPr lang="id-ID" sz="2400" dirty="0"/>
              <a:t>dibayar pegawai pelajar;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400" b="1" dirty="0">
                <a:solidFill>
                  <a:srgbClr val="FFFF00"/>
                </a:solidFill>
              </a:rPr>
              <a:t>diikutsertakannya keluarga pegawai </a:t>
            </a:r>
            <a:r>
              <a:rPr lang="id-ID" sz="2400" b="1" dirty="0" smtClean="0">
                <a:solidFill>
                  <a:srgbClr val="FFFF00"/>
                </a:solidFill>
              </a:rPr>
              <a:t>pelajar </a:t>
            </a:r>
            <a:r>
              <a:rPr lang="id-ID" sz="2400" b="1" dirty="0">
                <a:solidFill>
                  <a:srgbClr val="FFFF00"/>
                </a:solidFill>
              </a:rPr>
              <a:t>untuk menanggung ganti rugi. </a:t>
            </a:r>
            <a:endParaRPr lang="id-ID" sz="24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sz="2400" b="1" dirty="0" smtClean="0">
                <a:solidFill>
                  <a:srgbClr val="FFFF00"/>
                </a:solidFill>
              </a:rPr>
              <a:t>Perjanjian   </a:t>
            </a:r>
            <a:r>
              <a:rPr lang="id-ID" sz="2400" b="1" dirty="0">
                <a:solidFill>
                  <a:srgbClr val="FFFF00"/>
                </a:solidFill>
              </a:rPr>
              <a:t>tugas   </a:t>
            </a:r>
            <a:r>
              <a:rPr lang="id-ID" sz="2400" b="1" dirty="0" smtClean="0">
                <a:solidFill>
                  <a:srgbClr val="FFFF00"/>
                </a:solidFill>
              </a:rPr>
              <a:t>belajar   </a:t>
            </a:r>
            <a:r>
              <a:rPr lang="id-ID" sz="2400" b="1" dirty="0">
                <a:solidFill>
                  <a:srgbClr val="FFFF00"/>
                </a:solidFill>
              </a:rPr>
              <a:t>ditandatangani   oleh   para   </a:t>
            </a:r>
            <a:r>
              <a:rPr lang="id-ID" sz="2400" b="1" dirty="0" smtClean="0">
                <a:solidFill>
                  <a:srgbClr val="FFFF00"/>
                </a:solidFill>
              </a:rPr>
              <a:t>pihak   </a:t>
            </a:r>
            <a:r>
              <a:rPr lang="id-ID" sz="2400" b="1" dirty="0">
                <a:solidFill>
                  <a:srgbClr val="FFFF00"/>
                </a:solidFill>
              </a:rPr>
              <a:t>sebelum   diterbitkan   </a:t>
            </a:r>
            <a:r>
              <a:rPr lang="id-ID" sz="2400" b="1" dirty="0" smtClean="0">
                <a:solidFill>
                  <a:srgbClr val="FFFF00"/>
                </a:solidFill>
              </a:rPr>
              <a:t>keputusan </a:t>
            </a:r>
            <a:r>
              <a:rPr lang="id-ID" sz="2400" b="1" dirty="0">
                <a:solidFill>
                  <a:srgbClr val="FFFF00"/>
                </a:solidFill>
              </a:rPr>
              <a:t>tugas belajar.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688" y="647223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16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631" y="157162"/>
            <a:ext cx="2458382" cy="58945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Prosedur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1" y="914401"/>
            <a:ext cx="10132822" cy="5126853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Pimpinan unit kerja mengajukan kepada pejabat yang berwenang, dengan melampirkan: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surat </a:t>
            </a:r>
            <a:r>
              <a:rPr lang="id-ID" b="1" dirty="0">
                <a:solidFill>
                  <a:srgbClr val="002060"/>
                </a:solidFill>
              </a:rPr>
              <a:t>keterangan sehat jasmani dan rohani dari dokter; 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Kartu </a:t>
            </a:r>
            <a:r>
              <a:rPr lang="id-ID" b="1" dirty="0">
                <a:solidFill>
                  <a:srgbClr val="002060"/>
                </a:solidFill>
              </a:rPr>
              <a:t>PNS Elektronik; 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surat </a:t>
            </a:r>
            <a:r>
              <a:rPr lang="id-ID" b="1" dirty="0">
                <a:solidFill>
                  <a:srgbClr val="002060"/>
                </a:solidFill>
              </a:rPr>
              <a:t>keputusan pengangkatan sebagai calon pegawai pegeri sipil; </a:t>
            </a:r>
            <a:endParaRPr lang="id-ID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2000" b="1" dirty="0" smtClean="0">
                <a:solidFill>
                  <a:schemeClr val="accent6"/>
                </a:solidFill>
              </a:rPr>
              <a:t>surat </a:t>
            </a:r>
            <a:r>
              <a:rPr lang="id-ID" sz="2000" b="1" dirty="0">
                <a:solidFill>
                  <a:schemeClr val="accent6"/>
                </a:solidFill>
              </a:rPr>
              <a:t>keputusan pengangkatan sebagai PNS; 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 smtClean="0">
                <a:solidFill>
                  <a:schemeClr val="accent6"/>
                </a:solidFill>
              </a:rPr>
              <a:t>surat </a:t>
            </a:r>
            <a:r>
              <a:rPr lang="id-ID" sz="2000" b="1" dirty="0">
                <a:solidFill>
                  <a:schemeClr val="accent6"/>
                </a:solidFill>
              </a:rPr>
              <a:t>keputusan kenaikan pangkat terakhir</a:t>
            </a:r>
            <a:r>
              <a:rPr lang="id-ID" sz="2000" b="1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 smtClean="0">
                <a:solidFill>
                  <a:schemeClr val="accent6"/>
                </a:solidFill>
              </a:rPr>
              <a:t>surat keputusan pengangkatan dalam </a:t>
            </a:r>
            <a:r>
              <a:rPr lang="id-ID" sz="2000" b="1" dirty="0">
                <a:solidFill>
                  <a:schemeClr val="accent6"/>
                </a:solidFill>
              </a:rPr>
              <a:t>jabatan </a:t>
            </a:r>
            <a:r>
              <a:rPr lang="id-ID" sz="2000" b="1" dirty="0" smtClean="0">
                <a:solidFill>
                  <a:schemeClr val="accent6"/>
                </a:solidFill>
              </a:rPr>
              <a:t>terakhir  </a:t>
            </a:r>
            <a:r>
              <a:rPr lang="id-ID" sz="2000" b="1" dirty="0">
                <a:solidFill>
                  <a:schemeClr val="accent6"/>
                </a:solidFill>
              </a:rPr>
              <a:t>bagi PNS yang </a:t>
            </a:r>
            <a:r>
              <a:rPr lang="id-ID" sz="2000" b="1" dirty="0" smtClean="0">
                <a:solidFill>
                  <a:schemeClr val="accent6"/>
                </a:solidFill>
              </a:rPr>
              <a:t>menduduki </a:t>
            </a:r>
            <a:r>
              <a:rPr lang="id-ID" sz="2000" b="1" dirty="0">
                <a:solidFill>
                  <a:schemeClr val="accent6"/>
                </a:solidFill>
              </a:rPr>
              <a:t>jabatan; 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DP3  </a:t>
            </a:r>
            <a:r>
              <a:rPr lang="id-ID" b="1" dirty="0">
                <a:solidFill>
                  <a:srgbClr val="002060"/>
                </a:solidFill>
              </a:rPr>
              <a:t>minimal  2  (dua)  tahun  terakhir  yang  setiap  unsur  penilaian  </a:t>
            </a:r>
            <a:r>
              <a:rPr lang="id-ID" b="1" dirty="0" smtClean="0">
                <a:solidFill>
                  <a:srgbClr val="002060"/>
                </a:solidFill>
              </a:rPr>
              <a:t>sekurang-kurangnya </a:t>
            </a:r>
            <a:r>
              <a:rPr lang="id-ID" b="1" dirty="0">
                <a:solidFill>
                  <a:srgbClr val="002060"/>
                </a:solidFill>
              </a:rPr>
              <a:t>bernilai baik; 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KP4</a:t>
            </a:r>
            <a:r>
              <a:rPr lang="id-ID" b="1" dirty="0">
                <a:solidFill>
                  <a:srgbClr val="002060"/>
                </a:solidFill>
              </a:rPr>
              <a:t>;  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akta    </a:t>
            </a:r>
            <a:r>
              <a:rPr lang="id-ID" b="1" dirty="0">
                <a:solidFill>
                  <a:srgbClr val="002060"/>
                </a:solidFill>
              </a:rPr>
              <a:t>nikah;    </a:t>
            </a:r>
          </a:p>
          <a:p>
            <a:pPr marL="342900" indent="-342900">
              <a:buFont typeface="+mj-lt"/>
              <a:buAutoNum type="arabicPeriod"/>
            </a:pPr>
            <a:r>
              <a:rPr lang="id-ID" b="1" dirty="0" smtClean="0">
                <a:solidFill>
                  <a:srgbClr val="002060"/>
                </a:solidFill>
              </a:rPr>
              <a:t>surat </a:t>
            </a:r>
            <a:r>
              <a:rPr lang="id-ID" b="1" dirty="0">
                <a:solidFill>
                  <a:srgbClr val="002060"/>
                </a:solidFill>
              </a:rPr>
              <a:t>keputusan dipekerjakan bagi PNS dpk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29838" y="642937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17</a:t>
            </a:r>
            <a:endParaRPr lang="en-US" dirty="0"/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989" y="300147"/>
            <a:ext cx="2458382" cy="58945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Prosedur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263" y="1657353"/>
            <a:ext cx="10561856" cy="457199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11"/>
            </a:pPr>
            <a:endParaRPr lang="id-ID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id-ID" b="1" dirty="0" smtClean="0">
                <a:solidFill>
                  <a:srgbClr val="002060"/>
                </a:solidFill>
              </a:rPr>
              <a:t>surat </a:t>
            </a:r>
            <a:r>
              <a:rPr lang="id-ID" b="1" dirty="0">
                <a:solidFill>
                  <a:srgbClr val="002060"/>
                </a:solidFill>
              </a:rPr>
              <a:t>rekomendasi dari atasan langsung;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d-ID" b="1" dirty="0" smtClean="0">
                <a:solidFill>
                  <a:srgbClr val="002060"/>
                </a:solidFill>
              </a:rPr>
              <a:t>lsurat </a:t>
            </a:r>
            <a:r>
              <a:rPr lang="id-ID" b="1" dirty="0">
                <a:solidFill>
                  <a:srgbClr val="002060"/>
                </a:solidFill>
              </a:rPr>
              <a:t>perjanjian tugas belajar; </a:t>
            </a:r>
            <a:endParaRPr lang="id-ID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id-ID" sz="2000" b="1" dirty="0">
                <a:solidFill>
                  <a:srgbClr val="FF0000"/>
                </a:solidFill>
              </a:rPr>
              <a:t>surat jaminan pembiayaan tugas belajar;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d-ID" sz="2000" b="1" dirty="0">
                <a:solidFill>
                  <a:srgbClr val="FF0000"/>
                </a:solidFill>
              </a:rPr>
              <a:t>surat  persetujuan  penugasan  ke  luar  negeri  dari  Sekretaris  Kabinet  Republik  Indonesia bagi yang tugas belajar di luar negeri;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d-ID" b="1" dirty="0">
                <a:solidFill>
                  <a:srgbClr val="002060"/>
                </a:solidFill>
              </a:rPr>
              <a:t>surat  keterangan  dari  pimpinan  unit  kerja  mengenai  </a:t>
            </a:r>
            <a:r>
              <a:rPr lang="id-ID" b="1" dirty="0" smtClean="0">
                <a:solidFill>
                  <a:srgbClr val="002060"/>
                </a:solidFill>
              </a:rPr>
              <a:t>bidang  </a:t>
            </a:r>
            <a:r>
              <a:rPr lang="id-ID" b="1" dirty="0">
                <a:solidFill>
                  <a:srgbClr val="002060"/>
                </a:solidFill>
              </a:rPr>
              <a:t>studi  yang  akan  </a:t>
            </a:r>
            <a:r>
              <a:rPr lang="id-ID" b="1" dirty="0" smtClean="0">
                <a:solidFill>
                  <a:srgbClr val="002060"/>
                </a:solidFill>
              </a:rPr>
              <a:t>ditempuh    </a:t>
            </a:r>
            <a:r>
              <a:rPr lang="id-ID" b="1" dirty="0">
                <a:solidFill>
                  <a:srgbClr val="002060"/>
                </a:solidFill>
              </a:rPr>
              <a:t>mempunyai    hubungan    atau    sesuai    dengan    kebutuhan    dan </a:t>
            </a:r>
            <a:r>
              <a:rPr lang="id-ID" b="1" dirty="0" smtClean="0">
                <a:solidFill>
                  <a:srgbClr val="002060"/>
                </a:solidFill>
              </a:rPr>
              <a:t>  pengembangan </a:t>
            </a:r>
            <a:r>
              <a:rPr lang="id-ID" b="1" dirty="0">
                <a:solidFill>
                  <a:srgbClr val="002060"/>
                </a:solidFill>
              </a:rPr>
              <a:t>organisasi; 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d-ID" sz="2000" b="1" dirty="0">
                <a:solidFill>
                  <a:srgbClr val="FF0000"/>
                </a:solidFill>
              </a:rPr>
              <a:t>surat  rekomendasi  kelulusan  dari  lembaga  pendidikan  tempat  pelaksanaan  tugas belajar; 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sz="2000" b="1" dirty="0" err="1">
                <a:solidFill>
                  <a:srgbClr val="FF0000"/>
                </a:solidFill>
              </a:rPr>
              <a:t>Surat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usul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penetapan</a:t>
            </a:r>
            <a:r>
              <a:rPr lang="en-US" sz="2000" b="1" dirty="0">
                <a:solidFill>
                  <a:srgbClr val="FF0000"/>
                </a:solidFill>
              </a:rPr>
              <a:t> SK </a:t>
            </a:r>
            <a:r>
              <a:rPr lang="en-US" sz="2000" b="1" dirty="0" err="1">
                <a:solidFill>
                  <a:srgbClr val="FF0000"/>
                </a:solidFill>
              </a:rPr>
              <a:t>dari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pemimpin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perguruan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tinggi</a:t>
            </a:r>
            <a:r>
              <a:rPr lang="en-US" sz="2000" b="1" dirty="0">
                <a:solidFill>
                  <a:srgbClr val="FF0000"/>
                </a:solidFill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</a:rPr>
              <a:t>berwenang</a:t>
            </a:r>
            <a:endParaRPr lang="id-ID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427" y="185847"/>
            <a:ext cx="2458382" cy="58945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Prosedur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528765"/>
            <a:ext cx="10902737" cy="5004023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18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id-ID" b="1" dirty="0" smtClean="0">
                <a:solidFill>
                  <a:schemeClr val="tx1"/>
                </a:solidFill>
              </a:rPr>
              <a:t> surat  </a:t>
            </a:r>
            <a:r>
              <a:rPr lang="id-ID" b="1" dirty="0">
                <a:solidFill>
                  <a:schemeClr val="tx1"/>
                </a:solidFill>
              </a:rPr>
              <a:t>pernyataan: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tidak </a:t>
            </a:r>
            <a:r>
              <a:rPr lang="id-ID" b="1" dirty="0">
                <a:solidFill>
                  <a:schemeClr val="tx1"/>
                </a:solidFill>
              </a:rPr>
              <a:t>sedang menjalankan cuti di luar tanggungan negara;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sedang mengajukan upaya </a:t>
            </a:r>
            <a:r>
              <a:rPr lang="id-ID" b="1" dirty="0" smtClean="0">
                <a:solidFill>
                  <a:schemeClr val="tx1"/>
                </a:solidFill>
              </a:rPr>
              <a:t>hukum  </a:t>
            </a:r>
            <a:r>
              <a:rPr lang="id-ID" b="1" dirty="0">
                <a:solidFill>
                  <a:schemeClr val="tx1"/>
                </a:solidFill>
              </a:rPr>
              <a:t>keberatan ke badan pertimbangan </a:t>
            </a:r>
            <a:r>
              <a:rPr lang="id-ID" b="1" dirty="0" smtClean="0">
                <a:solidFill>
                  <a:schemeClr val="tx1"/>
                </a:solidFill>
              </a:rPr>
              <a:t>kepegawaian </a:t>
            </a:r>
            <a:r>
              <a:rPr lang="id-ID" b="1" dirty="0">
                <a:solidFill>
                  <a:schemeClr val="tx1"/>
                </a:solidFill>
              </a:rPr>
              <a:t>(BAPEK);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 sedang/dalam  </a:t>
            </a:r>
            <a:r>
              <a:rPr lang="id-ID" b="1" dirty="0" smtClean="0">
                <a:solidFill>
                  <a:schemeClr val="tx1"/>
                </a:solidFill>
              </a:rPr>
              <a:t>proses  </a:t>
            </a:r>
            <a:r>
              <a:rPr lang="id-ID" b="1" dirty="0">
                <a:solidFill>
                  <a:schemeClr val="tx1"/>
                </a:solidFill>
              </a:rPr>
              <a:t>penjatuhan  hukuman  </a:t>
            </a:r>
            <a:r>
              <a:rPr lang="id-ID" b="1" dirty="0" smtClean="0">
                <a:solidFill>
                  <a:schemeClr val="tx1"/>
                </a:solidFill>
              </a:rPr>
              <a:t>disiplin  </a:t>
            </a:r>
            <a:r>
              <a:rPr lang="id-ID" b="1" dirty="0">
                <a:solidFill>
                  <a:schemeClr val="tx1"/>
                </a:solidFill>
              </a:rPr>
              <a:t>tingkat  sedang  </a:t>
            </a:r>
            <a:r>
              <a:rPr lang="id-ID" b="1" dirty="0" smtClean="0">
                <a:solidFill>
                  <a:schemeClr val="tx1"/>
                </a:solidFill>
              </a:rPr>
              <a:t>atau  </a:t>
            </a:r>
            <a:r>
              <a:rPr lang="id-ID" b="1" dirty="0">
                <a:solidFill>
                  <a:schemeClr val="tx1"/>
                </a:solidFill>
              </a:rPr>
              <a:t>tingkat berat;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sedang menjalani hukuman </a:t>
            </a:r>
            <a:r>
              <a:rPr lang="id-ID" b="1" dirty="0" smtClean="0">
                <a:solidFill>
                  <a:schemeClr val="tx1"/>
                </a:solidFill>
              </a:rPr>
              <a:t>disiplin </a:t>
            </a:r>
            <a:r>
              <a:rPr lang="id-ID" b="1" dirty="0">
                <a:solidFill>
                  <a:schemeClr val="tx1"/>
                </a:solidFill>
              </a:rPr>
              <a:t>tingkat sedang atau tingkat berat;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 sedang  dalam  proses  perkara  </a:t>
            </a:r>
            <a:r>
              <a:rPr lang="id-ID" b="1" dirty="0" smtClean="0">
                <a:solidFill>
                  <a:schemeClr val="tx1"/>
                </a:solidFill>
              </a:rPr>
              <a:t>pidana</a:t>
            </a:r>
            <a:r>
              <a:rPr lang="id-ID" b="1" dirty="0">
                <a:solidFill>
                  <a:schemeClr val="tx1"/>
                </a:solidFill>
              </a:rPr>
              <a:t>,  baik  tindak    pidana  kejahatan  </a:t>
            </a:r>
            <a:r>
              <a:rPr lang="id-ID" b="1" dirty="0" smtClean="0">
                <a:solidFill>
                  <a:schemeClr val="tx1"/>
                </a:solidFill>
              </a:rPr>
              <a:t>maupun pelanggaran</a:t>
            </a:r>
            <a:r>
              <a:rPr lang="id-ID" b="1" dirty="0">
                <a:solidFill>
                  <a:schemeClr val="tx1"/>
                </a:solidFill>
              </a:rPr>
              <a:t>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sedang melaksanakan kewajiban ikatan dinas; 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endParaRPr lang="id-ID" b="1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sedang/dalam </a:t>
            </a:r>
            <a:r>
              <a:rPr lang="id-ID" b="1" dirty="0" smtClean="0">
                <a:solidFill>
                  <a:schemeClr val="tx1"/>
                </a:solidFill>
              </a:rPr>
              <a:t>melaksanakan pendidikan </a:t>
            </a:r>
            <a:r>
              <a:rPr lang="id-ID" b="1" dirty="0">
                <a:solidFill>
                  <a:schemeClr val="tx1"/>
                </a:solidFill>
              </a:rPr>
              <a:t>dan pelatihan penjenjangan;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pernah gagal dalam tugas </a:t>
            </a:r>
            <a:r>
              <a:rPr lang="id-ID" b="1" dirty="0" smtClean="0">
                <a:solidFill>
                  <a:schemeClr val="tx1"/>
                </a:solidFill>
              </a:rPr>
              <a:t>belajar </a:t>
            </a:r>
            <a:r>
              <a:rPr lang="id-ID" b="1" dirty="0">
                <a:solidFill>
                  <a:schemeClr val="tx1"/>
                </a:solidFill>
              </a:rPr>
              <a:t>yang disebabkan oleh kelalaiannya;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tidak pernah dibatalkan mengikuti </a:t>
            </a:r>
            <a:r>
              <a:rPr lang="id-ID" b="1" dirty="0" smtClean="0">
                <a:solidFill>
                  <a:schemeClr val="tx1"/>
                </a:solidFill>
              </a:rPr>
              <a:t>tugas </a:t>
            </a:r>
            <a:r>
              <a:rPr lang="id-ID" b="1" dirty="0">
                <a:solidFill>
                  <a:schemeClr val="tx1"/>
                </a:solidFill>
              </a:rPr>
              <a:t>belajar karena kesalahannya</a:t>
            </a:r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922" y="728661"/>
            <a:ext cx="7872413" cy="65722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PEMBERIAN</a:t>
            </a:r>
            <a:r>
              <a:rPr lang="en-US" sz="3200" b="1" dirty="0" smtClean="0">
                <a:solidFill>
                  <a:schemeClr val="bg1"/>
                </a:solidFill>
              </a:rPr>
              <a:t> KEPUTUSAN TB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238233"/>
            <a:ext cx="9731540" cy="355296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tx1"/>
                </a:solidFill>
              </a:rPr>
              <a:t>ditetapkan  oleh   </a:t>
            </a:r>
            <a:r>
              <a:rPr lang="id-ID" sz="2400" b="1" dirty="0">
                <a:solidFill>
                  <a:schemeClr val="tx1"/>
                </a:solidFill>
              </a:rPr>
              <a:t>pejabat   yang   </a:t>
            </a:r>
            <a:r>
              <a:rPr lang="id-ID" sz="2400" b="1" dirty="0" smtClean="0">
                <a:solidFill>
                  <a:schemeClr val="tx1"/>
                </a:solidFill>
              </a:rPr>
              <a:t>berwenang   </a:t>
            </a:r>
            <a:r>
              <a:rPr lang="id-ID" sz="2400" b="1" dirty="0">
                <a:solidFill>
                  <a:schemeClr val="tx1"/>
                </a:solidFill>
              </a:rPr>
              <a:t>dalam   suatu   </a:t>
            </a:r>
            <a:r>
              <a:rPr lang="id-ID" sz="2400" b="1" dirty="0" smtClean="0">
                <a:solidFill>
                  <a:schemeClr val="tx1"/>
                </a:solidFill>
              </a:rPr>
              <a:t>keputusan</a:t>
            </a:r>
            <a:r>
              <a:rPr lang="id-ID" sz="2400" b="1" dirty="0">
                <a:solidFill>
                  <a:schemeClr val="tx1"/>
                </a:solidFill>
              </a:rPr>
              <a:t>, </a:t>
            </a:r>
            <a:endParaRPr lang="id-ID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id-ID" sz="24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tx1"/>
                </a:solidFill>
              </a:rPr>
              <a:t>asli </a:t>
            </a:r>
            <a:r>
              <a:rPr lang="id-ID" sz="2400" b="1" dirty="0">
                <a:solidFill>
                  <a:schemeClr val="tx1"/>
                </a:solidFill>
              </a:rPr>
              <a:t>keputusan </a:t>
            </a:r>
            <a:r>
              <a:rPr lang="id-ID" sz="2400" b="1" dirty="0" smtClean="0">
                <a:solidFill>
                  <a:schemeClr val="tx1"/>
                </a:solidFill>
              </a:rPr>
              <a:t>diserahkan </a:t>
            </a:r>
            <a:r>
              <a:rPr lang="id-ID" sz="2400" b="1" dirty="0">
                <a:solidFill>
                  <a:schemeClr val="tx1"/>
                </a:solidFill>
              </a:rPr>
              <a:t>kepada pegawai pelajar dan tembusan </a:t>
            </a:r>
            <a:r>
              <a:rPr lang="id-ID" sz="2400" b="1" dirty="0" smtClean="0">
                <a:solidFill>
                  <a:schemeClr val="tx1"/>
                </a:solidFill>
              </a:rPr>
              <a:t>disampaikan </a:t>
            </a:r>
            <a:r>
              <a:rPr lang="id-ID" sz="2400" b="1" dirty="0">
                <a:solidFill>
                  <a:schemeClr val="tx1"/>
                </a:solidFill>
              </a:rPr>
              <a:t>kepada pejabat yang relevan.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1352" y="611702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18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730" y="248326"/>
            <a:ext cx="7356203" cy="62011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id-ID" sz="3200" dirty="0" smtClean="0"/>
              <a:t>PERPANJANGAN TUGAS BELAJAR</a:t>
            </a:r>
            <a:endParaRPr lang="id-ID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637" y="1823133"/>
            <a:ext cx="11192478" cy="459302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Pegawai  </a:t>
            </a:r>
            <a:r>
              <a:rPr lang="id-ID" b="1" dirty="0">
                <a:solidFill>
                  <a:schemeClr val="tx1"/>
                </a:solidFill>
              </a:rPr>
              <a:t>pelajar yang tidak dapat </a:t>
            </a:r>
            <a:r>
              <a:rPr lang="id-ID" b="1" dirty="0" smtClean="0">
                <a:solidFill>
                  <a:schemeClr val="tx1"/>
                </a:solidFill>
              </a:rPr>
              <a:t>menyelesaikan </a:t>
            </a:r>
            <a:r>
              <a:rPr lang="id-ID" b="1" dirty="0">
                <a:solidFill>
                  <a:schemeClr val="tx1"/>
                </a:solidFill>
              </a:rPr>
              <a:t>tugas belajar dalam waktu yang </a:t>
            </a:r>
            <a:r>
              <a:rPr lang="id-ID" b="1" dirty="0" smtClean="0">
                <a:solidFill>
                  <a:schemeClr val="tx1"/>
                </a:solidFill>
              </a:rPr>
              <a:t>telah </a:t>
            </a:r>
            <a:r>
              <a:rPr lang="id-ID" b="1" dirty="0">
                <a:solidFill>
                  <a:schemeClr val="tx1"/>
                </a:solidFill>
              </a:rPr>
              <a:t>ditentukan dapat diberikan </a:t>
            </a:r>
            <a:r>
              <a:rPr lang="id-ID" b="1" dirty="0" smtClean="0">
                <a:solidFill>
                  <a:schemeClr val="tx1"/>
                </a:solidFill>
              </a:rPr>
              <a:t>perpanjangan </a:t>
            </a:r>
            <a:r>
              <a:rPr lang="id-ID" b="1" dirty="0">
                <a:solidFill>
                  <a:schemeClr val="tx1"/>
                </a:solidFill>
              </a:rPr>
              <a:t>masa tugas belajar.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Pegawai  </a:t>
            </a:r>
            <a:r>
              <a:rPr lang="id-ID" b="1" dirty="0">
                <a:solidFill>
                  <a:schemeClr val="tx1"/>
                </a:solidFill>
              </a:rPr>
              <a:t>pelajar  </a:t>
            </a:r>
            <a:r>
              <a:rPr lang="id-ID" b="1" dirty="0" smtClean="0">
                <a:solidFill>
                  <a:schemeClr val="tx1"/>
                </a:solidFill>
              </a:rPr>
              <a:t>mengajukan  </a:t>
            </a:r>
            <a:r>
              <a:rPr lang="id-ID" b="1" dirty="0">
                <a:solidFill>
                  <a:schemeClr val="tx1"/>
                </a:solidFill>
              </a:rPr>
              <a:t>permohonan  </a:t>
            </a:r>
            <a:r>
              <a:rPr lang="id-ID" b="1" dirty="0" smtClean="0">
                <a:solidFill>
                  <a:schemeClr val="tx1"/>
                </a:solidFill>
              </a:rPr>
              <a:t>perpanjangan </a:t>
            </a:r>
            <a:r>
              <a:rPr lang="id-ID" b="1" dirty="0">
                <a:solidFill>
                  <a:schemeClr val="tx1"/>
                </a:solidFill>
              </a:rPr>
              <a:t>masa tugas belajar kepada pejabat yang berwenang melalui saluran </a:t>
            </a:r>
            <a:r>
              <a:rPr lang="id-ID" b="1" dirty="0" smtClean="0">
                <a:solidFill>
                  <a:schemeClr val="tx1"/>
                </a:solidFill>
              </a:rPr>
              <a:t>hirarkhis, </a:t>
            </a:r>
            <a:r>
              <a:rPr lang="id-ID" b="1" dirty="0">
                <a:solidFill>
                  <a:schemeClr val="tx1"/>
                </a:solidFill>
              </a:rPr>
              <a:t>6 (enam) bulan sebelum berakhirnya masa tugas belajar. 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Perpanjangan </a:t>
            </a:r>
            <a:r>
              <a:rPr lang="id-ID" b="1" dirty="0">
                <a:solidFill>
                  <a:schemeClr val="tx1"/>
                </a:solidFill>
              </a:rPr>
              <a:t>masa tugas belajar dapat diberikan apabila :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keterlambatan  </a:t>
            </a:r>
            <a:r>
              <a:rPr lang="id-ID" b="1" dirty="0">
                <a:solidFill>
                  <a:schemeClr val="tx1"/>
                </a:solidFill>
              </a:rPr>
              <a:t>pegawai  pelajar  </a:t>
            </a:r>
            <a:r>
              <a:rPr lang="id-ID" b="1" dirty="0" smtClean="0">
                <a:solidFill>
                  <a:schemeClr val="tx1"/>
                </a:solidFill>
              </a:rPr>
              <a:t>melaksana kan  </a:t>
            </a:r>
            <a:r>
              <a:rPr lang="id-ID" b="1" dirty="0">
                <a:solidFill>
                  <a:schemeClr val="tx1"/>
                </a:solidFill>
              </a:rPr>
              <a:t>tugas  belajar  terjadi  bukan  atas  </a:t>
            </a:r>
            <a:r>
              <a:rPr lang="id-ID" b="1" dirty="0" smtClean="0">
                <a:solidFill>
                  <a:schemeClr val="tx1"/>
                </a:solidFill>
              </a:rPr>
              <a:t>kelalaiannya</a:t>
            </a:r>
            <a:r>
              <a:rPr lang="id-ID" b="1" dirty="0">
                <a:solidFill>
                  <a:schemeClr val="tx1"/>
                </a:solidFill>
              </a:rPr>
              <a:t>;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mendapat   </a:t>
            </a:r>
            <a:r>
              <a:rPr lang="id-ID" b="1" dirty="0">
                <a:solidFill>
                  <a:schemeClr val="tx1"/>
                </a:solidFill>
              </a:rPr>
              <a:t>rekomendasi   dari   lembaga   </a:t>
            </a:r>
            <a:r>
              <a:rPr lang="id-ID" b="1" dirty="0" smtClean="0">
                <a:solidFill>
                  <a:schemeClr val="tx1"/>
                </a:solidFill>
              </a:rPr>
              <a:t>pendidikan   </a:t>
            </a:r>
            <a:r>
              <a:rPr lang="id-ID" b="1" dirty="0">
                <a:solidFill>
                  <a:schemeClr val="tx1"/>
                </a:solidFill>
              </a:rPr>
              <a:t>tempat   pegawai   pelajar   </a:t>
            </a:r>
            <a:r>
              <a:rPr lang="id-ID" b="1" dirty="0" smtClean="0">
                <a:solidFill>
                  <a:schemeClr val="tx1"/>
                </a:solidFill>
              </a:rPr>
              <a:t>melaksanakan  </a:t>
            </a:r>
            <a:r>
              <a:rPr lang="id-ID" b="1" dirty="0">
                <a:solidFill>
                  <a:schemeClr val="tx1"/>
                </a:solidFill>
              </a:rPr>
              <a:t>tugas  </a:t>
            </a:r>
            <a:r>
              <a:rPr lang="id-ID" b="1" dirty="0" smtClean="0">
                <a:solidFill>
                  <a:schemeClr val="tx1"/>
                </a:solidFill>
              </a:rPr>
              <a:t>belajar  </a:t>
            </a:r>
            <a:r>
              <a:rPr lang="id-ID" b="1" dirty="0">
                <a:solidFill>
                  <a:schemeClr val="tx1"/>
                </a:solidFill>
              </a:rPr>
              <a:t>di  dalam  negeri  dan  dari  </a:t>
            </a:r>
            <a:r>
              <a:rPr lang="id-ID" b="1" dirty="0" smtClean="0">
                <a:solidFill>
                  <a:schemeClr val="tx1"/>
                </a:solidFill>
              </a:rPr>
              <a:t>Sekretaris  </a:t>
            </a:r>
            <a:r>
              <a:rPr lang="id-ID" b="1" dirty="0">
                <a:solidFill>
                  <a:schemeClr val="tx1"/>
                </a:solidFill>
              </a:rPr>
              <a:t>Negara  bagi  </a:t>
            </a:r>
            <a:r>
              <a:rPr lang="id-ID" b="1" dirty="0" smtClean="0">
                <a:solidFill>
                  <a:schemeClr val="tx1"/>
                </a:solidFill>
              </a:rPr>
              <a:t>pegawai </a:t>
            </a:r>
            <a:r>
              <a:rPr lang="id-ID" b="1" dirty="0">
                <a:solidFill>
                  <a:schemeClr val="tx1"/>
                </a:solidFill>
              </a:rPr>
              <a:t>pelajar di luar negeri;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mendapat </a:t>
            </a:r>
            <a:r>
              <a:rPr lang="id-ID" b="1" dirty="0">
                <a:solidFill>
                  <a:schemeClr val="tx1"/>
                </a:solidFill>
              </a:rPr>
              <a:t>rekomendasi dari pimpinan Unit Kerja;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mendapat  rekomendasi/jaminan </a:t>
            </a:r>
            <a:r>
              <a:rPr lang="id-ID" b="1" dirty="0">
                <a:solidFill>
                  <a:schemeClr val="tx1"/>
                </a:solidFill>
              </a:rPr>
              <a:t>perpanjangan pembiayaan.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5500" y="641508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19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886" y="779736"/>
            <a:ext cx="7356203" cy="62011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id-ID" sz="3200" dirty="0" smtClean="0"/>
              <a:t>PERPANJANGAN TUGAS BELAJAR</a:t>
            </a:r>
            <a:endParaRPr lang="id-ID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807779"/>
            <a:ext cx="11192478" cy="3983421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d-ID" b="1" dirty="0">
                <a:solidFill>
                  <a:schemeClr val="tx1"/>
                </a:solidFill>
              </a:rPr>
              <a:t>Pimpinan  Unit  Kerja  mengusulkan  </a:t>
            </a:r>
            <a:r>
              <a:rPr lang="id-ID" b="1" dirty="0" smtClean="0">
                <a:solidFill>
                  <a:schemeClr val="tx1"/>
                </a:solidFill>
              </a:rPr>
              <a:t>perpanjangan  </a:t>
            </a:r>
            <a:r>
              <a:rPr lang="id-ID" b="1" dirty="0">
                <a:solidFill>
                  <a:schemeClr val="tx1"/>
                </a:solidFill>
              </a:rPr>
              <a:t>masa  tugas  belajar  kepada  </a:t>
            </a:r>
            <a:r>
              <a:rPr lang="id-ID" b="1" dirty="0" smtClean="0">
                <a:solidFill>
                  <a:schemeClr val="tx1"/>
                </a:solidFill>
              </a:rPr>
              <a:t>pejabat  </a:t>
            </a:r>
            <a:r>
              <a:rPr lang="id-ID" b="1" dirty="0">
                <a:solidFill>
                  <a:schemeClr val="tx1"/>
                </a:solidFill>
              </a:rPr>
              <a:t>yang  berwenang,  dengan  </a:t>
            </a:r>
            <a:r>
              <a:rPr lang="id-ID" b="1" dirty="0" smtClean="0">
                <a:solidFill>
                  <a:schemeClr val="tx1"/>
                </a:solidFill>
              </a:rPr>
              <a:t>melampirkan  </a:t>
            </a:r>
            <a:r>
              <a:rPr lang="id-ID" b="1" dirty="0">
                <a:solidFill>
                  <a:schemeClr val="tx1"/>
                </a:solidFill>
              </a:rPr>
              <a:t>data  pendukung  sebagaimana  </a:t>
            </a:r>
            <a:r>
              <a:rPr lang="id-ID" b="1" dirty="0" smtClean="0">
                <a:solidFill>
                  <a:schemeClr val="tx1"/>
                </a:solidFill>
              </a:rPr>
              <a:t>dimaksud </a:t>
            </a:r>
            <a:r>
              <a:rPr lang="id-ID" b="1" dirty="0">
                <a:solidFill>
                  <a:schemeClr val="tx1"/>
                </a:solidFill>
              </a:rPr>
              <a:t>pada ayat (3).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d-ID" b="1" dirty="0" smtClean="0">
                <a:solidFill>
                  <a:schemeClr val="tx1"/>
                </a:solidFill>
              </a:rPr>
              <a:t>Perpanjangan </a:t>
            </a:r>
            <a:r>
              <a:rPr lang="id-ID" b="1" dirty="0">
                <a:solidFill>
                  <a:schemeClr val="tx1"/>
                </a:solidFill>
              </a:rPr>
              <a:t>masa tugas belajar </a:t>
            </a:r>
            <a:r>
              <a:rPr lang="id-ID" b="1" dirty="0" smtClean="0">
                <a:solidFill>
                  <a:schemeClr val="tx1"/>
                </a:solidFill>
              </a:rPr>
              <a:t>diberikan </a:t>
            </a:r>
            <a:r>
              <a:rPr lang="id-ID" b="1" dirty="0">
                <a:solidFill>
                  <a:schemeClr val="tx1"/>
                </a:solidFill>
              </a:rPr>
              <a:t>paling lama 1 (satu) tahun.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d-ID" b="1" dirty="0" smtClean="0">
                <a:solidFill>
                  <a:schemeClr val="tx1"/>
                </a:solidFill>
              </a:rPr>
              <a:t>usul </a:t>
            </a:r>
            <a:r>
              <a:rPr lang="id-ID" b="1" dirty="0">
                <a:solidFill>
                  <a:schemeClr val="tx1"/>
                </a:solidFill>
              </a:rPr>
              <a:t>perpanjangan </a:t>
            </a:r>
            <a:r>
              <a:rPr lang="id-ID" b="1" dirty="0" smtClean="0">
                <a:solidFill>
                  <a:schemeClr val="tx1"/>
                </a:solidFill>
              </a:rPr>
              <a:t>pemberian </a:t>
            </a:r>
            <a:r>
              <a:rPr lang="id-ID" b="1" dirty="0">
                <a:solidFill>
                  <a:schemeClr val="tx1"/>
                </a:solidFill>
              </a:rPr>
              <a:t>tugas belajar sebagaimana dimaksud pada ayat (4) </a:t>
            </a:r>
            <a:r>
              <a:rPr lang="id-ID" b="1" dirty="0" smtClean="0">
                <a:solidFill>
                  <a:schemeClr val="tx1"/>
                </a:solidFill>
              </a:rPr>
              <a:t>diajukan    </a:t>
            </a:r>
            <a:r>
              <a:rPr lang="id-ID" b="1" dirty="0">
                <a:solidFill>
                  <a:schemeClr val="tx1"/>
                </a:solidFill>
              </a:rPr>
              <a:t>kepada    pejabat    yang    </a:t>
            </a:r>
            <a:r>
              <a:rPr lang="id-ID" b="1" dirty="0" smtClean="0">
                <a:solidFill>
                  <a:schemeClr val="tx1"/>
                </a:solidFill>
              </a:rPr>
              <a:t>berwenang    </a:t>
            </a:r>
            <a:r>
              <a:rPr lang="id-ID" b="1" dirty="0">
                <a:solidFill>
                  <a:schemeClr val="tx1"/>
                </a:solidFill>
              </a:rPr>
              <a:t>dengan    menggunakan    format    </a:t>
            </a:r>
            <a:r>
              <a:rPr lang="id-ID" b="1" dirty="0" smtClean="0">
                <a:solidFill>
                  <a:schemeClr val="tx1"/>
                </a:solidFill>
              </a:rPr>
              <a:t>sebagaimana </a:t>
            </a:r>
            <a:r>
              <a:rPr lang="id-ID" b="1" dirty="0">
                <a:solidFill>
                  <a:schemeClr val="tx1"/>
                </a:solidFill>
              </a:rPr>
              <a:t>dimaksud dalam Lampiran </a:t>
            </a:r>
            <a:r>
              <a:rPr lang="id-ID" b="1" dirty="0" smtClean="0">
                <a:solidFill>
                  <a:schemeClr val="tx1"/>
                </a:solidFill>
              </a:rPr>
              <a:t>V-A </a:t>
            </a:r>
            <a:r>
              <a:rPr lang="id-ID" b="1" dirty="0">
                <a:solidFill>
                  <a:schemeClr val="tx1"/>
                </a:solidFill>
              </a:rPr>
              <a:t>dan V-B Peraturan Menteri ini.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d-ID" b="1" dirty="0" smtClean="0">
                <a:solidFill>
                  <a:schemeClr val="tx1"/>
                </a:solidFill>
              </a:rPr>
              <a:t>Perpanjangan  </a:t>
            </a:r>
            <a:r>
              <a:rPr lang="id-ID" b="1" dirty="0">
                <a:solidFill>
                  <a:schemeClr val="tx1"/>
                </a:solidFill>
              </a:rPr>
              <a:t>pemberian  </a:t>
            </a:r>
            <a:r>
              <a:rPr lang="id-ID" b="1" dirty="0" smtClean="0">
                <a:solidFill>
                  <a:schemeClr val="tx1"/>
                </a:solidFill>
              </a:rPr>
              <a:t>tugas  </a:t>
            </a:r>
            <a:r>
              <a:rPr lang="id-ID" b="1" dirty="0">
                <a:solidFill>
                  <a:schemeClr val="tx1"/>
                </a:solidFill>
              </a:rPr>
              <a:t>belajar  ditetapkan  oleh  pejabat  yang  berwenang  </a:t>
            </a:r>
            <a:r>
              <a:rPr lang="id-ID" b="1" dirty="0" smtClean="0">
                <a:solidFill>
                  <a:schemeClr val="tx1"/>
                </a:solidFill>
              </a:rPr>
              <a:t>dalam  </a:t>
            </a:r>
            <a:r>
              <a:rPr lang="id-ID" b="1" dirty="0">
                <a:solidFill>
                  <a:schemeClr val="tx1"/>
                </a:solidFill>
              </a:rPr>
              <a:t>suatu  keputusan,  dengan  menggunakan  format  sebagaimana  dimaksud  </a:t>
            </a:r>
            <a:r>
              <a:rPr lang="id-ID" b="1" dirty="0" smtClean="0">
                <a:solidFill>
                  <a:schemeClr val="tx1"/>
                </a:solidFill>
              </a:rPr>
              <a:t>dalam  </a:t>
            </a:r>
            <a:r>
              <a:rPr lang="id-ID" b="1" dirty="0">
                <a:solidFill>
                  <a:schemeClr val="tx1"/>
                </a:solidFill>
              </a:rPr>
              <a:t>Lampiran  V-C  Peraturan  Menteri  </a:t>
            </a:r>
            <a:r>
              <a:rPr lang="id-ID" b="1" dirty="0" smtClean="0">
                <a:solidFill>
                  <a:schemeClr val="tx1"/>
                </a:solidFill>
              </a:rPr>
              <a:t>ini</a:t>
            </a:r>
            <a:r>
              <a:rPr lang="id-ID" b="1" dirty="0">
                <a:solidFill>
                  <a:schemeClr val="tx1"/>
                </a:solidFill>
              </a:rPr>
              <a:t>,  asli  keputusan  diserahkan  kepada </a:t>
            </a:r>
            <a:r>
              <a:rPr lang="id-ID" b="1" dirty="0" smtClean="0">
                <a:solidFill>
                  <a:schemeClr val="tx1"/>
                </a:solidFill>
              </a:rPr>
              <a:t>pegawai </a:t>
            </a:r>
            <a:r>
              <a:rPr lang="id-ID" b="1" dirty="0">
                <a:solidFill>
                  <a:schemeClr val="tx1"/>
                </a:solidFill>
              </a:rPr>
              <a:t>pelajar dan tembusan disampaikan kepada pejabat yang relevan. </a:t>
            </a:r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256" y="422146"/>
            <a:ext cx="9134257" cy="838201"/>
          </a:xfrm>
        </p:spPr>
        <p:txBody>
          <a:bodyPr/>
          <a:lstStyle/>
          <a:p>
            <a:r>
              <a:rPr lang="id-ID" dirty="0" smtClean="0"/>
              <a:t>PEMBATALAN TUGAS BELAJAR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37" y="1607754"/>
            <a:ext cx="10887679" cy="4445876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id-ID" b="1" dirty="0">
                <a:solidFill>
                  <a:schemeClr val="tx1"/>
                </a:solidFill>
              </a:rPr>
              <a:t>Keputusan   pemberian   </a:t>
            </a:r>
            <a:r>
              <a:rPr lang="id-ID" b="1" dirty="0" smtClean="0">
                <a:solidFill>
                  <a:schemeClr val="tx1"/>
                </a:solidFill>
              </a:rPr>
              <a:t>tugas   </a:t>
            </a:r>
            <a:r>
              <a:rPr lang="id-ID" b="1" dirty="0">
                <a:solidFill>
                  <a:schemeClr val="tx1"/>
                </a:solidFill>
              </a:rPr>
              <a:t>belajar   dapat   </a:t>
            </a:r>
            <a:r>
              <a:rPr lang="id-ID" b="1" dirty="0" smtClean="0">
                <a:solidFill>
                  <a:schemeClr val="tx1"/>
                </a:solidFill>
              </a:rPr>
              <a:t>dibatalkan   </a:t>
            </a:r>
            <a:r>
              <a:rPr lang="id-ID" b="1" dirty="0">
                <a:solidFill>
                  <a:schemeClr val="tx1"/>
                </a:solidFill>
              </a:rPr>
              <a:t>oleh   pejabat  </a:t>
            </a:r>
            <a:r>
              <a:rPr lang="id-ID" b="1" dirty="0" smtClean="0">
                <a:solidFill>
                  <a:schemeClr val="tx1"/>
                </a:solidFill>
              </a:rPr>
              <a:t>yang   berwenang    </a:t>
            </a:r>
            <a:r>
              <a:rPr lang="id-ID" b="1" dirty="0">
                <a:solidFill>
                  <a:schemeClr val="tx1"/>
                </a:solidFill>
              </a:rPr>
              <a:t>baik  sebelum  keberangkatan  </a:t>
            </a:r>
            <a:r>
              <a:rPr lang="id-ID" b="1" dirty="0" smtClean="0">
                <a:solidFill>
                  <a:schemeClr val="tx1"/>
                </a:solidFill>
              </a:rPr>
              <a:t>ke  </a:t>
            </a:r>
            <a:r>
              <a:rPr lang="id-ID" b="1" dirty="0">
                <a:solidFill>
                  <a:schemeClr val="tx1"/>
                </a:solidFill>
              </a:rPr>
              <a:t>tempat  pelaksanaan  tugas  belajar  </a:t>
            </a:r>
            <a:r>
              <a:rPr lang="id-ID" b="1" dirty="0" smtClean="0">
                <a:solidFill>
                  <a:schemeClr val="tx1"/>
                </a:solidFill>
              </a:rPr>
              <a:t>maupun </a:t>
            </a:r>
            <a:r>
              <a:rPr lang="id-ID" b="1" dirty="0">
                <a:solidFill>
                  <a:schemeClr val="tx1"/>
                </a:solidFill>
              </a:rPr>
              <a:t>selama dalam mengikuti tugas belajar. </a:t>
            </a:r>
            <a:endParaRPr lang="id-ID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b="1" dirty="0">
                <a:solidFill>
                  <a:schemeClr val="tx1"/>
                </a:solidFill>
              </a:rPr>
              <a:t>Sebagai  akibat  </a:t>
            </a:r>
            <a:r>
              <a:rPr lang="id-ID" b="1" dirty="0" smtClean="0">
                <a:solidFill>
                  <a:schemeClr val="tx1"/>
                </a:solidFill>
              </a:rPr>
              <a:t>pembatalan  </a:t>
            </a:r>
            <a:r>
              <a:rPr lang="id-ID" b="1" dirty="0">
                <a:solidFill>
                  <a:schemeClr val="tx1"/>
                </a:solidFill>
              </a:rPr>
              <a:t>keputusan  pemberian  tugas  belajar  sebagaimana  </a:t>
            </a:r>
            <a:r>
              <a:rPr lang="id-ID" b="1" dirty="0" smtClean="0">
                <a:solidFill>
                  <a:schemeClr val="tx1"/>
                </a:solidFill>
              </a:rPr>
              <a:t>dimaksud  </a:t>
            </a:r>
            <a:r>
              <a:rPr lang="id-ID" b="1" dirty="0">
                <a:solidFill>
                  <a:schemeClr val="tx1"/>
                </a:solidFill>
              </a:rPr>
              <a:t>pada  ayat  (2)  huruf  a</a:t>
            </a:r>
            <a:r>
              <a:rPr lang="id-ID" b="1" dirty="0" smtClean="0">
                <a:solidFill>
                  <a:schemeClr val="tx1"/>
                </a:solidFill>
              </a:rPr>
              <a:t>,  </a:t>
            </a:r>
            <a:r>
              <a:rPr lang="id-ID" b="1" dirty="0">
                <a:solidFill>
                  <a:schemeClr val="tx1"/>
                </a:solidFill>
              </a:rPr>
              <a:t>b,  c,  d,  e,  dan  f  di  atas,  pegawai  pelajar  yang  </a:t>
            </a:r>
            <a:r>
              <a:rPr lang="id-ID" b="1" dirty="0" smtClean="0">
                <a:solidFill>
                  <a:schemeClr val="tx1"/>
                </a:solidFill>
              </a:rPr>
              <a:t>bersangkutan  </a:t>
            </a:r>
            <a:r>
              <a:rPr lang="id-ID" b="1" dirty="0">
                <a:solidFill>
                  <a:schemeClr val="tx1"/>
                </a:solidFill>
              </a:rPr>
              <a:t>wajib  mengembalikan  ke  </a:t>
            </a:r>
            <a:r>
              <a:rPr lang="id-ID" b="1" dirty="0" smtClean="0">
                <a:solidFill>
                  <a:schemeClr val="tx1"/>
                </a:solidFill>
              </a:rPr>
              <a:t>kas  </a:t>
            </a:r>
            <a:r>
              <a:rPr lang="id-ID" b="1" dirty="0">
                <a:solidFill>
                  <a:schemeClr val="tx1"/>
                </a:solidFill>
              </a:rPr>
              <a:t>negara  sejumlah  biaya  yang  telah  </a:t>
            </a:r>
            <a:r>
              <a:rPr lang="id-ID" b="1" dirty="0" smtClean="0">
                <a:solidFill>
                  <a:schemeClr val="tx1"/>
                </a:solidFill>
              </a:rPr>
              <a:t>dikeluarkan </a:t>
            </a:r>
            <a:r>
              <a:rPr lang="id-ID" b="1" dirty="0">
                <a:solidFill>
                  <a:schemeClr val="tx1"/>
                </a:solidFill>
              </a:rPr>
              <a:t>selama </a:t>
            </a:r>
            <a:r>
              <a:rPr lang="id-ID" b="1" dirty="0" smtClean="0">
                <a:solidFill>
                  <a:schemeClr val="tx1"/>
                </a:solidFill>
              </a:rPr>
              <a:t>melaksanakan </a:t>
            </a:r>
            <a:r>
              <a:rPr lang="id-ID" b="1" dirty="0">
                <a:solidFill>
                  <a:schemeClr val="tx1"/>
                </a:solidFill>
              </a:rPr>
              <a:t>tugas belajar ditambah 100%. </a:t>
            </a:r>
            <a:r>
              <a:rPr lang="id-ID" b="1" dirty="0" smtClean="0">
                <a:solidFill>
                  <a:schemeClr val="tx1"/>
                </a:solidFill>
              </a:rPr>
              <a:t> 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1"/>
                </a:solidFill>
              </a:rPr>
              <a:t>Pimpinan  </a:t>
            </a:r>
            <a:r>
              <a:rPr lang="id-ID" b="1" dirty="0">
                <a:solidFill>
                  <a:schemeClr val="tx1"/>
                </a:solidFill>
              </a:rPr>
              <a:t>Unit  Kerja  mengusulkan  </a:t>
            </a:r>
            <a:r>
              <a:rPr lang="id-ID" b="1" dirty="0" smtClean="0">
                <a:solidFill>
                  <a:schemeClr val="tx1"/>
                </a:solidFill>
              </a:rPr>
              <a:t>pembatalan  </a:t>
            </a:r>
            <a:r>
              <a:rPr lang="id-ID" b="1" dirty="0">
                <a:solidFill>
                  <a:schemeClr val="tx1"/>
                </a:solidFill>
              </a:rPr>
              <a:t>keputusan  tugas  belajar  kepada  </a:t>
            </a:r>
            <a:r>
              <a:rPr lang="id-ID" b="1" dirty="0" smtClean="0">
                <a:solidFill>
                  <a:schemeClr val="tx1"/>
                </a:solidFill>
              </a:rPr>
              <a:t>pejabat   </a:t>
            </a:r>
            <a:r>
              <a:rPr lang="id-ID" b="1" dirty="0">
                <a:solidFill>
                  <a:schemeClr val="tx1"/>
                </a:solidFill>
              </a:rPr>
              <a:t>yang   berwenang   dengan   melampirkan   bukti   atau   kelengkapan   data </a:t>
            </a:r>
            <a:r>
              <a:rPr lang="id-ID" b="1" dirty="0" smtClean="0">
                <a:solidFill>
                  <a:schemeClr val="tx1"/>
                </a:solidFill>
              </a:rPr>
              <a:t>pendukung </a:t>
            </a:r>
            <a:r>
              <a:rPr lang="id-ID" b="1" dirty="0">
                <a:solidFill>
                  <a:schemeClr val="tx1"/>
                </a:solidFill>
              </a:rPr>
              <a:t>sesuai dengan alasan pembatalannya.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1"/>
                </a:solidFill>
              </a:rPr>
              <a:t>Usul  </a:t>
            </a:r>
            <a:r>
              <a:rPr lang="id-ID" b="1" dirty="0">
                <a:solidFill>
                  <a:schemeClr val="tx1"/>
                </a:solidFill>
              </a:rPr>
              <a:t>pembatalan  keputusan  pemberian  </a:t>
            </a:r>
            <a:r>
              <a:rPr lang="id-ID" b="1" dirty="0" smtClean="0">
                <a:solidFill>
                  <a:schemeClr val="tx1"/>
                </a:solidFill>
              </a:rPr>
              <a:t>tugas  </a:t>
            </a:r>
            <a:r>
              <a:rPr lang="id-ID" b="1" dirty="0">
                <a:solidFill>
                  <a:schemeClr val="tx1"/>
                </a:solidFill>
              </a:rPr>
              <a:t>belajar  </a:t>
            </a:r>
            <a:r>
              <a:rPr lang="id-ID" b="1" dirty="0" smtClean="0">
                <a:solidFill>
                  <a:schemeClr val="tx1"/>
                </a:solidFill>
              </a:rPr>
              <a:t>diajukan  </a:t>
            </a:r>
            <a:r>
              <a:rPr lang="id-ID" b="1" dirty="0">
                <a:solidFill>
                  <a:schemeClr val="tx1"/>
                </a:solidFill>
              </a:rPr>
              <a:t>kepada  pejabat  </a:t>
            </a:r>
            <a:r>
              <a:rPr lang="id-ID" b="1" dirty="0" smtClean="0">
                <a:solidFill>
                  <a:schemeClr val="tx1"/>
                </a:solidFill>
              </a:rPr>
              <a:t>yang  berwenang. </a:t>
            </a:r>
            <a:endParaRPr lang="id-ID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1"/>
                </a:solidFill>
              </a:rPr>
              <a:t>Pembatalan  </a:t>
            </a:r>
            <a:r>
              <a:rPr lang="id-ID" b="1" dirty="0">
                <a:solidFill>
                  <a:schemeClr val="tx1"/>
                </a:solidFill>
              </a:rPr>
              <a:t>tugas  belajar  ditetapkan  </a:t>
            </a:r>
            <a:r>
              <a:rPr lang="id-ID" b="1" dirty="0" smtClean="0">
                <a:solidFill>
                  <a:schemeClr val="tx1"/>
                </a:solidFill>
              </a:rPr>
              <a:t>oleh  </a:t>
            </a:r>
            <a:r>
              <a:rPr lang="id-ID" b="1" dirty="0">
                <a:solidFill>
                  <a:schemeClr val="tx1"/>
                </a:solidFill>
              </a:rPr>
              <a:t>pejabat  yang  </a:t>
            </a:r>
            <a:r>
              <a:rPr lang="id-ID" b="1" dirty="0" smtClean="0">
                <a:solidFill>
                  <a:schemeClr val="tx1"/>
                </a:solidFill>
              </a:rPr>
              <a:t>berwenang  </a:t>
            </a:r>
            <a:r>
              <a:rPr lang="id-ID" b="1" dirty="0">
                <a:solidFill>
                  <a:schemeClr val="tx1"/>
                </a:solidFill>
              </a:rPr>
              <a:t>dalam  suatu  </a:t>
            </a:r>
            <a:r>
              <a:rPr lang="id-ID" b="1" dirty="0" smtClean="0">
                <a:solidFill>
                  <a:schemeClr val="tx1"/>
                </a:solidFill>
              </a:rPr>
              <a:t>keputusan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0547233" y="633043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20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903" y="755103"/>
            <a:ext cx="9006327" cy="649015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id-ID" sz="3600" b="1" dirty="0" smtClean="0"/>
              <a:t>ALASAN PEMBATALAN TUGAS BELAJAR</a:t>
            </a:r>
            <a:endParaRPr lang="id-ID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807779"/>
            <a:ext cx="10887679" cy="4445876"/>
          </a:xfrm>
          <a:solidFill>
            <a:schemeClr val="accent3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dikemudian </a:t>
            </a:r>
            <a:r>
              <a:rPr lang="id-ID" b="1" dirty="0">
                <a:solidFill>
                  <a:schemeClr val="tx1"/>
                </a:solidFill>
              </a:rPr>
              <a:t>hari </a:t>
            </a:r>
            <a:r>
              <a:rPr lang="id-ID" b="1" dirty="0" smtClean="0">
                <a:solidFill>
                  <a:schemeClr val="tx1"/>
                </a:solidFill>
              </a:rPr>
              <a:t>terdapat  </a:t>
            </a:r>
            <a:r>
              <a:rPr lang="id-ID" b="1" dirty="0">
                <a:solidFill>
                  <a:schemeClr val="tx1"/>
                </a:solidFill>
              </a:rPr>
              <a:t>bukti pegawai pelajar </a:t>
            </a:r>
            <a:r>
              <a:rPr lang="id-ID" b="1" dirty="0" smtClean="0">
                <a:solidFill>
                  <a:srgbClr val="FFFF00"/>
                </a:solidFill>
              </a:rPr>
              <a:t>tidak  </a:t>
            </a:r>
            <a:r>
              <a:rPr lang="id-ID" b="1" dirty="0">
                <a:solidFill>
                  <a:srgbClr val="FFFF00"/>
                </a:solidFill>
              </a:rPr>
              <a:t>memenuhi  syarat  diberi  </a:t>
            </a:r>
            <a:r>
              <a:rPr lang="id-ID" b="1" dirty="0" smtClean="0">
                <a:solidFill>
                  <a:srgbClr val="FFFF00"/>
                </a:solidFill>
              </a:rPr>
              <a:t>tugas belajar</a:t>
            </a:r>
            <a:r>
              <a:rPr lang="id-ID" b="1" dirty="0" smtClean="0">
                <a:solidFill>
                  <a:schemeClr val="tx1"/>
                </a:solidFill>
              </a:rPr>
              <a:t>; </a:t>
            </a:r>
            <a:endParaRPr lang="id-ID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Pegawai pelajar  </a:t>
            </a:r>
            <a:r>
              <a:rPr lang="id-ID" b="1" dirty="0">
                <a:solidFill>
                  <a:srgbClr val="FFFF00"/>
                </a:solidFill>
              </a:rPr>
              <a:t>dijatuhi hukuman </a:t>
            </a:r>
            <a:r>
              <a:rPr lang="id-ID" b="1" dirty="0" smtClean="0">
                <a:solidFill>
                  <a:srgbClr val="FFFF00"/>
                </a:solidFill>
              </a:rPr>
              <a:t>disiplin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tingkat sedang atau tingkat berat;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rgbClr val="FFFF00"/>
                </a:solidFill>
              </a:rPr>
              <a:t>tidak  </a:t>
            </a:r>
            <a:r>
              <a:rPr lang="id-ID" b="1" dirty="0">
                <a:solidFill>
                  <a:srgbClr val="FFFF00"/>
                </a:solidFill>
              </a:rPr>
              <a:t>berangkat</a:t>
            </a:r>
            <a:r>
              <a:rPr lang="id-ID" b="1" dirty="0">
                <a:solidFill>
                  <a:schemeClr val="tx1"/>
                </a:solidFill>
              </a:rPr>
              <a:t>  ke  tempat  </a:t>
            </a:r>
            <a:r>
              <a:rPr lang="id-ID" b="1" dirty="0" smtClean="0">
                <a:solidFill>
                  <a:schemeClr val="tx1"/>
                </a:solidFill>
              </a:rPr>
              <a:t>pelaksanaan   </a:t>
            </a:r>
            <a:r>
              <a:rPr lang="id-ID" b="1" dirty="0">
                <a:solidFill>
                  <a:schemeClr val="tx1"/>
                </a:solidFill>
              </a:rPr>
              <a:t>tugas  belajar  sesuai  jadwal  yang  </a:t>
            </a:r>
            <a:r>
              <a:rPr lang="id-ID" b="1" dirty="0" smtClean="0">
                <a:solidFill>
                  <a:schemeClr val="tx1"/>
                </a:solidFill>
              </a:rPr>
              <a:t>telah </a:t>
            </a:r>
            <a:r>
              <a:rPr lang="id-ID" b="1" dirty="0">
                <a:solidFill>
                  <a:schemeClr val="tx1"/>
                </a:solidFill>
              </a:rPr>
              <a:t>ditentukan;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Pegawai </a:t>
            </a:r>
            <a:r>
              <a:rPr lang="id-ID" b="1" dirty="0">
                <a:solidFill>
                  <a:schemeClr val="tx1"/>
                </a:solidFill>
              </a:rPr>
              <a:t>pelajar </a:t>
            </a:r>
            <a:r>
              <a:rPr lang="id-ID" b="1" dirty="0" smtClean="0">
                <a:solidFill>
                  <a:schemeClr val="tx1"/>
                </a:solidFill>
              </a:rPr>
              <a:t>mengajukan </a:t>
            </a:r>
            <a:r>
              <a:rPr lang="id-ID" b="1" dirty="0">
                <a:solidFill>
                  <a:schemeClr val="tx1"/>
                </a:solidFill>
              </a:rPr>
              <a:t>permohonan </a:t>
            </a:r>
            <a:r>
              <a:rPr lang="id-ID" b="1" dirty="0">
                <a:solidFill>
                  <a:srgbClr val="FFFF00"/>
                </a:solidFill>
              </a:rPr>
              <a:t>pengunduran d</a:t>
            </a:r>
            <a:r>
              <a:rPr lang="id-ID" b="1" dirty="0">
                <a:solidFill>
                  <a:schemeClr val="tx1"/>
                </a:solidFill>
              </a:rPr>
              <a:t>iri; </a:t>
            </a:r>
            <a:endParaRPr lang="id-ID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rgbClr val="FFFF00"/>
                </a:solidFill>
              </a:rPr>
              <a:t>tidak  </a:t>
            </a:r>
            <a:r>
              <a:rPr lang="id-ID" b="1" dirty="0">
                <a:solidFill>
                  <a:srgbClr val="FFFF00"/>
                </a:solidFill>
              </a:rPr>
              <a:t>melaporkan  perkembangan  tugas  belajarnya</a:t>
            </a:r>
            <a:r>
              <a:rPr lang="id-ID" b="1" dirty="0">
                <a:solidFill>
                  <a:schemeClr val="tx1"/>
                </a:solidFill>
              </a:rPr>
              <a:t>  meskipun  telah  diberi  </a:t>
            </a:r>
            <a:r>
              <a:rPr lang="id-ID" b="1" dirty="0" smtClean="0">
                <a:solidFill>
                  <a:schemeClr val="tx1"/>
                </a:solidFill>
              </a:rPr>
              <a:t>peringatan</a:t>
            </a:r>
            <a:r>
              <a:rPr lang="id-ID" b="1" dirty="0">
                <a:solidFill>
                  <a:schemeClr val="tx1"/>
                </a:solidFill>
              </a:rPr>
              <a:t>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Pegawai </a:t>
            </a:r>
            <a:r>
              <a:rPr lang="id-ID" b="1" dirty="0">
                <a:solidFill>
                  <a:schemeClr val="tx1"/>
                </a:solidFill>
              </a:rPr>
              <a:t>pelajar </a:t>
            </a:r>
            <a:r>
              <a:rPr lang="id-ID" b="1" dirty="0">
                <a:solidFill>
                  <a:srgbClr val="FFFF00"/>
                </a:solidFill>
              </a:rPr>
              <a:t>bekerja </a:t>
            </a:r>
            <a:r>
              <a:rPr lang="id-ID" b="1" dirty="0" smtClean="0">
                <a:solidFill>
                  <a:srgbClr val="FFFF00"/>
                </a:solidFill>
              </a:rPr>
              <a:t>di  </a:t>
            </a:r>
            <a:r>
              <a:rPr lang="id-ID" b="1" dirty="0">
                <a:solidFill>
                  <a:srgbClr val="FFFF00"/>
                </a:solidFill>
              </a:rPr>
              <a:t>luar kegiatan tugas belajar</a:t>
            </a:r>
            <a:r>
              <a:rPr lang="id-ID" b="1" dirty="0">
                <a:solidFill>
                  <a:schemeClr val="tx1"/>
                </a:solidFill>
              </a:rPr>
              <a:t>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setelah  </a:t>
            </a:r>
            <a:r>
              <a:rPr lang="id-ID" b="1" dirty="0">
                <a:solidFill>
                  <a:schemeClr val="tx1"/>
                </a:solidFill>
              </a:rPr>
              <a:t>dievaluasi  pegawai  </a:t>
            </a:r>
            <a:r>
              <a:rPr lang="id-ID" b="1" dirty="0" smtClean="0">
                <a:solidFill>
                  <a:schemeClr val="tx1"/>
                </a:solidFill>
              </a:rPr>
              <a:t>pelajar  </a:t>
            </a:r>
            <a:r>
              <a:rPr lang="id-ID" b="1" dirty="0">
                <a:solidFill>
                  <a:srgbClr val="FFFF00"/>
                </a:solidFill>
              </a:rPr>
              <a:t>tidak  mampu  menyelesaikan  program  </a:t>
            </a:r>
            <a:r>
              <a:rPr lang="id-ID" b="1" dirty="0" smtClean="0">
                <a:solidFill>
                  <a:srgbClr val="FFFF00"/>
                </a:solidFill>
              </a:rPr>
              <a:t>tugas </a:t>
            </a:r>
            <a:r>
              <a:rPr lang="id-ID" b="1" dirty="0">
                <a:solidFill>
                  <a:srgbClr val="FFFF00"/>
                </a:solidFill>
              </a:rPr>
              <a:t>b</a:t>
            </a:r>
            <a:r>
              <a:rPr lang="id-ID" b="1" dirty="0">
                <a:solidFill>
                  <a:schemeClr val="tx1"/>
                </a:solidFill>
              </a:rPr>
              <a:t>elajar yang diikuti;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tidak  </a:t>
            </a:r>
            <a:r>
              <a:rPr lang="id-ID" b="1" dirty="0">
                <a:solidFill>
                  <a:schemeClr val="tx1"/>
                </a:solidFill>
              </a:rPr>
              <a:t>dapat  melaksanakan  tugas  </a:t>
            </a:r>
            <a:r>
              <a:rPr lang="id-ID" b="1" dirty="0" smtClean="0">
                <a:solidFill>
                  <a:schemeClr val="tx1"/>
                </a:solidFill>
              </a:rPr>
              <a:t>belajar   </a:t>
            </a:r>
            <a:r>
              <a:rPr lang="id-ID" b="1" dirty="0">
                <a:solidFill>
                  <a:schemeClr val="tx1"/>
                </a:solidFill>
              </a:rPr>
              <a:t>karena  </a:t>
            </a:r>
            <a:r>
              <a:rPr lang="id-ID" b="1" dirty="0">
                <a:solidFill>
                  <a:srgbClr val="FFFF00"/>
                </a:solidFill>
              </a:rPr>
              <a:t>hal-hal  peristiwa  di  luar  </a:t>
            </a:r>
            <a:r>
              <a:rPr lang="id-ID" b="1" dirty="0" smtClean="0">
                <a:solidFill>
                  <a:srgbClr val="FFFF00"/>
                </a:solidFill>
              </a:rPr>
              <a:t>kemampuannya</a:t>
            </a:r>
            <a:r>
              <a:rPr lang="id-ID" b="1" dirty="0">
                <a:solidFill>
                  <a:schemeClr val="tx1"/>
                </a:solidFill>
              </a:rPr>
              <a:t>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rgbClr val="FFFF00"/>
                </a:solidFill>
              </a:rPr>
              <a:t>tidak  </a:t>
            </a:r>
            <a:r>
              <a:rPr lang="id-ID" b="1" dirty="0">
                <a:solidFill>
                  <a:srgbClr val="FFFF00"/>
                </a:solidFill>
              </a:rPr>
              <a:t>sehat  jasmani  </a:t>
            </a:r>
            <a:r>
              <a:rPr lang="id-ID" b="1" dirty="0" smtClean="0">
                <a:solidFill>
                  <a:srgbClr val="FFFF00"/>
                </a:solidFill>
              </a:rPr>
              <a:t>dan  </a:t>
            </a:r>
            <a:r>
              <a:rPr lang="id-ID" b="1" dirty="0">
                <a:solidFill>
                  <a:srgbClr val="FFFF00"/>
                </a:solidFill>
              </a:rPr>
              <a:t>rohani</a:t>
            </a:r>
            <a:r>
              <a:rPr lang="id-ID" b="1" dirty="0">
                <a:solidFill>
                  <a:schemeClr val="tx1"/>
                </a:solidFill>
              </a:rPr>
              <a:t>  yang  dinyatakan  </a:t>
            </a:r>
            <a:r>
              <a:rPr lang="id-ID" b="1" dirty="0" smtClean="0">
                <a:solidFill>
                  <a:schemeClr val="tx1"/>
                </a:solidFill>
              </a:rPr>
              <a:t>oleh  </a:t>
            </a:r>
            <a:r>
              <a:rPr lang="id-ID" b="1" dirty="0">
                <a:solidFill>
                  <a:schemeClr val="tx1"/>
                </a:solidFill>
              </a:rPr>
              <a:t>tim  penguji  kesehatan  </a:t>
            </a:r>
            <a:r>
              <a:rPr lang="id-ID" b="1" dirty="0" smtClean="0">
                <a:solidFill>
                  <a:schemeClr val="tx1"/>
                </a:solidFill>
              </a:rPr>
              <a:t>tersendiri </a:t>
            </a:r>
            <a:r>
              <a:rPr lang="id-ID" b="1" dirty="0">
                <a:solidFill>
                  <a:schemeClr val="tx1"/>
                </a:solidFill>
              </a:rPr>
              <a:t>yang mengakibatkan pegawai </a:t>
            </a:r>
            <a:r>
              <a:rPr lang="id-ID" b="1" dirty="0" smtClean="0">
                <a:solidFill>
                  <a:schemeClr val="tx1"/>
                </a:solidFill>
              </a:rPr>
              <a:t>pelajar </a:t>
            </a:r>
            <a:r>
              <a:rPr lang="id-ID" b="1" dirty="0">
                <a:solidFill>
                  <a:schemeClr val="tx1"/>
                </a:solidFill>
              </a:rPr>
              <a:t>tidak mungkin menyelesaikan </a:t>
            </a:r>
            <a:r>
              <a:rPr lang="id-ID" b="1" dirty="0" smtClean="0">
                <a:solidFill>
                  <a:schemeClr val="tx1"/>
                </a:solidFill>
              </a:rPr>
              <a:t>program </a:t>
            </a:r>
            <a:r>
              <a:rPr lang="id-ID" b="1" dirty="0">
                <a:solidFill>
                  <a:schemeClr val="tx1"/>
                </a:solidFill>
              </a:rPr>
              <a:t>tugas belajar sesuai </a:t>
            </a:r>
            <a:r>
              <a:rPr lang="id-ID" b="1" dirty="0" smtClean="0">
                <a:solidFill>
                  <a:schemeClr val="tx1"/>
                </a:solidFill>
              </a:rPr>
              <a:t>dengan </a:t>
            </a:r>
            <a:r>
              <a:rPr lang="id-ID" b="1" dirty="0">
                <a:solidFill>
                  <a:schemeClr val="tx1"/>
                </a:solidFill>
              </a:rPr>
              <a:t>waktu yang ditentukan;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Pegawai      </a:t>
            </a:r>
            <a:r>
              <a:rPr lang="id-ID" b="1" dirty="0">
                <a:solidFill>
                  <a:schemeClr val="tx1"/>
                </a:solidFill>
              </a:rPr>
              <a:t>pelajar      </a:t>
            </a:r>
            <a:r>
              <a:rPr lang="id-ID" b="1" dirty="0" smtClean="0">
                <a:solidFill>
                  <a:srgbClr val="FFFF00"/>
                </a:solidFill>
              </a:rPr>
              <a:t>diangkat   </a:t>
            </a:r>
            <a:r>
              <a:rPr lang="id-ID" b="1" dirty="0">
                <a:solidFill>
                  <a:srgbClr val="FFFF00"/>
                </a:solidFill>
              </a:rPr>
              <a:t>dalam   jabatan   </a:t>
            </a:r>
            <a:r>
              <a:rPr lang="id-ID" b="1" dirty="0" smtClean="0">
                <a:solidFill>
                  <a:srgbClr val="FFFF00"/>
                </a:solidFill>
              </a:rPr>
              <a:t>struktural   </a:t>
            </a:r>
            <a:r>
              <a:rPr lang="id-ID" b="1" dirty="0">
                <a:solidFill>
                  <a:srgbClr val="FFFF00"/>
                </a:solidFill>
              </a:rPr>
              <a:t>atau   diberi   tugas  </a:t>
            </a:r>
            <a:r>
              <a:rPr lang="id-ID" b="1" dirty="0" smtClean="0">
                <a:solidFill>
                  <a:schemeClr val="tx1"/>
                </a:solidFill>
              </a:rPr>
              <a:t>tambahan</a:t>
            </a:r>
            <a:r>
              <a:rPr lang="id-ID" b="1" dirty="0">
                <a:solidFill>
                  <a:schemeClr val="tx1"/>
                </a:solidFill>
              </a:rPr>
              <a:t>; </a:t>
            </a:r>
          </a:p>
          <a:p>
            <a:pPr marL="457200" indent="-457200">
              <a:buFont typeface="+mj-lt"/>
              <a:buAutoNum type="alphaLcPeriod"/>
            </a:pPr>
            <a:r>
              <a:rPr lang="id-ID" b="1" dirty="0" smtClean="0">
                <a:solidFill>
                  <a:srgbClr val="FFFF00"/>
                </a:solidFill>
              </a:rPr>
              <a:t>ada  </a:t>
            </a:r>
            <a:r>
              <a:rPr lang="id-ID" b="1" dirty="0">
                <a:solidFill>
                  <a:srgbClr val="FFFF00"/>
                </a:solidFill>
              </a:rPr>
              <a:t>kepentingan  dinas  atau  </a:t>
            </a:r>
            <a:r>
              <a:rPr lang="id-ID" b="1" dirty="0" smtClean="0">
                <a:solidFill>
                  <a:srgbClr val="FFFF00"/>
                </a:solidFill>
              </a:rPr>
              <a:t>kepentingan  </a:t>
            </a:r>
            <a:r>
              <a:rPr lang="id-ID" b="1" dirty="0">
                <a:solidFill>
                  <a:srgbClr val="FFFF00"/>
                </a:solidFill>
              </a:rPr>
              <a:t>organisasi</a:t>
            </a:r>
            <a:r>
              <a:rPr lang="id-ID" b="1" dirty="0">
                <a:solidFill>
                  <a:schemeClr val="tx1"/>
                </a:solidFill>
              </a:rPr>
              <a:t>  yang  mengharuskan  </a:t>
            </a:r>
            <a:r>
              <a:rPr lang="id-ID" b="1" dirty="0" smtClean="0">
                <a:solidFill>
                  <a:schemeClr val="tx1"/>
                </a:solidFill>
              </a:rPr>
              <a:t>pegawai  </a:t>
            </a:r>
            <a:r>
              <a:rPr lang="id-ID" b="1" dirty="0">
                <a:solidFill>
                  <a:schemeClr val="tx1"/>
                </a:solidFill>
              </a:rPr>
              <a:t>pelajar  tetap </a:t>
            </a:r>
            <a:r>
              <a:rPr lang="id-ID" b="1" dirty="0" smtClean="0">
                <a:solidFill>
                  <a:schemeClr val="tx1"/>
                </a:solidFill>
              </a:rPr>
              <a:t>melaksanakan  tugas  </a:t>
            </a:r>
            <a:r>
              <a:rPr lang="id-ID" b="1" dirty="0">
                <a:solidFill>
                  <a:schemeClr val="tx1"/>
                </a:solidFill>
              </a:rPr>
              <a:t>baik  di  lingkungan  Departemen  </a:t>
            </a:r>
            <a:r>
              <a:rPr lang="id-ID" b="1" dirty="0" smtClean="0">
                <a:solidFill>
                  <a:schemeClr val="tx1"/>
                </a:solidFill>
              </a:rPr>
              <a:t>maupun </a:t>
            </a:r>
            <a:r>
              <a:rPr lang="id-ID" b="1" dirty="0">
                <a:solidFill>
                  <a:schemeClr val="tx1"/>
                </a:solidFill>
              </a:rPr>
              <a:t>di instansi lain. </a:t>
            </a:r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140" y="1501254"/>
            <a:ext cx="9921471" cy="4657807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id-ID" dirty="0" smtClean="0">
              <a:solidFill>
                <a:srgbClr val="FFFF00"/>
              </a:solidFill>
            </a:endParaRPr>
          </a:p>
          <a:p>
            <a:endParaRPr lang="id-ID" dirty="0">
              <a:solidFill>
                <a:srgbClr val="FFFF00"/>
              </a:solidFill>
            </a:endParaRPr>
          </a:p>
          <a:p>
            <a:endParaRPr lang="id-ID" dirty="0" smtClean="0">
              <a:solidFill>
                <a:srgbClr val="FFFF00"/>
              </a:solidFill>
            </a:endParaRPr>
          </a:p>
          <a:p>
            <a:r>
              <a:rPr lang="id-ID" sz="2600" b="1" dirty="0" smtClean="0">
                <a:solidFill>
                  <a:srgbClr val="FFFF00"/>
                </a:solidFill>
              </a:rPr>
              <a:t>Pejabat   </a:t>
            </a:r>
            <a:r>
              <a:rPr lang="id-ID" sz="2600" b="1" dirty="0">
                <a:solidFill>
                  <a:srgbClr val="FFFF00"/>
                </a:solidFill>
              </a:rPr>
              <a:t>yang   berwenang   </a:t>
            </a:r>
            <a:r>
              <a:rPr lang="id-ID" sz="2600" b="1" dirty="0" smtClean="0">
                <a:solidFill>
                  <a:srgbClr val="FFFF00"/>
                </a:solidFill>
              </a:rPr>
              <a:t>memberikan</a:t>
            </a:r>
            <a:r>
              <a:rPr lang="id-ID" sz="2600" b="1" dirty="0">
                <a:solidFill>
                  <a:srgbClr val="FFFF00"/>
                </a:solidFill>
              </a:rPr>
              <a:t>,   memperpanjang,   dan   membatalkan   tugas   </a:t>
            </a:r>
            <a:r>
              <a:rPr lang="id-ID" sz="2600" b="1" dirty="0" smtClean="0">
                <a:solidFill>
                  <a:srgbClr val="FFFF00"/>
                </a:solidFill>
              </a:rPr>
              <a:t>belajar  yaitu</a:t>
            </a:r>
            <a:r>
              <a:rPr lang="id-ID" sz="2600" b="1" dirty="0">
                <a:solidFill>
                  <a:srgbClr val="FFFF00"/>
                </a:solidFill>
              </a:rPr>
              <a:t>: </a:t>
            </a:r>
            <a:endParaRPr lang="id-ID" sz="2600" b="1" dirty="0" smtClean="0">
              <a:solidFill>
                <a:srgbClr val="FFFF00"/>
              </a:solidFill>
            </a:endParaRPr>
          </a:p>
          <a:p>
            <a:endParaRPr lang="id-ID" sz="26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600" b="1" dirty="0" smtClean="0">
                <a:solidFill>
                  <a:srgbClr val="FFFF00"/>
                </a:solidFill>
              </a:rPr>
              <a:t>Sekretaris </a:t>
            </a:r>
            <a:r>
              <a:rPr lang="id-ID" sz="2600" b="1" dirty="0">
                <a:solidFill>
                  <a:srgbClr val="FFFF00"/>
                </a:solidFill>
              </a:rPr>
              <a:t>Jenderal bagi PNS golongan ruang IV/e ke bawah</a:t>
            </a:r>
            <a:r>
              <a:rPr lang="id-ID" sz="2600" b="1" dirty="0" smtClean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600" b="1" dirty="0" smtClean="0">
                <a:solidFill>
                  <a:srgbClr val="FFFF00"/>
                </a:solidFill>
              </a:rPr>
              <a:t>Kepala </a:t>
            </a:r>
            <a:r>
              <a:rPr lang="id-ID" sz="2600" b="1" dirty="0">
                <a:solidFill>
                  <a:srgbClr val="FFFF00"/>
                </a:solidFill>
              </a:rPr>
              <a:t>Biro Kepegawaian </a:t>
            </a:r>
            <a:r>
              <a:rPr lang="id-ID" sz="2600" b="1" dirty="0" smtClean="0">
                <a:solidFill>
                  <a:srgbClr val="FFFF00"/>
                </a:solidFill>
              </a:rPr>
              <a:t>bagi </a:t>
            </a:r>
            <a:r>
              <a:rPr lang="id-ID" sz="2600" b="1" dirty="0">
                <a:solidFill>
                  <a:srgbClr val="FFFF00"/>
                </a:solidFill>
              </a:rPr>
              <a:t>PNS golongan IV/a ke bawah;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600" b="1" dirty="0" smtClean="0">
                <a:solidFill>
                  <a:srgbClr val="FFFF00"/>
                </a:solidFill>
              </a:rPr>
              <a:t>Kepala </a:t>
            </a:r>
            <a:r>
              <a:rPr lang="id-ID" sz="2600" b="1" dirty="0">
                <a:solidFill>
                  <a:srgbClr val="FFFF00"/>
                </a:solidFill>
              </a:rPr>
              <a:t>Bagian pada Biro </a:t>
            </a:r>
            <a:r>
              <a:rPr lang="id-ID" sz="2600" b="1" dirty="0" smtClean="0">
                <a:solidFill>
                  <a:srgbClr val="FFFF00"/>
                </a:solidFill>
              </a:rPr>
              <a:t>Kepegawaian </a:t>
            </a:r>
            <a:r>
              <a:rPr lang="id-ID" sz="2600" b="1" dirty="0">
                <a:solidFill>
                  <a:srgbClr val="FFFF00"/>
                </a:solidFill>
              </a:rPr>
              <a:t>bagi PNS golongan ruang III/d ke </a:t>
            </a:r>
            <a:r>
              <a:rPr lang="id-ID" sz="2600" b="1" dirty="0" smtClean="0">
                <a:solidFill>
                  <a:srgbClr val="FFFF00"/>
                </a:solidFill>
              </a:rPr>
              <a:t>bawah</a:t>
            </a:r>
            <a:r>
              <a:rPr lang="id-ID" sz="2600" b="1" dirty="0">
                <a:solidFill>
                  <a:srgbClr val="FFFF00"/>
                </a:solidFill>
              </a:rPr>
              <a:t>; </a:t>
            </a:r>
            <a:endParaRPr lang="id-ID" sz="2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d-ID" sz="2600" b="1" dirty="0">
              <a:solidFill>
                <a:srgbClr val="FFFF00"/>
              </a:solidFill>
            </a:endParaRPr>
          </a:p>
          <a:p>
            <a:r>
              <a:rPr lang="id-ID" sz="2600" b="1" dirty="0">
                <a:solidFill>
                  <a:srgbClr val="FFFF00"/>
                </a:solidFill>
              </a:rPr>
              <a:t>di lingkungan Departemen</a:t>
            </a:r>
            <a:r>
              <a:rPr lang="id-ID" sz="26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01287" y="635900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21</a:t>
            </a:r>
            <a:endParaRPr lang="en-US" dirty="0"/>
          </a:p>
        </p:txBody>
      </p:sp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157160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75" y="535240"/>
            <a:ext cx="9603275" cy="65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dirty="0" smtClean="0"/>
              <a:t>TUGAS BELAJAR VS IJIN BELAJAR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0120" y="1794510"/>
            <a:ext cx="10527030" cy="45377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id-ID" dirty="0" smtClean="0"/>
              <a:t>Tugas  </a:t>
            </a:r>
            <a:r>
              <a:rPr lang="id-ID" dirty="0"/>
              <a:t>belajar </a:t>
            </a:r>
            <a:endParaRPr lang="id-ID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dirty="0"/>
              <a:t> </a:t>
            </a:r>
            <a:r>
              <a:rPr lang="id-ID" dirty="0" smtClean="0">
                <a:solidFill>
                  <a:schemeClr val="tx1"/>
                </a:solidFill>
              </a:rPr>
              <a:t>penugasan  oleh  </a:t>
            </a:r>
            <a:r>
              <a:rPr lang="id-ID" dirty="0">
                <a:solidFill>
                  <a:schemeClr val="tx1"/>
                </a:solidFill>
              </a:rPr>
              <a:t>pejabat  yang  berwenang  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b="1" dirty="0" smtClean="0">
                <a:solidFill>
                  <a:schemeClr val="tx1"/>
                </a:solidFill>
              </a:rPr>
              <a:t> bukan  </a:t>
            </a:r>
            <a:r>
              <a:rPr lang="id-ID" b="1" dirty="0">
                <a:solidFill>
                  <a:schemeClr val="tx1"/>
                </a:solidFill>
              </a:rPr>
              <a:t>atas  biaya  sendiri,  </a:t>
            </a:r>
            <a:endParaRPr lang="id-ID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b="1" dirty="0" smtClean="0">
                <a:solidFill>
                  <a:schemeClr val="tx1"/>
                </a:solidFill>
              </a:rPr>
              <a:t> dan </a:t>
            </a:r>
            <a:r>
              <a:rPr lang="id-ID" b="1" strike="sngStrike" dirty="0" smtClean="0">
                <a:solidFill>
                  <a:schemeClr val="tx1"/>
                </a:solidFill>
              </a:rPr>
              <a:t>meninggalkan</a:t>
            </a:r>
            <a:r>
              <a:rPr lang="id-ID" b="1" dirty="0" smtClean="0">
                <a:solidFill>
                  <a:schemeClr val="tx1"/>
                </a:solidFill>
              </a:rPr>
              <a:t> dibebaskan/diberhentikan dari tugas </a:t>
            </a:r>
            <a:r>
              <a:rPr lang="id-ID" b="1" strike="sngStrike" dirty="0" smtClean="0">
                <a:solidFill>
                  <a:schemeClr val="tx1"/>
                </a:solidFill>
              </a:rPr>
              <a:t>sehari -hari</a:t>
            </a:r>
            <a:r>
              <a:rPr lang="id-ID" b="1" dirty="0" smtClean="0">
                <a:solidFill>
                  <a:schemeClr val="tx1"/>
                </a:solidFill>
              </a:rPr>
              <a:t> (jabatan) sebagai PNS</a:t>
            </a:r>
            <a:r>
              <a:rPr lang="id-ID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id-ID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IJIN BELAJAR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strike="sngStrike" dirty="0" smtClean="0">
                <a:solidFill>
                  <a:schemeClr val="tx1"/>
                </a:solidFill>
              </a:rPr>
              <a:t>Penugasan</a:t>
            </a:r>
            <a:r>
              <a:rPr lang="id-ID" dirty="0" smtClean="0">
                <a:solidFill>
                  <a:schemeClr val="tx1"/>
                </a:solidFill>
              </a:rPr>
              <a:t> Diijinkan oleh pejabat yang berwenang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dirty="0" smtClean="0">
                <a:solidFill>
                  <a:schemeClr val="tx1"/>
                </a:solidFill>
              </a:rPr>
              <a:t>Biaya sendiri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d-ID" dirty="0" smtClean="0">
                <a:solidFill>
                  <a:schemeClr val="tx1"/>
                </a:solidFill>
              </a:rPr>
              <a:t>Tidak dibebaskan/diberhentikan dari jabatan (tetap melaksanakan tugas). </a:t>
            </a: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2162" y="6361509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Pasal 1</a:t>
            </a:r>
            <a:endParaRPr lang="id-ID" b="1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445" y="157162"/>
            <a:ext cx="3575863" cy="80890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id-ID" b="1" dirty="0" smtClean="0"/>
              <a:t>PEMBINAAN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513" y="1163856"/>
            <a:ext cx="9690099" cy="5017513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000" b="1" dirty="0">
                <a:solidFill>
                  <a:srgbClr val="FFFF00"/>
                </a:solidFill>
              </a:rPr>
              <a:t>Pembinaan  pegawai pelajar  meliputi 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sz="2000" b="1" dirty="0" smtClean="0">
                <a:solidFill>
                  <a:srgbClr val="FFFF00"/>
                </a:solidFill>
              </a:rPr>
              <a:t>Penilaian  </a:t>
            </a:r>
            <a:r>
              <a:rPr lang="id-ID" sz="2000" b="1" dirty="0">
                <a:solidFill>
                  <a:srgbClr val="FFFF00"/>
                </a:solidFill>
              </a:rPr>
              <a:t>Pelaksanaan  </a:t>
            </a:r>
            <a:r>
              <a:rPr lang="id-ID" sz="2000" b="1" dirty="0" smtClean="0">
                <a:solidFill>
                  <a:srgbClr val="FFFF00"/>
                </a:solidFill>
              </a:rPr>
              <a:t>Pekerjaan  </a:t>
            </a:r>
            <a:r>
              <a:rPr lang="id-ID" sz="2000" b="1" dirty="0">
                <a:solidFill>
                  <a:srgbClr val="FFFF00"/>
                </a:solidFill>
              </a:rPr>
              <a:t>(pemberian DP3);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sz="2000" b="1" dirty="0" smtClean="0">
                <a:solidFill>
                  <a:srgbClr val="FFFF00"/>
                </a:solidFill>
              </a:rPr>
              <a:t>Penetapan </a:t>
            </a:r>
            <a:r>
              <a:rPr lang="id-ID" sz="2000" b="1" dirty="0">
                <a:solidFill>
                  <a:srgbClr val="FFFF00"/>
                </a:solidFill>
              </a:rPr>
              <a:t>status jabatan selama mengikuti tugas belajar terdiri atas : </a:t>
            </a:r>
          </a:p>
          <a:p>
            <a:pPr lvl="1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FFFF00"/>
                </a:solidFill>
              </a:rPr>
              <a:t>pemberhentian  </a:t>
            </a:r>
            <a:r>
              <a:rPr lang="id-ID" sz="1800" b="1" dirty="0">
                <a:solidFill>
                  <a:srgbClr val="FFFF00"/>
                </a:solidFill>
              </a:rPr>
              <a:t>dari  </a:t>
            </a:r>
            <a:r>
              <a:rPr lang="id-ID" sz="1800" b="1" dirty="0" smtClean="0">
                <a:solidFill>
                  <a:srgbClr val="FFFF00"/>
                </a:solidFill>
              </a:rPr>
              <a:t>jabatan </a:t>
            </a:r>
            <a:r>
              <a:rPr lang="id-ID" sz="1800" b="1" dirty="0">
                <a:solidFill>
                  <a:srgbClr val="FFFF00"/>
                </a:solidFill>
              </a:rPr>
              <a:t>struktural; </a:t>
            </a:r>
          </a:p>
          <a:p>
            <a:pPr lvl="1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FFFF00"/>
                </a:solidFill>
              </a:rPr>
              <a:t>pembebasan </a:t>
            </a:r>
            <a:r>
              <a:rPr lang="id-ID" sz="1800" b="1" dirty="0">
                <a:solidFill>
                  <a:srgbClr val="FFFF00"/>
                </a:solidFill>
              </a:rPr>
              <a:t>sementara dari  tugas-tugas jabatan fungsional;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sz="2000" b="1" dirty="0" smtClean="0">
                <a:solidFill>
                  <a:srgbClr val="FFFF00"/>
                </a:solidFill>
              </a:rPr>
              <a:t>Pemberian </a:t>
            </a:r>
            <a:r>
              <a:rPr lang="id-ID" sz="2000" b="1" dirty="0">
                <a:solidFill>
                  <a:srgbClr val="FFFF00"/>
                </a:solidFill>
              </a:rPr>
              <a:t>kenaikan pangkat : </a:t>
            </a:r>
          </a:p>
          <a:p>
            <a:pPr lvl="1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FFFF00"/>
                </a:solidFill>
              </a:rPr>
              <a:t>kenaikan </a:t>
            </a:r>
            <a:r>
              <a:rPr lang="id-ID" sz="1800" b="1" dirty="0">
                <a:solidFill>
                  <a:srgbClr val="FFFF00"/>
                </a:solidFill>
              </a:rPr>
              <a:t>pangkat pilihan; </a:t>
            </a:r>
          </a:p>
          <a:p>
            <a:pPr lvl="1" algn="just">
              <a:buFont typeface="+mj-lt"/>
              <a:buAutoNum type="alphaLcPeriod"/>
            </a:pPr>
            <a:r>
              <a:rPr lang="id-ID" sz="1800" b="1" dirty="0" smtClean="0">
                <a:solidFill>
                  <a:srgbClr val="FFFF00"/>
                </a:solidFill>
              </a:rPr>
              <a:t>kenaikan </a:t>
            </a:r>
            <a:r>
              <a:rPr lang="id-ID" sz="1800" b="1" dirty="0">
                <a:solidFill>
                  <a:srgbClr val="FFFF00"/>
                </a:solidFill>
              </a:rPr>
              <a:t>pangkat reguler. </a:t>
            </a:r>
          </a:p>
          <a:p>
            <a:pPr marL="0" indent="0" algn="just">
              <a:buNone/>
            </a:pPr>
            <a:endParaRPr lang="id-ID" sz="2000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id-ID" sz="2000" b="1" dirty="0" smtClean="0">
                <a:solidFill>
                  <a:srgbClr val="FFFF00"/>
                </a:solidFill>
              </a:rPr>
              <a:t>Ketentuan  </a:t>
            </a:r>
            <a:r>
              <a:rPr lang="id-ID" sz="2000" b="1" dirty="0">
                <a:solidFill>
                  <a:srgbClr val="FFFF00"/>
                </a:solidFill>
              </a:rPr>
              <a:t>mengenai  pembinaan  pegawai  </a:t>
            </a:r>
            <a:r>
              <a:rPr lang="id-ID" sz="2000" b="1" dirty="0" smtClean="0">
                <a:solidFill>
                  <a:srgbClr val="FFFF00"/>
                </a:solidFill>
              </a:rPr>
              <a:t>pelajar  </a:t>
            </a:r>
            <a:r>
              <a:rPr lang="id-ID" sz="2000" b="1" dirty="0">
                <a:solidFill>
                  <a:srgbClr val="FFFF00"/>
                </a:solidFill>
              </a:rPr>
              <a:t>sebagaimana  </a:t>
            </a:r>
            <a:r>
              <a:rPr lang="id-ID" sz="2000" b="1" dirty="0" smtClean="0">
                <a:solidFill>
                  <a:srgbClr val="FFFF00"/>
                </a:solidFill>
              </a:rPr>
              <a:t>imaksud  </a:t>
            </a:r>
            <a:r>
              <a:rPr lang="id-ID" sz="2000" b="1" dirty="0">
                <a:solidFill>
                  <a:srgbClr val="FFFF00"/>
                </a:solidFill>
              </a:rPr>
              <a:t>pada  </a:t>
            </a:r>
            <a:r>
              <a:rPr lang="id-ID" sz="2000" b="1" dirty="0" smtClean="0">
                <a:solidFill>
                  <a:srgbClr val="FFFF00"/>
                </a:solidFill>
              </a:rPr>
              <a:t>ayat </a:t>
            </a:r>
            <a:r>
              <a:rPr lang="id-ID" sz="2000" b="1" dirty="0">
                <a:solidFill>
                  <a:srgbClr val="FFFF00"/>
                </a:solidFill>
              </a:rPr>
              <a:t>(1) mengacu pada  peraturan perundang-undangan yang berlaku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5463" y="642937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22</a:t>
            </a:r>
            <a:endParaRPr lang="en-US" dirty="0"/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5725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391015" cy="84984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PENGAKTIFAN KEMBALI </a:t>
            </a:r>
            <a:br>
              <a:rPr lang="id-ID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69" y="2133600"/>
            <a:ext cx="9402543" cy="37776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b="1" dirty="0" smtClean="0">
                <a:solidFill>
                  <a:schemeClr val="tx1"/>
                </a:solidFill>
              </a:rPr>
              <a:t>Pegawai  </a:t>
            </a:r>
            <a:r>
              <a:rPr lang="id-ID" sz="2400" b="1" dirty="0">
                <a:solidFill>
                  <a:schemeClr val="tx1"/>
                </a:solidFill>
              </a:rPr>
              <a:t>pelajar    yang  telah  selesai  atau  tidak  lagi  melaksanakan  tugas  belajar  </a:t>
            </a:r>
            <a:r>
              <a:rPr lang="id-ID" sz="2400" b="1" dirty="0" smtClean="0">
                <a:solidFill>
                  <a:schemeClr val="tx1"/>
                </a:solidFill>
              </a:rPr>
              <a:t>diaktifkan </a:t>
            </a:r>
            <a:r>
              <a:rPr lang="id-ID" sz="2400" b="1" dirty="0">
                <a:solidFill>
                  <a:schemeClr val="tx1"/>
                </a:solidFill>
              </a:rPr>
              <a:t>kembali dalam tugas-tugasnya. </a:t>
            </a:r>
          </a:p>
          <a:p>
            <a:pPr marL="0" indent="0" algn="just">
              <a:buNone/>
            </a:pPr>
            <a:endParaRPr lang="id-ID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d-ID" sz="2400" b="1" dirty="0" smtClean="0">
                <a:solidFill>
                  <a:schemeClr val="tx1"/>
                </a:solidFill>
              </a:rPr>
              <a:t>Ketentuan </a:t>
            </a:r>
            <a:r>
              <a:rPr lang="id-ID" sz="2400" b="1" dirty="0">
                <a:solidFill>
                  <a:schemeClr val="tx1"/>
                </a:solidFill>
              </a:rPr>
              <a:t>mengenai </a:t>
            </a:r>
            <a:r>
              <a:rPr lang="id-ID" sz="2400" b="1" dirty="0" smtClean="0">
                <a:solidFill>
                  <a:schemeClr val="tx1"/>
                </a:solidFill>
              </a:rPr>
              <a:t>pengaktifan </a:t>
            </a:r>
            <a:r>
              <a:rPr lang="id-ID" sz="2400" b="1" dirty="0">
                <a:solidFill>
                  <a:schemeClr val="tx1"/>
                </a:solidFill>
              </a:rPr>
              <a:t>kembali pegawai </a:t>
            </a:r>
            <a:r>
              <a:rPr lang="id-ID" sz="2400" b="1" dirty="0" smtClean="0">
                <a:solidFill>
                  <a:schemeClr val="tx1"/>
                </a:solidFill>
              </a:rPr>
              <a:t>pelajar mengacu   </a:t>
            </a:r>
            <a:r>
              <a:rPr lang="id-ID" sz="2400" b="1" dirty="0">
                <a:solidFill>
                  <a:schemeClr val="tx1"/>
                </a:solidFill>
              </a:rPr>
              <a:t>pada   peraturan   perundang-undangan   yang   berlaku  </a:t>
            </a:r>
            <a:r>
              <a:rPr lang="id-ID" sz="2400" b="1" dirty="0" smtClean="0">
                <a:solidFill>
                  <a:schemeClr val="tx1"/>
                </a:solidFill>
              </a:rPr>
              <a:t>dengan </a:t>
            </a:r>
            <a:r>
              <a:rPr lang="id-ID" sz="2400" b="1" dirty="0">
                <a:solidFill>
                  <a:schemeClr val="tx1"/>
                </a:solidFill>
              </a:rPr>
              <a:t>melampirkan bukti-bukti yang terkait dengan pelaksanaan tugas belajar.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72675" y="627221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23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85736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312842" cy="931735"/>
          </a:xfrm>
        </p:spPr>
        <p:txBody>
          <a:bodyPr/>
          <a:lstStyle/>
          <a:p>
            <a:r>
              <a:rPr lang="id-ID" b="1" dirty="0" smtClean="0"/>
              <a:t>MONITORING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33" y="1583141"/>
            <a:ext cx="10180779" cy="4763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Setiap pimpinan Unit Kerja wajib </a:t>
            </a:r>
            <a:r>
              <a:rPr lang="id-ID" sz="2400" b="1" dirty="0" smtClean="0"/>
              <a:t>memonitor </a:t>
            </a:r>
            <a:r>
              <a:rPr lang="id-ID" sz="2400" b="1" dirty="0"/>
              <a:t>pelaksanaan tugas belajar. </a:t>
            </a:r>
          </a:p>
          <a:p>
            <a:pPr marL="0" indent="0">
              <a:buNone/>
            </a:pPr>
            <a:r>
              <a:rPr lang="id-ID" sz="2400" b="1" dirty="0"/>
              <a:t>Monitoring dilakukan untuk </a:t>
            </a:r>
            <a:r>
              <a:rPr lang="id-ID" sz="2400" b="1" dirty="0" smtClean="0"/>
              <a:t>:  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a. m</a:t>
            </a:r>
            <a:r>
              <a:rPr lang="id-ID" sz="2400" b="1" dirty="0" smtClean="0"/>
              <a:t>engetahui keberhasilan </a:t>
            </a:r>
            <a:r>
              <a:rPr lang="id-ID" sz="2400" b="1" dirty="0"/>
              <a:t>pelaksanaan tugas belajar; </a:t>
            </a:r>
          </a:p>
          <a:p>
            <a:pPr marL="0" indent="0">
              <a:buNone/>
            </a:pPr>
            <a:r>
              <a:rPr lang="id-ID" sz="2400" b="1" dirty="0"/>
              <a:t>b. p</a:t>
            </a:r>
            <a:r>
              <a:rPr lang="id-ID" sz="2400" b="1" dirty="0" smtClean="0"/>
              <a:t>emberian </a:t>
            </a:r>
            <a:r>
              <a:rPr lang="id-ID" sz="2400" b="1" dirty="0"/>
              <a:t>nilai DP3; </a:t>
            </a:r>
          </a:p>
          <a:p>
            <a:pPr marL="0" indent="0">
              <a:buNone/>
            </a:pPr>
            <a:r>
              <a:rPr lang="id-ID" sz="2400" b="1" dirty="0"/>
              <a:t>c. m</a:t>
            </a:r>
            <a:r>
              <a:rPr lang="id-ID" sz="2400" b="1" dirty="0" smtClean="0"/>
              <a:t>engetahui keberadaan </a:t>
            </a:r>
            <a:r>
              <a:rPr lang="id-ID" sz="2400" b="1" dirty="0"/>
              <a:t>tempat tinggal; </a:t>
            </a:r>
          </a:p>
          <a:p>
            <a:pPr marL="0" indent="0">
              <a:buNone/>
            </a:pPr>
            <a:r>
              <a:rPr lang="id-ID" sz="2400" b="1" dirty="0"/>
              <a:t>d. m</a:t>
            </a:r>
            <a:r>
              <a:rPr lang="id-ID" sz="2400" b="1" dirty="0" smtClean="0"/>
              <a:t>engetahui perilaku </a:t>
            </a:r>
            <a:r>
              <a:rPr lang="id-ID" sz="2400" b="1" dirty="0"/>
              <a:t>pegawai pelajar.  </a:t>
            </a:r>
          </a:p>
          <a:p>
            <a:pPr marL="0" indent="0">
              <a:buNone/>
            </a:pP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Hasil  monitoring  pelaksanaan  tugas  </a:t>
            </a:r>
            <a:r>
              <a:rPr lang="id-ID" sz="2400" b="1" dirty="0" smtClean="0"/>
              <a:t>belajar  </a:t>
            </a:r>
            <a:r>
              <a:rPr lang="id-ID" sz="2400" b="1" dirty="0"/>
              <a:t>dilaporkan  </a:t>
            </a:r>
            <a:r>
              <a:rPr lang="id-ID" sz="2400" b="1" dirty="0" smtClean="0"/>
              <a:t>kepada  </a:t>
            </a:r>
            <a:r>
              <a:rPr lang="id-ID" sz="2400" b="1" dirty="0"/>
              <a:t>Menteri  dengan  </a:t>
            </a:r>
            <a:r>
              <a:rPr lang="id-ID" sz="2400" b="1" dirty="0" smtClean="0"/>
              <a:t>tembusan </a:t>
            </a:r>
            <a:r>
              <a:rPr lang="id-ID" sz="2400" b="1" dirty="0"/>
              <a:t>kepada Sekretaris Jenderal.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1325" y="641508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24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188" y="214206"/>
            <a:ext cx="3040620" cy="65815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EVALUASI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651" y="1566041"/>
            <a:ext cx="10430811" cy="464557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d-ID" sz="2400" b="1" dirty="0">
                <a:solidFill>
                  <a:srgbClr val="002060"/>
                </a:solidFill>
              </a:rPr>
              <a:t>E</a:t>
            </a:r>
            <a:r>
              <a:rPr lang="id-ID" sz="2400" b="1" dirty="0" smtClean="0">
                <a:solidFill>
                  <a:srgbClr val="002060"/>
                </a:solidFill>
              </a:rPr>
              <a:t>valuasi  </a:t>
            </a:r>
            <a:r>
              <a:rPr lang="id-ID" sz="2400" b="1" dirty="0">
                <a:solidFill>
                  <a:srgbClr val="002060"/>
                </a:solidFill>
              </a:rPr>
              <a:t>dilakukan  dalam  rangka  </a:t>
            </a:r>
            <a:r>
              <a:rPr lang="id-ID" sz="2400" b="1" dirty="0" smtClean="0">
                <a:solidFill>
                  <a:srgbClr val="002060"/>
                </a:solidFill>
              </a:rPr>
              <a:t>pengendalian  </a:t>
            </a:r>
            <a:r>
              <a:rPr lang="id-ID" sz="2400" b="1" dirty="0">
                <a:solidFill>
                  <a:srgbClr val="002060"/>
                </a:solidFill>
              </a:rPr>
              <a:t>program  pemberian  tugas  belajar  </a:t>
            </a:r>
            <a:r>
              <a:rPr lang="id-ID" sz="2400" b="1" dirty="0" smtClean="0">
                <a:solidFill>
                  <a:srgbClr val="002060"/>
                </a:solidFill>
              </a:rPr>
              <a:t>sebagai  </a:t>
            </a:r>
            <a:r>
              <a:rPr lang="id-ID" sz="2400" b="1" dirty="0">
                <a:solidFill>
                  <a:srgbClr val="002060"/>
                </a:solidFill>
              </a:rPr>
              <a:t>bentuk  </a:t>
            </a:r>
            <a:r>
              <a:rPr lang="id-ID" sz="2400" b="1" dirty="0" smtClean="0">
                <a:solidFill>
                  <a:srgbClr val="002060"/>
                </a:solidFill>
              </a:rPr>
              <a:t>akuntabilitas  </a:t>
            </a:r>
            <a:r>
              <a:rPr lang="id-ID" sz="2400" b="1" dirty="0">
                <a:solidFill>
                  <a:srgbClr val="002060"/>
                </a:solidFill>
              </a:rPr>
              <a:t>penyelenggaraan  tugas  </a:t>
            </a:r>
            <a:r>
              <a:rPr lang="id-ID" sz="2400" b="1" dirty="0" smtClean="0">
                <a:solidFill>
                  <a:srgbClr val="002060"/>
                </a:solidFill>
              </a:rPr>
              <a:t>belajar  </a:t>
            </a:r>
            <a:r>
              <a:rPr lang="id-ID" sz="2400" b="1" dirty="0">
                <a:solidFill>
                  <a:srgbClr val="002060"/>
                </a:solidFill>
              </a:rPr>
              <a:t>kepada  pihak-pihak  </a:t>
            </a:r>
            <a:r>
              <a:rPr lang="id-ID" sz="2400" b="1" dirty="0" smtClean="0">
                <a:solidFill>
                  <a:srgbClr val="002060"/>
                </a:solidFill>
              </a:rPr>
              <a:t>yang </a:t>
            </a:r>
            <a:r>
              <a:rPr lang="id-ID" sz="2400" b="1" dirty="0">
                <a:solidFill>
                  <a:srgbClr val="002060"/>
                </a:solidFill>
              </a:rPr>
              <a:t>berkepentingan.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rgbClr val="002060"/>
                </a:solidFill>
              </a:rPr>
              <a:t>Evaluasi </a:t>
            </a:r>
            <a:r>
              <a:rPr lang="id-ID" sz="2400" b="1" dirty="0">
                <a:solidFill>
                  <a:srgbClr val="002060"/>
                </a:solidFill>
              </a:rPr>
              <a:t>dilakukan terhadap pegawai </a:t>
            </a:r>
            <a:r>
              <a:rPr lang="id-ID" sz="2400" b="1" dirty="0" smtClean="0">
                <a:solidFill>
                  <a:srgbClr val="002060"/>
                </a:solidFill>
              </a:rPr>
              <a:t>pelajar</a:t>
            </a:r>
            <a:r>
              <a:rPr lang="id-ID" sz="2400" b="1" dirty="0">
                <a:solidFill>
                  <a:srgbClr val="002060"/>
                </a:solidFill>
              </a:rPr>
              <a:t>, lembaga, dan program tugas belajar.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sz="2400" b="1" dirty="0" smtClean="0">
                <a:solidFill>
                  <a:srgbClr val="002060"/>
                </a:solidFill>
              </a:rPr>
              <a:t>Evaluasi </a:t>
            </a:r>
            <a:r>
              <a:rPr lang="id-ID" sz="2400" b="1" dirty="0">
                <a:solidFill>
                  <a:srgbClr val="002060"/>
                </a:solidFill>
              </a:rPr>
              <a:t>dilakukan oleh Sekretariat </a:t>
            </a:r>
            <a:r>
              <a:rPr lang="id-ID" sz="2400" b="1" dirty="0" smtClean="0">
                <a:solidFill>
                  <a:srgbClr val="002060"/>
                </a:solidFill>
              </a:rPr>
              <a:t>Jenderal </a:t>
            </a:r>
            <a:r>
              <a:rPr lang="id-ID" sz="2400" b="1" dirty="0">
                <a:solidFill>
                  <a:srgbClr val="002060"/>
                </a:solidFill>
              </a:rPr>
              <a:t>u.p. Biro </a:t>
            </a:r>
            <a:r>
              <a:rPr lang="id-ID" sz="2400" b="1" dirty="0" smtClean="0">
                <a:solidFill>
                  <a:srgbClr val="002060"/>
                </a:solidFill>
              </a:rPr>
              <a:t>Kepegawaian </a:t>
            </a:r>
            <a:r>
              <a:rPr lang="id-ID" sz="2400" b="1" dirty="0">
                <a:solidFill>
                  <a:srgbClr val="002060"/>
                </a:solidFill>
              </a:rPr>
              <a:t>paling sedikit </a:t>
            </a:r>
            <a:r>
              <a:rPr lang="id-ID" sz="2400" b="1" dirty="0" smtClean="0">
                <a:solidFill>
                  <a:srgbClr val="002060"/>
                </a:solidFill>
              </a:rPr>
              <a:t>1 </a:t>
            </a:r>
            <a:r>
              <a:rPr lang="id-ID" sz="2400" b="1" dirty="0">
                <a:solidFill>
                  <a:srgbClr val="002060"/>
                </a:solidFill>
              </a:rPr>
              <a:t>(satu) kali dalam 1 (satu) tahun.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sz="2400" b="1" dirty="0">
                <a:solidFill>
                  <a:srgbClr val="002060"/>
                </a:solidFill>
              </a:rPr>
              <a:t>Hasil evaluasi dilaporkan kepada </a:t>
            </a:r>
            <a:r>
              <a:rPr lang="id-ID" sz="2400" b="1" dirty="0" smtClean="0">
                <a:solidFill>
                  <a:srgbClr val="002060"/>
                </a:solidFill>
              </a:rPr>
              <a:t>Menteri </a:t>
            </a:r>
            <a:r>
              <a:rPr lang="id-ID" sz="2400" b="1" dirty="0">
                <a:solidFill>
                  <a:srgbClr val="002060"/>
                </a:solidFill>
              </a:rPr>
              <a:t>melalui Sekretaris Jenderal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44163" y="644366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25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14298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480" y="208614"/>
            <a:ext cx="6054584" cy="72680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BELAJAR ATAS BIAYA SENDIRI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55532"/>
            <a:ext cx="10363826" cy="4803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PNS  dapat  melanjutkan  pendidikan  ke  jenjang  yang  lebih  tinggi  atau  pendidikan  yang setara atas biaya sendiri.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Syarat bagi PNS yang akan belajar atas biaya sendiri adalah:  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biaya   pendidikan   dan   fasilitas   penunjang   lainnya   ditanggung   oleh   yang   bersangkutan;  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meninggalkan tugas kedinasan dan atau tugas pekerjaan sehari-hari; 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menuntut kenaikan pangkat penyesuaian ijazah; 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mempunyai  DP3  minimal  2  (dua)  tahun  terakhir  yang  setiap  unsur  penilaian  sekurang-kurangnya bernilai baik; dan 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mendapatkan  rekomendasi  dari  atasan  langsung  mengenai  bidang  studi  yang  akan ditempuh sesuai dengan tugas pekerjaannya. </a:t>
            </a:r>
            <a:endParaRPr lang="id-ID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8413" y="6429375"/>
            <a:ext cx="100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Pasal</a:t>
            </a:r>
            <a:r>
              <a:rPr lang="en-US" b="1" dirty="0" smtClean="0"/>
              <a:t> 26</a:t>
            </a:r>
            <a:endParaRPr lang="en-US" b="1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02" y="259031"/>
            <a:ext cx="2838418" cy="74782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PROSEDUR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0999" y="1272573"/>
            <a:ext cx="10363826" cy="53918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PNS yang   bersangkutan   mengajukan   permohonan   kepada   pejabat   yang berwenang, dengan melampirkan 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keterangan sehat jasmani dan rohani dari dokter;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keputusan calon pns;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keputusan pangkat terakhir;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keputusan jabatan terakhir bagi yang menduduki jabatan;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DP3  minimal  2  (dua)  tahun  terakhir  yang  setiap  unsur  penilaian  sekurang-kurangnya bernilai baik;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pernyataan tidak menuntut kenaikan pangkat penyesuaian ijazah;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keputusan dipekerjakan bagi PNS Dpk; dan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surat  keterangan  dari  atasan  langsung  mengenai  bidang  studi  yang  akan  ditempuh mempunyai hubungan atau sesuai dengan tugas pekerjaannya;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usul pemberian izin untuk belajar atas biaya sendiri, diajukan kepada pejabat yang berwenang</a:t>
            </a:r>
            <a:endParaRPr lang="id-ID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1350" y="6316147"/>
            <a:ext cx="9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27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99" y="666637"/>
            <a:ext cx="9543394" cy="747828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Pejabat ybw menetapkan keputusan izin belajar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2482" y="1720391"/>
            <a:ext cx="9859983" cy="3342290"/>
          </a:xfrm>
          <a:ln w="28575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Sekretaris Jenderal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bagi PNS golongan ruang IV/e ke bawah di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Kepala 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Biro Umum, Sekretaris Inspektorat Jenderal, Sekretaris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, Pembantu Rektor Bidang Administrasi Umum, Pembantu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Bidang 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Administrasi Umum bagi PNS golongan ruang IV/c ke bawah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lingkungan 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masing-masing;</a:t>
            </a:r>
          </a:p>
          <a:p>
            <a:pPr algn="just">
              <a:buFont typeface="Wingdings" pitchFamily="2" charset="2"/>
              <a:buChar char="v"/>
            </a:pP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Direktur 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Politeknik, Sekretaris Pelaksana Kopertis bagi PNS golongan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IV/b </a:t>
            </a:r>
            <a:r>
              <a:rPr lang="id-ID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ke bawah di lingkungan masing-masing</a:t>
            </a:r>
            <a:r>
              <a:rPr lang="id-ID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76" y="5209391"/>
            <a:ext cx="10290412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Pemberian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keputusan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izin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belajar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atas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biaya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sendiri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ditetapkan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dalam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suatu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keputusan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oleh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pejabat</a:t>
            </a:r>
            <a:r>
              <a:rPr lang="en-US" sz="2400" b="1" dirty="0">
                <a:solidFill>
                  <a:srgbClr val="FFFF00"/>
                </a:solidFill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</a:rPr>
              <a:t>berwenang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tembusan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disampaikan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kepada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pejabat</a:t>
            </a:r>
            <a:r>
              <a:rPr lang="en-US" sz="2400" b="1" dirty="0">
                <a:solidFill>
                  <a:srgbClr val="FFFF00"/>
                </a:solidFill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</a:rPr>
              <a:t>relevan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9023" y="6225054"/>
            <a:ext cx="9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28</a:t>
            </a:r>
            <a:endParaRPr lang="en-US" dirty="0"/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603" y="222733"/>
            <a:ext cx="2825712" cy="582485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sanksi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337482"/>
            <a:ext cx="10714119" cy="50087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sanksi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pegawai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melanggar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kewajiban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sebagaimana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pasal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16 (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perjanjian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hukuman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disiplin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peraturan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perundang-undangan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kewajiban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mengembalikan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menyetor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kas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dikeluarkan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ditambah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100%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ketentuan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ikatan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dinas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diperhitungkan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besarnya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ganti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rugi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none" dirty="0" err="1" smtClean="0">
                <a:latin typeface="Arial" pitchFamily="34" charset="0"/>
                <a:cs typeface="Arial" pitchFamily="34" charset="0"/>
              </a:rPr>
              <a:t>dibayar</a:t>
            </a:r>
            <a:r>
              <a:rPr lang="en-US" sz="2000" cap="non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pelanggaran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disiplin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pegawai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pimpinan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unit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wajib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melaporkan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menter</a:t>
            </a:r>
            <a:r>
              <a:rPr lang="en-US" sz="1800" cap="none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800" cap="none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kewajiban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mengembalikan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menyetor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kas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18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8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dikeluarkan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tugas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belajar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pimpinan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Unit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 smtClean="0">
                <a:latin typeface="Arial" pitchFamily="34" charset="0"/>
                <a:cs typeface="Arial" pitchFamily="34" charset="0"/>
              </a:rPr>
              <a:t>wajib</a:t>
            </a:r>
            <a:r>
              <a:rPr lang="en-US" sz="18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 smtClean="0">
                <a:latin typeface="Arial" pitchFamily="34" charset="0"/>
                <a:cs typeface="Arial" pitchFamily="34" charset="0"/>
              </a:rPr>
              <a:t>melaporkan</a:t>
            </a:r>
            <a:r>
              <a:rPr lang="en-US" sz="1800" b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Menteri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Sekretaris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cap="none" dirty="0" err="1">
                <a:latin typeface="Arial" pitchFamily="34" charset="0"/>
                <a:cs typeface="Arial" pitchFamily="34" charset="0"/>
              </a:rPr>
              <a:t>Jenderal</a:t>
            </a:r>
            <a:r>
              <a:rPr lang="en-US" sz="1800" b="1" cap="none" dirty="0">
                <a:latin typeface="Arial" pitchFamily="34" charset="0"/>
                <a:cs typeface="Arial" pitchFamily="34" charset="0"/>
              </a:rPr>
              <a:t>.</a:t>
            </a:r>
            <a:endParaRPr lang="en-US" sz="1800" b="1" cap="none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cap="none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9888" y="6457950"/>
            <a:ext cx="9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 smtClean="0"/>
              <a:t> 29</a:t>
            </a:r>
            <a:endParaRPr lang="en-US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8" y="768643"/>
            <a:ext cx="9558608" cy="67801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BEBERAPA CATATAN DALAM PENGELOLAAN TUGAS BELAJAR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48353"/>
              </p:ext>
            </p:extLst>
          </p:nvPr>
        </p:nvGraphicFramePr>
        <p:xfrm>
          <a:off x="1951038" y="2119313"/>
          <a:ext cx="826135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8" y="768643"/>
            <a:ext cx="9558608" cy="67801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BEBERAPA CATATAN DALAM PENGELOLAAN TUGAS BELAJAR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25441"/>
              </p:ext>
            </p:extLst>
          </p:nvPr>
        </p:nvGraphicFramePr>
        <p:xfrm>
          <a:off x="1951038" y="2119313"/>
          <a:ext cx="826135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istekDikti.jpg (585×553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271" y="1059835"/>
            <a:ext cx="2735580" cy="940415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>
                <a:solidFill>
                  <a:srgbClr val="00B050"/>
                </a:solidFill>
              </a:rPr>
              <a:t>TUJUAN</a:t>
            </a:r>
            <a:endParaRPr lang="id-ID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980" y="2510850"/>
            <a:ext cx="10572750" cy="34163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F53D0B"/>
                </a:solidFill>
              </a:rPr>
              <a:t>KEPENTINGAN ORGANISASI</a:t>
            </a:r>
            <a:endParaRPr lang="id-ID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rgbClr val="FFFF00"/>
                </a:solidFill>
              </a:rPr>
              <a:t>memenuhi </a:t>
            </a:r>
            <a:r>
              <a:rPr lang="id-ID" sz="2400" b="1" dirty="0">
                <a:solidFill>
                  <a:srgbClr val="FFFF00"/>
                </a:solidFill>
              </a:rPr>
              <a:t>kebutuhan akan </a:t>
            </a:r>
            <a:r>
              <a:rPr lang="id-ID" sz="2400" b="1" dirty="0" smtClean="0">
                <a:solidFill>
                  <a:srgbClr val="FFFF00"/>
                </a:solidFill>
              </a:rPr>
              <a:t>tenaga </a:t>
            </a:r>
            <a:r>
              <a:rPr lang="id-ID" sz="2400" b="1" dirty="0">
                <a:solidFill>
                  <a:srgbClr val="FFFF00"/>
                </a:solidFill>
              </a:rPr>
              <a:t>yang memiliki keahlian atau kompetensi </a:t>
            </a:r>
            <a:r>
              <a:rPr lang="id-ID" sz="2400" b="1" dirty="0" smtClean="0">
                <a:solidFill>
                  <a:srgbClr val="FFFF00"/>
                </a:solidFill>
              </a:rPr>
              <a:t>tertentu dalam rangka pelaksanaan </a:t>
            </a:r>
            <a:r>
              <a:rPr lang="id-ID" sz="2400" b="1" dirty="0">
                <a:solidFill>
                  <a:srgbClr val="FFFF00"/>
                </a:solidFill>
              </a:rPr>
              <a:t>tugas </a:t>
            </a:r>
            <a:r>
              <a:rPr lang="id-ID" sz="2400" b="1" dirty="0" smtClean="0">
                <a:solidFill>
                  <a:srgbClr val="FFFF00"/>
                </a:solidFill>
              </a:rPr>
              <a:t>dan </a:t>
            </a:r>
            <a:r>
              <a:rPr lang="id-ID" sz="2400" b="1" dirty="0">
                <a:solidFill>
                  <a:srgbClr val="FFFF00"/>
                </a:solidFill>
              </a:rPr>
              <a:t>fungsi serta pengembangan </a:t>
            </a:r>
            <a:r>
              <a:rPr lang="id-ID" sz="2400" b="1" dirty="0" smtClean="0">
                <a:solidFill>
                  <a:srgbClr val="FFFF00"/>
                </a:solidFill>
              </a:rPr>
              <a:t>organisasi</a:t>
            </a:r>
          </a:p>
          <a:p>
            <a:pPr algn="just"/>
            <a:endParaRPr lang="id-ID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id-ID" sz="2400" b="1" dirty="0" smtClean="0">
                <a:solidFill>
                  <a:srgbClr val="F53D0B"/>
                </a:solidFill>
              </a:rPr>
              <a:t>KEPENTINGAN </a:t>
            </a:r>
            <a:r>
              <a:rPr lang="id-ID" sz="2400" b="1" dirty="0">
                <a:solidFill>
                  <a:srgbClr val="F53D0B"/>
                </a:solidFill>
              </a:rPr>
              <a:t>PEGAWAI</a:t>
            </a:r>
            <a:endParaRPr lang="id-ID" sz="2400" b="1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rgbClr val="FFFF00"/>
                </a:solidFill>
              </a:rPr>
              <a:t>meningkatkan </a:t>
            </a:r>
            <a:r>
              <a:rPr lang="id-ID" sz="2400" b="1" dirty="0">
                <a:solidFill>
                  <a:srgbClr val="FFFF00"/>
                </a:solidFill>
              </a:rPr>
              <a:t>pengetahuan, kemampuan, </a:t>
            </a:r>
            <a:r>
              <a:rPr lang="id-ID" sz="2400" b="1" dirty="0" smtClean="0">
                <a:solidFill>
                  <a:srgbClr val="FFFF00"/>
                </a:solidFill>
              </a:rPr>
              <a:t>keterampilan</a:t>
            </a:r>
            <a:r>
              <a:rPr lang="id-ID" sz="2400" b="1" dirty="0">
                <a:solidFill>
                  <a:srgbClr val="FFFF00"/>
                </a:solidFill>
              </a:rPr>
              <a:t>, serta sikap dan kepribadian </a:t>
            </a:r>
            <a:r>
              <a:rPr lang="id-ID" sz="2400" b="1" dirty="0" smtClean="0">
                <a:solidFill>
                  <a:srgbClr val="FFFF00"/>
                </a:solidFill>
              </a:rPr>
              <a:t>profesional </a:t>
            </a:r>
            <a:r>
              <a:rPr lang="id-ID" sz="2400" b="1" dirty="0">
                <a:solidFill>
                  <a:srgbClr val="FFFF00"/>
                </a:solidFill>
              </a:rPr>
              <a:t>PNS sebagai </a:t>
            </a:r>
            <a:r>
              <a:rPr lang="id-ID" sz="2400" b="1" dirty="0" smtClean="0">
                <a:solidFill>
                  <a:srgbClr val="FFFF00"/>
                </a:solidFill>
              </a:rPr>
              <a:t>bagian </a:t>
            </a:r>
            <a:r>
              <a:rPr lang="id-ID" sz="2400" b="1" dirty="0">
                <a:solidFill>
                  <a:srgbClr val="FFFF00"/>
                </a:solidFill>
              </a:rPr>
              <a:t>yang tidak terpisahkan dalam pengembangan karir </a:t>
            </a:r>
            <a:r>
              <a:rPr lang="id-ID" sz="2400" b="1" dirty="0" smtClean="0">
                <a:solidFill>
                  <a:srgbClr val="FFFF00"/>
                </a:solidFill>
              </a:rPr>
              <a:t>seorang PNS</a:t>
            </a:r>
            <a:endParaRPr lang="id-ID" sz="2400" b="1" dirty="0">
              <a:solidFill>
                <a:srgbClr val="F53D0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8440" y="6263640"/>
            <a:ext cx="83215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d-ID" dirty="0" smtClean="0"/>
              <a:t>Pasal 2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447" y="271463"/>
            <a:ext cx="7348253" cy="9150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USULAN PERUBAHAN……..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3110702"/>
              </p:ext>
            </p:extLst>
          </p:nvPr>
        </p:nvGraphicFramePr>
        <p:xfrm>
          <a:off x="782623" y="1557338"/>
          <a:ext cx="10790678" cy="467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87005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4" y="3228974"/>
            <a:ext cx="971551" cy="13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8" y="1664773"/>
            <a:ext cx="1071561" cy="14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25" y="1582995"/>
            <a:ext cx="1059942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18" y="3184204"/>
            <a:ext cx="883949" cy="14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778398"/>
            <a:ext cx="1126349" cy="14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istekDikti.jpg (585×553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5403" y="3207121"/>
            <a:ext cx="5673997" cy="1143000"/>
          </a:xfrm>
        </p:spPr>
        <p:txBody>
          <a:bodyPr/>
          <a:lstStyle/>
          <a:p>
            <a:r>
              <a:rPr lang="en-US" sz="6000" dirty="0" err="1" smtClean="0"/>
              <a:t>Terimakasih</a:t>
            </a:r>
            <a:r>
              <a:rPr lang="en-US" sz="6000" dirty="0" smtClean="0"/>
              <a:t>…</a:t>
            </a:r>
            <a:endParaRPr lang="en-US" sz="6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558" y="646040"/>
            <a:ext cx="4975860" cy="81461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</a:rPr>
              <a:t>RUANG LINGKUP</a:t>
            </a:r>
            <a:endParaRPr lang="id-ID" sz="3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899" y="2371497"/>
            <a:ext cx="10195511" cy="41549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endParaRPr lang="id-ID" sz="2400" dirty="0" smtClean="0">
              <a:solidFill>
                <a:srgbClr val="FFFF00"/>
              </a:solidFill>
            </a:endParaRPr>
          </a:p>
          <a:p>
            <a:pPr algn="just"/>
            <a:r>
              <a:rPr lang="id-ID" sz="2400" dirty="0" smtClean="0">
                <a:solidFill>
                  <a:srgbClr val="FFFF00"/>
                </a:solidFill>
              </a:rPr>
              <a:t>PENDIDIKAN    AKADEMIK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>
                <a:solidFill>
                  <a:srgbClr val="FFFF00"/>
                </a:solidFill>
              </a:rPr>
              <a:t>sarjana  (S1), </a:t>
            </a:r>
            <a:endParaRPr lang="id-ID" sz="24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>
                <a:solidFill>
                  <a:srgbClr val="FFFF00"/>
                </a:solidFill>
              </a:rPr>
              <a:t>program  magister  (S2),  </a:t>
            </a:r>
            <a:endParaRPr lang="id-ID" sz="24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>
                <a:solidFill>
                  <a:srgbClr val="FFFF00"/>
                </a:solidFill>
              </a:rPr>
              <a:t>program doktor (S3). </a:t>
            </a:r>
            <a:endParaRPr lang="id-ID" sz="2400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400" dirty="0">
              <a:solidFill>
                <a:srgbClr val="FFFF00"/>
              </a:solidFill>
            </a:endParaRPr>
          </a:p>
          <a:p>
            <a:pPr algn="just"/>
            <a:r>
              <a:rPr lang="id-ID" sz="2400" dirty="0" smtClean="0">
                <a:solidFill>
                  <a:srgbClr val="FFFF00"/>
                </a:solidFill>
              </a:rPr>
              <a:t>PENDIDIKAN  VOKASI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400" dirty="0" smtClean="0">
                <a:solidFill>
                  <a:srgbClr val="FFFF00"/>
                </a:solidFill>
              </a:rPr>
              <a:t>diploma  </a:t>
            </a:r>
            <a:r>
              <a:rPr lang="id-ID" sz="2400" dirty="0">
                <a:solidFill>
                  <a:srgbClr val="FFFF00"/>
                </a:solidFill>
              </a:rPr>
              <a:t>I,  diploma  II,  diploma  </a:t>
            </a:r>
            <a:r>
              <a:rPr lang="id-ID" sz="2400" dirty="0" smtClean="0">
                <a:solidFill>
                  <a:srgbClr val="FFFF00"/>
                </a:solidFill>
              </a:rPr>
              <a:t>III</a:t>
            </a:r>
            <a:r>
              <a:rPr lang="id-ID" sz="2400" dirty="0">
                <a:solidFill>
                  <a:srgbClr val="FFFF00"/>
                </a:solidFill>
              </a:rPr>
              <a:t>, dan diploma IV. </a:t>
            </a:r>
          </a:p>
          <a:p>
            <a:pPr algn="just"/>
            <a:endParaRPr lang="id-ID" sz="2400" dirty="0" smtClean="0">
              <a:solidFill>
                <a:srgbClr val="FFFF00"/>
              </a:solidFill>
            </a:endParaRPr>
          </a:p>
          <a:p>
            <a:pPr algn="just"/>
            <a:r>
              <a:rPr lang="id-ID" sz="2400" dirty="0" smtClean="0">
                <a:solidFill>
                  <a:srgbClr val="FFFF00"/>
                </a:solidFill>
              </a:rPr>
              <a:t>PENDIDIKAN  PROFESI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>
                <a:solidFill>
                  <a:srgbClr val="FFFF00"/>
                </a:solidFill>
              </a:rPr>
              <a:t>program </a:t>
            </a:r>
            <a:r>
              <a:rPr lang="id-ID" sz="2400" dirty="0">
                <a:solidFill>
                  <a:srgbClr val="FFFF00"/>
                </a:solidFill>
              </a:rPr>
              <a:t>pendidikan spesialis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9259" y="6286841"/>
            <a:ext cx="8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3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593" y="881343"/>
            <a:ext cx="8135246" cy="690282"/>
          </a:xfrm>
          <a:solidFill>
            <a:srgbClr val="FF0000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sz="3600" b="1" dirty="0" smtClean="0"/>
              <a:t>JANGKA WAKTU TUGAS BELAJAR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86" y="2023110"/>
            <a:ext cx="7073623" cy="4248149"/>
          </a:xfr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id-ID" sz="33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  PENDIDIKAN :</a:t>
            </a:r>
          </a:p>
          <a:p>
            <a:pPr marL="0" indent="0">
              <a:buNone/>
            </a:pPr>
            <a:r>
              <a:rPr lang="id-ID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Diploma 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I, 2 (dua)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semester (1 tahun);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id-ID" sz="5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Diploma  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II, 4 (empat)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semester (2 tahun)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id-ID" sz="5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Diploma 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III, 6 (enam)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semester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 tahun)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id-ID" sz="5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Sarjana 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atau Diploma IV, 8 (delapan)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semester (4 tahun);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id-ID" sz="5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Magister 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atau yang setara, 4 (empat)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semester (2 tahun);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id-ID" sz="5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Doktor</a:t>
            </a:r>
            <a:r>
              <a:rPr lang="id-ID" sz="5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6 (enam) </a:t>
            </a:r>
            <a:r>
              <a:rPr lang="id-ID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semester (3 tahun). </a:t>
            </a:r>
            <a:endParaRPr lang="id-ID" sz="5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9940" y="6271259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5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 rot="19209830">
            <a:off x="5359932" y="4198164"/>
            <a:ext cx="6946132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spesialis/profesi??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424" y="781331"/>
            <a:ext cx="5857559" cy="736002"/>
          </a:xfrm>
          <a:solidFill>
            <a:srgbClr val="FFFF00"/>
          </a:solidFill>
        </p:spPr>
        <p:txBody>
          <a:bodyPr/>
          <a:lstStyle/>
          <a:p>
            <a:r>
              <a:rPr lang="id-ID" b="1" dirty="0" smtClean="0">
                <a:solidFill>
                  <a:schemeClr val="bg2"/>
                </a:solidFill>
              </a:rPr>
              <a:t>PERENCANAAN (1)</a:t>
            </a:r>
            <a:endParaRPr lang="id-ID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10483637" cy="3556312"/>
          </a:xfrm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id-ID" b="1" dirty="0" smtClean="0"/>
              <a:t>Dasar : </a:t>
            </a:r>
            <a:r>
              <a:rPr lang="id-ID" b="1" dirty="0"/>
              <a:t>memenuhi  </a:t>
            </a:r>
            <a:r>
              <a:rPr lang="id-ID" b="1" dirty="0" smtClean="0"/>
              <a:t>kebutuhan  </a:t>
            </a:r>
            <a:r>
              <a:rPr lang="id-ID" b="1" dirty="0"/>
              <a:t>akan  PNS  yang  memiliki  </a:t>
            </a:r>
            <a:r>
              <a:rPr lang="id-ID" b="1" dirty="0" smtClean="0"/>
              <a:t>pengetahuan</a:t>
            </a:r>
            <a:r>
              <a:rPr lang="id-ID" b="1" dirty="0"/>
              <a:t>,  kemampuan,  keterampilan,  </a:t>
            </a:r>
            <a:r>
              <a:rPr lang="id-ID" b="1" dirty="0" smtClean="0"/>
              <a:t>serta  </a:t>
            </a:r>
            <a:r>
              <a:rPr lang="id-ID" b="1" dirty="0"/>
              <a:t>sikap  dan  kepribadian  </a:t>
            </a:r>
            <a:r>
              <a:rPr lang="id-ID" b="1" dirty="0" smtClean="0"/>
              <a:t>profesional</a:t>
            </a:r>
            <a:endParaRPr lang="id-ID" b="1" dirty="0"/>
          </a:p>
          <a:p>
            <a:pPr algn="just"/>
            <a:r>
              <a:rPr lang="id-ID" b="1" dirty="0" smtClean="0"/>
              <a:t>dilaksanakan  </a:t>
            </a:r>
            <a:r>
              <a:rPr lang="id-ID" b="1" dirty="0"/>
              <a:t>oleh </a:t>
            </a:r>
            <a:r>
              <a:rPr lang="id-ID" b="1" dirty="0" smtClean="0"/>
              <a:t>Pimpinan  </a:t>
            </a:r>
            <a:r>
              <a:rPr lang="id-ID" b="1" dirty="0"/>
              <a:t>unit  kerja  yang  </a:t>
            </a:r>
            <a:r>
              <a:rPr lang="id-ID" b="1" dirty="0" smtClean="0"/>
              <a:t>dikoordinasikan  </a:t>
            </a:r>
            <a:r>
              <a:rPr lang="id-ID" b="1" dirty="0"/>
              <a:t>oleh  Sekretariat  Jenderal  u.p.  </a:t>
            </a:r>
            <a:r>
              <a:rPr lang="id-ID" b="1" dirty="0" smtClean="0"/>
              <a:t>Biro </a:t>
            </a:r>
            <a:r>
              <a:rPr lang="id-ID" b="1" dirty="0"/>
              <a:t>Kepegawaian. </a:t>
            </a:r>
            <a:endParaRPr lang="id-ID" b="1" dirty="0" smtClean="0"/>
          </a:p>
          <a:p>
            <a:pPr algn="just"/>
            <a:r>
              <a:rPr lang="id-ID" b="1" dirty="0" smtClean="0"/>
              <a:t>disusun </a:t>
            </a:r>
            <a:r>
              <a:rPr lang="id-ID" b="1" dirty="0"/>
              <a:t>dalam rencana strategis </a:t>
            </a:r>
            <a:r>
              <a:rPr lang="id-ID" b="1" dirty="0" smtClean="0"/>
              <a:t>yang </a:t>
            </a:r>
            <a:r>
              <a:rPr lang="id-ID" b="1" dirty="0"/>
              <a:t>dijabarkan   dalam rencana program tahunan, yang memuat:</a:t>
            </a:r>
          </a:p>
          <a:p>
            <a:pPr marL="400050" lvl="1" indent="0" algn="just">
              <a:buNone/>
            </a:pPr>
            <a:r>
              <a:rPr lang="id-ID" b="1" dirty="0" smtClean="0"/>
              <a:t>a</a:t>
            </a:r>
            <a:r>
              <a:rPr lang="id-ID" b="1" dirty="0"/>
              <a:t>. bidang pekerjaan yang membutuhkan tugas belajar; </a:t>
            </a:r>
          </a:p>
          <a:p>
            <a:pPr marL="400050" lvl="1" indent="0" algn="just">
              <a:buNone/>
            </a:pPr>
            <a:r>
              <a:rPr lang="id-ID" b="1" dirty="0"/>
              <a:t>b. jenis keterampilan atau kemampuan yang dibutuhkan; </a:t>
            </a:r>
          </a:p>
          <a:p>
            <a:pPr marL="400050" lvl="1" indent="0" algn="just">
              <a:buNone/>
            </a:pPr>
            <a:r>
              <a:rPr lang="id-ID" b="1" dirty="0"/>
              <a:t>c. program     pendidikan    yang direncanakan; </a:t>
            </a:r>
          </a:p>
          <a:p>
            <a:pPr marL="400050" lvl="1" indent="0" algn="just">
              <a:buNone/>
            </a:pPr>
            <a:r>
              <a:rPr lang="id-ID" b="1" dirty="0"/>
              <a:t>d. kualifikasi     akademik     calon pegawai pelajar; </a:t>
            </a:r>
          </a:p>
          <a:p>
            <a:pPr marL="400050" lvl="1" indent="0" algn="just">
              <a:buNone/>
            </a:pPr>
            <a:r>
              <a:rPr lang="id-ID" b="1" dirty="0"/>
              <a:t>e. lembaga pendidikan penyelenggara tugas belajar; </a:t>
            </a:r>
          </a:p>
          <a:p>
            <a:pPr marL="400050" lvl="1" indent="0" algn="just">
              <a:buNone/>
            </a:pPr>
            <a:r>
              <a:rPr lang="id-ID" b="1" dirty="0"/>
              <a:t>f.  jangka waktu; dan </a:t>
            </a:r>
          </a:p>
          <a:p>
            <a:pPr marL="400050" lvl="1" indent="0" algn="just">
              <a:buNone/>
            </a:pPr>
            <a:r>
              <a:rPr lang="id-ID" b="1" dirty="0"/>
              <a:t>g. sumber biaya</a:t>
            </a:r>
          </a:p>
          <a:p>
            <a:pPr algn="just"/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61270" y="6063733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6-8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88" y="452718"/>
            <a:ext cx="8093446" cy="79327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id-ID" sz="3600" dirty="0" smtClean="0"/>
              <a:t>       </a:t>
            </a:r>
            <a:r>
              <a:rPr lang="id-ID" sz="3200" b="1" dirty="0" smtClean="0"/>
              <a:t>PENYELENGGARA TUGAS BELAJAR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236" y="1824253"/>
            <a:ext cx="9357698" cy="362058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d-ID" b="1" dirty="0" smtClean="0"/>
              <a:t>PTN;  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d-ID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b="1" dirty="0" smtClean="0"/>
              <a:t>PT kedinasan; </a:t>
            </a:r>
            <a:endParaRPr lang="id-ID" b="1" dirty="0"/>
          </a:p>
          <a:p>
            <a:pPr algn="just">
              <a:buFont typeface="Wingdings" panose="05000000000000000000" pitchFamily="2" charset="2"/>
              <a:buChar char="q"/>
            </a:pPr>
            <a:endParaRPr lang="id-ID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b="1" dirty="0" smtClean="0"/>
              <a:t>perguruan  </a:t>
            </a:r>
            <a:r>
              <a:rPr lang="id-ID" b="1" dirty="0"/>
              <a:t>tinggi </a:t>
            </a:r>
            <a:r>
              <a:rPr lang="id-ID" b="1" dirty="0" smtClean="0"/>
              <a:t>swasta, terakreditasi  </a:t>
            </a:r>
            <a:r>
              <a:rPr lang="id-ID" b="1" dirty="0"/>
              <a:t>B  dengan  </a:t>
            </a:r>
            <a:r>
              <a:rPr lang="id-ID" b="1" dirty="0" smtClean="0"/>
              <a:t>program </a:t>
            </a:r>
            <a:r>
              <a:rPr lang="id-ID" b="1" dirty="0"/>
              <a:t>studi minimal </a:t>
            </a:r>
            <a:r>
              <a:rPr lang="id-ID" b="1" dirty="0" smtClean="0"/>
              <a:t>terakreditasi </a:t>
            </a:r>
            <a:r>
              <a:rPr lang="id-ID" b="1" dirty="0"/>
              <a:t>B; atau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d-ID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b="1" dirty="0" smtClean="0"/>
              <a:t>PT asing/negara  </a:t>
            </a:r>
            <a:r>
              <a:rPr lang="id-ID" b="1" dirty="0"/>
              <a:t>sahabat  yang  </a:t>
            </a:r>
            <a:r>
              <a:rPr lang="id-ID" b="1" dirty="0" smtClean="0"/>
              <a:t>diakui   </a:t>
            </a:r>
            <a:r>
              <a:rPr lang="id-ID" b="1" dirty="0"/>
              <a:t>oleh  negara  yang  </a:t>
            </a:r>
            <a:r>
              <a:rPr lang="id-ID" b="1" dirty="0" smtClean="0"/>
              <a:t>bersangkutan </a:t>
            </a:r>
            <a:r>
              <a:rPr lang="id-ID" b="1" dirty="0"/>
              <a:t>dan Pemerintah Indonesia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0670" y="624839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(Pasal 9)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8586041" y="3021074"/>
            <a:ext cx="447348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Akreditasi</a:t>
            </a:r>
            <a:r>
              <a:rPr lang="id-ID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37" y="1148909"/>
            <a:ext cx="4474529" cy="770292"/>
          </a:xfrm>
          <a:solidFill>
            <a:srgbClr val="FF0000"/>
          </a:solidFill>
        </p:spPr>
        <p:txBody>
          <a:bodyPr/>
          <a:lstStyle/>
          <a:p>
            <a:r>
              <a:rPr lang="id-ID" dirty="0" smtClean="0"/>
              <a:t>Sumber Biaya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018" y="2597727"/>
            <a:ext cx="9869488" cy="3336347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800" b="1" dirty="0" smtClean="0"/>
              <a:t>APBN </a:t>
            </a:r>
            <a:endParaRPr lang="id-ID" sz="2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b="1" dirty="0" smtClean="0"/>
              <a:t>APBD </a:t>
            </a:r>
            <a:endParaRPr lang="id-ID" sz="2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b="1" dirty="0" smtClean="0"/>
              <a:t>Bantuan      badan/yayasan/lembaga/perusahaan/ organisasi      </a:t>
            </a:r>
            <a:r>
              <a:rPr lang="id-ID" sz="2800" b="1" dirty="0"/>
              <a:t>swasta      nasional   </a:t>
            </a:r>
            <a:r>
              <a:rPr lang="id-ID" sz="2800" b="1" dirty="0" smtClean="0"/>
              <a:t>berbadan </a:t>
            </a:r>
            <a:r>
              <a:rPr lang="id-ID" sz="2800" b="1" dirty="0"/>
              <a:t>hukum;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b="1" dirty="0" smtClean="0"/>
              <a:t>bantuan </a:t>
            </a:r>
            <a:r>
              <a:rPr lang="id-ID" sz="2800" b="1" dirty="0"/>
              <a:t>pihak asing yang tidak mengikat; atau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b="1" dirty="0" smtClean="0">
                <a:solidFill>
                  <a:srgbClr val="FFFF00"/>
                </a:solidFill>
              </a:rPr>
              <a:t>sumber </a:t>
            </a:r>
            <a:r>
              <a:rPr lang="id-ID" sz="2800" b="1" dirty="0">
                <a:solidFill>
                  <a:srgbClr val="FFFF00"/>
                </a:solidFill>
              </a:rPr>
              <a:t>lain yang sah</a:t>
            </a:r>
            <a:r>
              <a:rPr lang="id-ID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30894" y="606373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Pasal 10</a:t>
            </a:r>
            <a:endParaRPr lang="id-ID" dirty="0"/>
          </a:p>
        </p:txBody>
      </p:sp>
      <p:pic>
        <p:nvPicPr>
          <p:cNvPr id="7" name="Picture 2" descr="RistekDikti.jpg (585×5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57161"/>
            <a:ext cx="881446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752</TotalTime>
  <Words>3219</Words>
  <Application>Microsoft Office PowerPoint</Application>
  <PresentationFormat>Widescreen</PresentationFormat>
  <Paragraphs>399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65" baseType="lpstr">
      <vt:lpstr>Arial</vt:lpstr>
      <vt:lpstr>Brush Script MT</vt:lpstr>
      <vt:lpstr>Calibri</vt:lpstr>
      <vt:lpstr>Century Gothic</vt:lpstr>
      <vt:lpstr>Century Schoolbook</vt:lpstr>
      <vt:lpstr>Constantia</vt:lpstr>
      <vt:lpstr>Corbel</vt:lpstr>
      <vt:lpstr>Courier New</vt:lpstr>
      <vt:lpstr>Franklin Gothic Book</vt:lpstr>
      <vt:lpstr>Georgia</vt:lpstr>
      <vt:lpstr>Gill Sans MT</vt:lpstr>
      <vt:lpstr>Rage Italic</vt:lpstr>
      <vt:lpstr>Trebuchet MS</vt:lpstr>
      <vt:lpstr>Tw Cen MT</vt:lpstr>
      <vt:lpstr>Wingdings</vt:lpstr>
      <vt:lpstr>Wingdings 3</vt:lpstr>
      <vt:lpstr>Gallery</vt:lpstr>
      <vt:lpstr>Feathered</vt:lpstr>
      <vt:lpstr>Ion</vt:lpstr>
      <vt:lpstr>Slice</vt:lpstr>
      <vt:lpstr>Wisp</vt:lpstr>
      <vt:lpstr>Droplet</vt:lpstr>
      <vt:lpstr>Pushpin</vt:lpstr>
      <vt:lpstr>Slipstream</vt:lpstr>
      <vt:lpstr>PERATURAN  MENTERI PENDIDIKAN NASIONAL REPUBLIK INDONESIA  NOMOR 48 TAHUN 2009   TENTANG  PEDOMAN PEMBERIAN TUGAS BELAJAR BAGI  PEGAWAI NEGERI SIPIL  DI LINGKUNGAN DEPARTEMEN PENDIDIKAN NASIONAL </vt:lpstr>
      <vt:lpstr>DASAR HUKUM (1)</vt:lpstr>
      <vt:lpstr>TUGAS BELAJAR VS IJIN BELAJAR</vt:lpstr>
      <vt:lpstr>TUJUAN</vt:lpstr>
      <vt:lpstr>RUANG LINGKUP</vt:lpstr>
      <vt:lpstr>JANGKA WAKTU TUGAS BELAJAR</vt:lpstr>
      <vt:lpstr>PERENCANAAN (1)</vt:lpstr>
      <vt:lpstr>       PENYELENGGARA TUGAS BELAJAR</vt:lpstr>
      <vt:lpstr>Sumber Biaya</vt:lpstr>
      <vt:lpstr>PERUNTUKAN BIAYA TB:</vt:lpstr>
      <vt:lpstr>BESARNYA TUNJANGAN KEPADA KELUARGA</vt:lpstr>
      <vt:lpstr>Persyaratan calon pegawai pelajar</vt:lpstr>
      <vt:lpstr>Persyaratan calon pegawai pelajar (lanjutan)</vt:lpstr>
      <vt:lpstr>BATAS USIA MAKSIMAL PEGAWAI PELAJAR</vt:lpstr>
      <vt:lpstr>Persyaratan calon pegawai tugas belajar *)</vt:lpstr>
      <vt:lpstr>Hak Pegawai Pelajar</vt:lpstr>
      <vt:lpstr>KEWAJIBAN</vt:lpstr>
      <vt:lpstr>KEWAJIBAN</vt:lpstr>
      <vt:lpstr>IKATAN DINAS</vt:lpstr>
      <vt:lpstr>PERJANJIAN TUGAS BELAJAR</vt:lpstr>
      <vt:lpstr>Prosedur</vt:lpstr>
      <vt:lpstr>Prosedur</vt:lpstr>
      <vt:lpstr>Prosedur</vt:lpstr>
      <vt:lpstr>PEMBERIAN KEPUTUSAN TB </vt:lpstr>
      <vt:lpstr>PERPANJANGAN TUGAS BELAJAR</vt:lpstr>
      <vt:lpstr>PERPANJANGAN TUGAS BELAJAR</vt:lpstr>
      <vt:lpstr>PEMBATALAN TUGAS BELAJAR</vt:lpstr>
      <vt:lpstr>ALASAN PEMBATALAN TUGAS BELAJAR</vt:lpstr>
      <vt:lpstr>PowerPoint Presentation</vt:lpstr>
      <vt:lpstr>PEMBINAAN</vt:lpstr>
      <vt:lpstr>PENGAKTIFAN KEMBALI  </vt:lpstr>
      <vt:lpstr>MONITORING</vt:lpstr>
      <vt:lpstr>EVALUASI</vt:lpstr>
      <vt:lpstr>BELAJAR ATAS BIAYA SENDIRI</vt:lpstr>
      <vt:lpstr>PROSEDUR</vt:lpstr>
      <vt:lpstr>Pejabat ybw menetapkan keputusan izin belajar</vt:lpstr>
      <vt:lpstr>sanksi</vt:lpstr>
      <vt:lpstr>BEBERAPA CATATAN DALAM PENGELOLAAN TUGAS BELAJAR</vt:lpstr>
      <vt:lpstr>BEBERAPA CATATAN DALAM PENGELOLAAN TUGAS BELAJAR</vt:lpstr>
      <vt:lpstr>USULAN PERUBAHAN…….. </vt:lpstr>
      <vt:lpstr>Terimakasih…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 MENTERI PENDIDIKAN NASIONAL REPUBLIK INDONESIA  NOMOR 48 TAHUN 2009   TENTANG  PEDOMAN PEMBERIAN TUGAS BELAJAR BAGI PEGAWAI NEGERI SIPIL  DI LINGKUNGAN DEPARTEMEN PENDIDIKAN NASIONAL</dc:title>
  <dc:creator>sunikapt</dc:creator>
  <cp:lastModifiedBy>PC02</cp:lastModifiedBy>
  <cp:revision>63</cp:revision>
  <dcterms:created xsi:type="dcterms:W3CDTF">2016-04-14T08:25:48Z</dcterms:created>
  <dcterms:modified xsi:type="dcterms:W3CDTF">2016-09-02T04:57:30Z</dcterms:modified>
</cp:coreProperties>
</file>